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62" r:id="rId4"/>
    <p:sldId id="260" r:id="rId5"/>
    <p:sldId id="261" r:id="rId6"/>
    <p:sldId id="263" r:id="rId7"/>
    <p:sldId id="259" r:id="rId8"/>
    <p:sldId id="265" r:id="rId9"/>
    <p:sldId id="264" r:id="rId10"/>
    <p:sldId id="267" r:id="rId11"/>
    <p:sldId id="266" r:id="rId12"/>
    <p:sldId id="268" r:id="rId13"/>
    <p:sldId id="269" r:id="rId14"/>
    <p:sldId id="271" r:id="rId15"/>
    <p:sldId id="272" r:id="rId16"/>
    <p:sldId id="270" r:id="rId17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9529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38057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3225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8756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37958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2240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3527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5948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3755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7149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53511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8673D-CA8D-4491-A3A1-D936C813A9E3}" type="datetimeFigureOut">
              <a:rPr lang="he-IL" smtClean="0"/>
              <a:t>י'/אייר/תשע"ט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3EE5B-DF47-46C0-9427-3D94536D90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9872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eyda.education.gov.il/files/katalog_hinuchi/books/Being_Citizens_in_Israel_full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eyda.education.gov.il/files/katalog_hinuchi/books/Being_Citizens_in_Israel_full.pd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eyda.education.gov.il/files/katalog_hinuchi/books/Being_Citizens_in_Israel_full.pd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embed/iTbbHIg9OEs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meyda.education.gov.il/files/katalog_hinuchi/books/Being_Citizens_in_Israel_full.pdf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meyda.education.gov.il/files/katalog_hinuchi/books/Being_Citizens_in_Israel_full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meyda.education.gov.il/files/katalog_hinuchi/books/Being_Citizens_in_Israel_full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sz="6600" b="1" dirty="0">
                <a:latin typeface="+mn-lt"/>
                <a:ea typeface="+mn-ea"/>
                <a:cs typeface="Calibri Light" panose="020F0302020204030204" pitchFamily="34" charset="0"/>
              </a:rPr>
              <a:t>שסעים חברתיים</a:t>
            </a:r>
            <a:br>
              <a:rPr lang="he-IL" sz="6600" b="1" dirty="0">
                <a:latin typeface="+mn-lt"/>
                <a:ea typeface="+mn-ea"/>
                <a:cs typeface="Calibri Light" panose="020F0302020204030204" pitchFamily="34" charset="0"/>
              </a:rPr>
            </a:br>
            <a:r>
              <a:rPr lang="he-IL" sz="6600" b="1" dirty="0">
                <a:latin typeface="+mn-lt"/>
                <a:ea typeface="+mn-ea"/>
                <a:cs typeface="Calibri Light" panose="020F0302020204030204" pitchFamily="34" charset="0"/>
              </a:rPr>
              <a:t>ונושאי מחלוקת מרכזיים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841321"/>
            <a:ext cx="9144000" cy="901596"/>
          </a:xfrm>
        </p:spPr>
        <p:txBody>
          <a:bodyPr>
            <a:noAutofit/>
          </a:bodyPr>
          <a:lstStyle/>
          <a:p>
            <a:pPr>
              <a:spcBef>
                <a:spcPct val="0"/>
              </a:spcBef>
            </a:pPr>
            <a:r>
              <a:rPr lang="he-IL" sz="4400" b="1" dirty="0">
                <a:cs typeface="Calibri Light" panose="020F0302020204030204" pitchFamily="34" charset="0"/>
              </a:rPr>
              <a:t>מטלת ביצוע "החוויה הדמוקרטית"</a:t>
            </a:r>
          </a:p>
        </p:txBody>
      </p:sp>
      <p:sp>
        <p:nvSpPr>
          <p:cNvPr id="4" name="מלבן 3"/>
          <p:cNvSpPr/>
          <p:nvPr/>
        </p:nvSpPr>
        <p:spPr>
          <a:xfrm>
            <a:off x="9460194" y="5469308"/>
            <a:ext cx="2731806" cy="1213503"/>
          </a:xfrm>
          <a:prstGeom prst="rect">
            <a:avLst/>
          </a:prstGeom>
          <a:solidFill>
            <a:srgbClr val="0C75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מלבן 4"/>
          <p:cNvSpPr/>
          <p:nvPr/>
        </p:nvSpPr>
        <p:spPr>
          <a:xfrm>
            <a:off x="7426294" y="5469308"/>
            <a:ext cx="2033899" cy="1213503"/>
          </a:xfrm>
          <a:prstGeom prst="rect">
            <a:avLst/>
          </a:prstGeom>
          <a:solidFill>
            <a:srgbClr val="A09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מלבן 5"/>
          <p:cNvSpPr/>
          <p:nvPr/>
        </p:nvSpPr>
        <p:spPr>
          <a:xfrm>
            <a:off x="6417892" y="5469308"/>
            <a:ext cx="1008401" cy="1213503"/>
          </a:xfrm>
          <a:prstGeom prst="rect">
            <a:avLst/>
          </a:prstGeom>
          <a:solidFill>
            <a:srgbClr val="E676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מלבן 6"/>
          <p:cNvSpPr/>
          <p:nvPr/>
        </p:nvSpPr>
        <p:spPr>
          <a:xfrm>
            <a:off x="4913832" y="5469307"/>
            <a:ext cx="1504059" cy="1213503"/>
          </a:xfrm>
          <a:prstGeom prst="rect">
            <a:avLst/>
          </a:prstGeom>
          <a:solidFill>
            <a:srgbClr val="61A6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מלבן 7"/>
          <p:cNvSpPr/>
          <p:nvPr/>
        </p:nvSpPr>
        <p:spPr>
          <a:xfrm>
            <a:off x="2127902" y="5469306"/>
            <a:ext cx="2785929" cy="12135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מלבן 8"/>
          <p:cNvSpPr/>
          <p:nvPr/>
        </p:nvSpPr>
        <p:spPr>
          <a:xfrm>
            <a:off x="1179320" y="5469305"/>
            <a:ext cx="948581" cy="1213503"/>
          </a:xfrm>
          <a:prstGeom prst="rect">
            <a:avLst/>
          </a:prstGeom>
          <a:solidFill>
            <a:srgbClr val="C92F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מלבן 16"/>
          <p:cNvSpPr/>
          <p:nvPr/>
        </p:nvSpPr>
        <p:spPr>
          <a:xfrm>
            <a:off x="0" y="5469304"/>
            <a:ext cx="1179319" cy="1213503"/>
          </a:xfrm>
          <a:prstGeom prst="rect">
            <a:avLst/>
          </a:prstGeom>
          <a:solidFill>
            <a:srgbClr val="263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1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57480" y="1328779"/>
            <a:ext cx="9520286" cy="1325563"/>
          </a:xfrm>
        </p:spPr>
        <p:txBody>
          <a:bodyPr>
            <a:noAutofit/>
          </a:bodyPr>
          <a:lstStyle/>
          <a:p>
            <a:pPr algn="ctr"/>
            <a:r>
              <a:rPr lang="he-IL" sz="8000" b="1" dirty="0" smtClean="0">
                <a:latin typeface="+mn-lt"/>
                <a:ea typeface="+mn-ea"/>
                <a:cs typeface="Calibri Light" panose="020F0302020204030204" pitchFamily="34" charset="0"/>
              </a:rPr>
              <a:t>שסעים בחברה הישראלית</a:t>
            </a:r>
            <a:endParaRPr lang="en-US" sz="8000" b="1" dirty="0">
              <a:latin typeface="+mn-lt"/>
              <a:ea typeface="+mn-ea"/>
              <a:cs typeface="Calibri Light" panose="020F0302020204030204" pitchFamily="34" charset="0"/>
            </a:endParaRPr>
          </a:p>
        </p:txBody>
      </p:sp>
      <p:sp>
        <p:nvSpPr>
          <p:cNvPr id="20" name="מלבן 19"/>
          <p:cNvSpPr/>
          <p:nvPr/>
        </p:nvSpPr>
        <p:spPr>
          <a:xfrm>
            <a:off x="1998423" y="3470226"/>
            <a:ext cx="897108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sz="6000" b="1" dirty="0">
                <a:cs typeface="Calibri Light" panose="020F0302020204030204" pitchFamily="34" charset="0"/>
              </a:rPr>
              <a:t>שסע חברתי הוא מחלוקת בחברה אשר חוצה אותה למספר קבוצות ביניהן קיים ויכוח ומתח.  </a:t>
            </a:r>
          </a:p>
        </p:txBody>
      </p:sp>
      <p:sp>
        <p:nvSpPr>
          <p:cNvPr id="24" name="מחומש 23"/>
          <p:cNvSpPr/>
          <p:nvPr/>
        </p:nvSpPr>
        <p:spPr>
          <a:xfrm>
            <a:off x="1" y="1521154"/>
            <a:ext cx="1998422" cy="1047468"/>
          </a:xfrm>
          <a:prstGeom prst="homePlate">
            <a:avLst>
              <a:gd name="adj" fmla="val 0"/>
            </a:avLst>
          </a:prstGeom>
          <a:solidFill>
            <a:srgbClr val="0C75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מחומש 47"/>
          <p:cNvSpPr/>
          <p:nvPr/>
        </p:nvSpPr>
        <p:spPr>
          <a:xfrm rot="10800000">
            <a:off x="11409527" y="1521153"/>
            <a:ext cx="783639" cy="1054070"/>
          </a:xfrm>
          <a:prstGeom prst="homePlate">
            <a:avLst>
              <a:gd name="adj" fmla="val 0"/>
            </a:avLst>
          </a:prstGeom>
          <a:solidFill>
            <a:srgbClr val="0C75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39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512" y="227199"/>
            <a:ext cx="11642474" cy="24084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486825" y="3106271"/>
            <a:ext cx="322556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(</a:t>
            </a:r>
            <a:r>
              <a:rPr lang="he-IL" dirty="0" smtClean="0">
                <a:hlinkClick r:id="rId3"/>
              </a:rPr>
              <a:t>להיות אזרחים בישראל, עמ' 461</a:t>
            </a:r>
            <a:r>
              <a:rPr lang="he-IL" dirty="0" smtClean="0"/>
              <a:t>)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56945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76287" y="1407743"/>
            <a:ext cx="8608046" cy="1325563"/>
          </a:xfrm>
        </p:spPr>
        <p:txBody>
          <a:bodyPr>
            <a:noAutofit/>
          </a:bodyPr>
          <a:lstStyle/>
          <a:p>
            <a:r>
              <a:rPr lang="he-IL" sz="8000" b="1" dirty="0">
                <a:latin typeface="+mn-lt"/>
                <a:ea typeface="+mn-ea"/>
                <a:cs typeface="Calibri Light" panose="020F0302020204030204" pitchFamily="34" charset="0"/>
              </a:rPr>
              <a:t>נושאי מחלוקת מרכזיים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764275" y="3358515"/>
            <a:ext cx="10863618" cy="81577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he-IL" sz="6000" b="1" dirty="0">
                <a:cs typeface="Calibri Light" panose="020F0302020204030204" pitchFamily="34" charset="0"/>
              </a:rPr>
              <a:t>כבכל חברה אנושית, מתקיימים בין הישראלים ויכוחים עקרוניים אודות סוגיות שונות – אשר נוגעים לשסע אחד או ליותר מהם.</a:t>
            </a:r>
          </a:p>
        </p:txBody>
      </p:sp>
      <p:sp>
        <p:nvSpPr>
          <p:cNvPr id="18" name="מחומש 17"/>
          <p:cNvSpPr/>
          <p:nvPr/>
        </p:nvSpPr>
        <p:spPr>
          <a:xfrm>
            <a:off x="0" y="1529700"/>
            <a:ext cx="2688609" cy="1081651"/>
          </a:xfrm>
          <a:prstGeom prst="homePlate">
            <a:avLst>
              <a:gd name="adj" fmla="val 0"/>
            </a:avLst>
          </a:prstGeom>
          <a:solidFill>
            <a:srgbClr val="0C75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מחומש 18"/>
          <p:cNvSpPr/>
          <p:nvPr/>
        </p:nvSpPr>
        <p:spPr>
          <a:xfrm rot="10800000">
            <a:off x="10984333" y="1529700"/>
            <a:ext cx="1208834" cy="1088254"/>
          </a:xfrm>
          <a:prstGeom prst="homePlate">
            <a:avLst>
              <a:gd name="adj" fmla="val 0"/>
            </a:avLst>
          </a:prstGeom>
          <a:solidFill>
            <a:srgbClr val="0C75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06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204584" y="174165"/>
            <a:ext cx="8185820" cy="1325563"/>
          </a:xfrm>
        </p:spPr>
        <p:txBody>
          <a:bodyPr>
            <a:normAutofit/>
          </a:bodyPr>
          <a:lstStyle/>
          <a:p>
            <a:r>
              <a:rPr lang="he-IL" sz="6000" b="1" dirty="0">
                <a:latin typeface="+mn-lt"/>
                <a:ea typeface="+mn-ea"/>
                <a:cs typeface="Calibri Light" panose="020F0302020204030204" pitchFamily="34" charset="0"/>
              </a:rPr>
              <a:t>נושאי מחלוקת מרכזיים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034645" y="3096975"/>
            <a:ext cx="4043094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6049B5"/>
                </a:solidFill>
              </a:rPr>
              <a:t>הפקת משאבי טבע</a:t>
            </a:r>
            <a:endParaRPr lang="he-IL" sz="4000" b="1" dirty="0">
              <a:solidFill>
                <a:srgbClr val="6049B5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74923" y="1549038"/>
            <a:ext cx="5602816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41731B"/>
                </a:solidFill>
              </a:rPr>
              <a:t>השקעה במערכת הבריאות</a:t>
            </a:r>
            <a:endParaRPr lang="he-IL" sz="4000" b="1" dirty="0">
              <a:solidFill>
                <a:srgbClr val="41731B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99833" y="2123264"/>
            <a:ext cx="4190571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2B90BF"/>
                </a:solidFill>
              </a:rPr>
              <a:t>אופי מערכת החינוך</a:t>
            </a:r>
            <a:endParaRPr lang="he-IL" sz="4000" b="1" dirty="0">
              <a:solidFill>
                <a:srgbClr val="2B90B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4636" y="3669882"/>
            <a:ext cx="6183103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41731B"/>
                </a:solidFill>
              </a:rPr>
              <a:t>דרכי הטיפול בעוני ובאי-שוויון</a:t>
            </a:r>
            <a:endParaRPr lang="he-IL" sz="4000" b="1" dirty="0">
              <a:solidFill>
                <a:srgbClr val="41731B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48957" y="3247586"/>
            <a:ext cx="4937570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1C2756"/>
                </a:solidFill>
              </a:rPr>
              <a:t>תקציב מערכת הביטחון</a:t>
            </a:r>
            <a:endParaRPr lang="he-IL" sz="4000" b="1" dirty="0">
              <a:solidFill>
                <a:srgbClr val="1C275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122" y="4206628"/>
            <a:ext cx="4371711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257CA3"/>
                </a:solidFill>
              </a:rPr>
              <a:t>מדיניות תכנון הבניה</a:t>
            </a:r>
            <a:endParaRPr lang="he-IL" sz="4000" b="1" dirty="0">
              <a:solidFill>
                <a:srgbClr val="257CA3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5637" y="2050589"/>
            <a:ext cx="5626861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C92F65"/>
                </a:solidFill>
              </a:rPr>
              <a:t>התמודדות עם יוקר המחיה</a:t>
            </a:r>
            <a:endParaRPr lang="he-IL" sz="4000" b="1" dirty="0">
              <a:solidFill>
                <a:srgbClr val="C92F65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06624" y="5641131"/>
            <a:ext cx="5950668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800" b="1" dirty="0" smtClean="0">
                <a:solidFill>
                  <a:srgbClr val="C92F65"/>
                </a:solidFill>
              </a:rPr>
              <a:t>עבודות ציבוריות בשבת</a:t>
            </a:r>
            <a:endParaRPr lang="he-IL" sz="4800" b="1" dirty="0">
              <a:solidFill>
                <a:srgbClr val="C92F65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59745" y="4666742"/>
            <a:ext cx="6017994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800" b="1" dirty="0" smtClean="0">
                <a:solidFill>
                  <a:srgbClr val="41731B"/>
                </a:solidFill>
              </a:rPr>
              <a:t>תחבורה ציבורית בשבת</a:t>
            </a:r>
            <a:endParaRPr lang="he-IL" sz="4800" b="1" dirty="0">
              <a:solidFill>
                <a:srgbClr val="41731B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4352" y="2573614"/>
            <a:ext cx="3823484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800" b="1" dirty="0" smtClean="0">
                <a:solidFill>
                  <a:schemeClr val="accent2">
                    <a:lumMod val="75000"/>
                  </a:schemeClr>
                </a:solidFill>
              </a:rPr>
              <a:t>זכויות מיעוטים</a:t>
            </a:r>
            <a:endParaRPr lang="he-IL" sz="4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47987" y="5203488"/>
            <a:ext cx="3510898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800" b="1" dirty="0" smtClean="0">
                <a:solidFill>
                  <a:srgbClr val="1C2756"/>
                </a:solidFill>
              </a:rPr>
              <a:t>מדיניות מיסוי</a:t>
            </a:r>
            <a:endParaRPr lang="he-IL" sz="4800" b="1" dirty="0">
              <a:solidFill>
                <a:srgbClr val="1C2756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80497" y="4967541"/>
            <a:ext cx="4814139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chemeClr val="accent2">
                    <a:lumMod val="75000"/>
                  </a:schemeClr>
                </a:solidFill>
              </a:rPr>
              <a:t>מהגרים ומבקשי מקלט</a:t>
            </a:r>
            <a:endParaRPr lang="he-IL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6349017"/>
            <a:ext cx="2412840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smtClean="0"/>
              <a:t>מה תרצו להוסיף?</a:t>
            </a: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349823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22540" y="237626"/>
            <a:ext cx="11118999" cy="1325563"/>
          </a:xfrm>
        </p:spPr>
        <p:txBody>
          <a:bodyPr>
            <a:noAutofit/>
          </a:bodyPr>
          <a:lstStyle/>
          <a:p>
            <a:r>
              <a:rPr lang="he-IL" sz="6000" b="1" dirty="0" smtClean="0">
                <a:latin typeface="+mn-lt"/>
                <a:ea typeface="+mn-ea"/>
                <a:cs typeface="Calibri Light" panose="020F0302020204030204" pitchFamily="34" charset="0"/>
              </a:rPr>
              <a:t>השסעים העיקריים בחברה הישראלית</a:t>
            </a:r>
            <a:endParaRPr lang="en-US" sz="6000" b="1" dirty="0">
              <a:latin typeface="+mn-lt"/>
              <a:ea typeface="+mn-ea"/>
              <a:cs typeface="Calibri Light" panose="020F0302020204030204" pitchFamily="34" charset="0"/>
            </a:endParaRPr>
          </a:p>
        </p:txBody>
      </p:sp>
      <p:grpSp>
        <p:nvGrpSpPr>
          <p:cNvPr id="8" name="קבוצה 7"/>
          <p:cNvGrpSpPr/>
          <p:nvPr/>
        </p:nvGrpSpPr>
        <p:grpSpPr>
          <a:xfrm>
            <a:off x="8477311" y="1747970"/>
            <a:ext cx="3067050" cy="1238250"/>
            <a:chOff x="8760775" y="1592522"/>
            <a:chExt cx="3067050" cy="1238250"/>
          </a:xfrm>
        </p:grpSpPr>
        <p:pic>
          <p:nvPicPr>
            <p:cNvPr id="1036" name="Picture 12" descr="××¡×××× ×××××××ª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0775" y="1592522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משולש ישר-זווית 4"/>
            <p:cNvSpPr/>
            <p:nvPr/>
          </p:nvSpPr>
          <p:spPr>
            <a:xfrm flipH="1">
              <a:off x="9328638" y="1601666"/>
              <a:ext cx="2499186" cy="1220666"/>
            </a:xfrm>
            <a:prstGeom prst="rtTriangle">
              <a:avLst/>
            </a:prstGeom>
            <a:solidFill>
              <a:srgbClr val="3559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קבוצה 8"/>
          <p:cNvGrpSpPr/>
          <p:nvPr/>
        </p:nvGrpSpPr>
        <p:grpSpPr>
          <a:xfrm>
            <a:off x="4664669" y="1747970"/>
            <a:ext cx="3067050" cy="1238250"/>
            <a:chOff x="4948133" y="1592522"/>
            <a:chExt cx="3067050" cy="1238250"/>
          </a:xfrm>
        </p:grpSpPr>
        <p:pic>
          <p:nvPicPr>
            <p:cNvPr id="1034" name="Picture 10" descr="××¡×××× ×××ª××ª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8133" y="1592522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משולש ישר-זווית 11"/>
            <p:cNvSpPr/>
            <p:nvPr/>
          </p:nvSpPr>
          <p:spPr>
            <a:xfrm flipH="1">
              <a:off x="5515997" y="1610106"/>
              <a:ext cx="2499186" cy="1220666"/>
            </a:xfrm>
            <a:prstGeom prst="rtTriangle">
              <a:avLst/>
            </a:prstGeom>
            <a:solidFill>
              <a:srgbClr val="ECB2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" name="קבוצה 5"/>
          <p:cNvGrpSpPr/>
          <p:nvPr/>
        </p:nvGrpSpPr>
        <p:grpSpPr>
          <a:xfrm>
            <a:off x="862043" y="1730386"/>
            <a:ext cx="3067051" cy="1255834"/>
            <a:chOff x="1145507" y="1574938"/>
            <a:chExt cx="3067051" cy="1255834"/>
          </a:xfrm>
        </p:grpSpPr>
        <p:pic>
          <p:nvPicPr>
            <p:cNvPr id="1030" name="Picture 6" descr="××¡×××× ××¤××××××ª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507" y="1592522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משולש ישר-זווית 12"/>
            <p:cNvSpPr/>
            <p:nvPr/>
          </p:nvSpPr>
          <p:spPr>
            <a:xfrm flipH="1">
              <a:off x="1713372" y="1610106"/>
              <a:ext cx="2499186" cy="1220666"/>
            </a:xfrm>
            <a:prstGeom prst="rt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6" descr="××¡×××× ××¤××××××ª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100000" l="4348" r="4596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928"/>
            <a:stretch/>
          </p:blipFill>
          <p:spPr bwMode="auto">
            <a:xfrm>
              <a:off x="1145507" y="1574938"/>
              <a:ext cx="1413055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קבוצה 9"/>
          <p:cNvGrpSpPr/>
          <p:nvPr/>
        </p:nvGrpSpPr>
        <p:grpSpPr>
          <a:xfrm>
            <a:off x="843755" y="4361297"/>
            <a:ext cx="3067051" cy="1238250"/>
            <a:chOff x="1145507" y="4123553"/>
            <a:chExt cx="3067051" cy="1238250"/>
          </a:xfrm>
        </p:grpSpPr>
        <p:pic>
          <p:nvPicPr>
            <p:cNvPr id="1032" name="Picture 8" descr="××¡×××× ×××××¨××ª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507" y="4123553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משולש ישר-זווית 15"/>
            <p:cNvSpPr/>
            <p:nvPr/>
          </p:nvSpPr>
          <p:spPr>
            <a:xfrm flipH="1">
              <a:off x="1713372" y="4141137"/>
              <a:ext cx="2499186" cy="1220666"/>
            </a:xfrm>
            <a:prstGeom prst="rtTriangle">
              <a:avLst/>
            </a:prstGeom>
            <a:solidFill>
              <a:srgbClr val="4173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קבוצה 10"/>
          <p:cNvGrpSpPr/>
          <p:nvPr/>
        </p:nvGrpSpPr>
        <p:grpSpPr>
          <a:xfrm>
            <a:off x="4655525" y="4361297"/>
            <a:ext cx="3067050" cy="1238250"/>
            <a:chOff x="4948133" y="4123553"/>
            <a:chExt cx="3067050" cy="1238250"/>
          </a:xfrm>
        </p:grpSpPr>
        <p:pic>
          <p:nvPicPr>
            <p:cNvPr id="1026" name="Picture 2" descr="××¡×××× ××¢××ª××ª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8133" y="4123553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משולש ישר-זווית 16"/>
            <p:cNvSpPr/>
            <p:nvPr/>
          </p:nvSpPr>
          <p:spPr>
            <a:xfrm flipH="1">
              <a:off x="5515997" y="4141137"/>
              <a:ext cx="2499186" cy="1220666"/>
            </a:xfrm>
            <a:prstGeom prst="rtTriangle">
              <a:avLst/>
            </a:prstGeom>
            <a:solidFill>
              <a:srgbClr val="A09E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" name="קבוצה 6"/>
          <p:cNvGrpSpPr/>
          <p:nvPr/>
        </p:nvGrpSpPr>
        <p:grpSpPr>
          <a:xfrm>
            <a:off x="8468167" y="4361297"/>
            <a:ext cx="3067050" cy="1238250"/>
            <a:chOff x="8760775" y="4123553"/>
            <a:chExt cx="3067050" cy="1238250"/>
          </a:xfrm>
        </p:grpSpPr>
        <p:pic>
          <p:nvPicPr>
            <p:cNvPr id="1028" name="Picture 4" descr="××¡×××× ×××××××ª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0775" y="4123553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משולש ישר-זווית 17"/>
            <p:cNvSpPr/>
            <p:nvPr/>
          </p:nvSpPr>
          <p:spPr>
            <a:xfrm flipH="1">
              <a:off x="9328638" y="4141137"/>
              <a:ext cx="2499186" cy="1220666"/>
            </a:xfrm>
            <a:prstGeom prst="rtTriangle">
              <a:avLst/>
            </a:prstGeom>
            <a:solidFill>
              <a:srgbClr val="BFCF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9931909" y="2462850"/>
            <a:ext cx="1612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לאומי</a:t>
            </a:r>
            <a:endParaRPr lang="en-US" sz="28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19267" y="2466229"/>
            <a:ext cx="1612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דתי</a:t>
            </a:r>
            <a:endParaRPr lang="en-US" sz="2800" b="1" dirty="0">
              <a:solidFill>
                <a:srgbClr val="1C2756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057043" y="2462850"/>
            <a:ext cx="1888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chemeClr val="bg2">
                    <a:lumMod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מדיני</a:t>
            </a:r>
            <a:endParaRPr lang="en-US" sz="2800" b="1" dirty="0">
              <a:solidFill>
                <a:schemeClr val="bg2">
                  <a:lumMod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20961" y="4645440"/>
            <a:ext cx="18615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אי </a:t>
            </a:r>
            <a:r>
              <a:rPr lang="en-US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en-US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he-IL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שוויון מגדרי</a:t>
            </a:r>
            <a:endParaRPr lang="en-US" sz="28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61036" y="4989214"/>
            <a:ext cx="1861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עדתי</a:t>
            </a:r>
            <a:endParaRPr lang="en-US" sz="2800" b="1" dirty="0">
              <a:solidFill>
                <a:srgbClr val="1C2756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673676" y="4645439"/>
            <a:ext cx="18615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</a:t>
            </a:r>
            <a:r>
              <a:rPr lang="en-US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en-US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he-IL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כלכלי חברתי</a:t>
            </a:r>
            <a:endParaRPr lang="en-US" sz="2800" b="1" dirty="0">
              <a:solidFill>
                <a:srgbClr val="1C2756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4664670" y="3014725"/>
            <a:ext cx="3067050" cy="945226"/>
          </a:xfrm>
          <a:prstGeom prst="rect">
            <a:avLst/>
          </a:prstGeom>
          <a:solidFill>
            <a:srgbClr val="ECB2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rgbClr val="1C2756"/>
                </a:solidFill>
                <a:cs typeface="Calibri Light" panose="020F0302020204030204" pitchFamily="34" charset="0"/>
              </a:rPr>
              <a:t>מתחים בין חילונים לדתיים</a:t>
            </a:r>
          </a:p>
        </p:txBody>
      </p:sp>
      <p:sp>
        <p:nvSpPr>
          <p:cNvPr id="37" name="מלבן 36"/>
          <p:cNvSpPr/>
          <p:nvPr/>
        </p:nvSpPr>
        <p:spPr>
          <a:xfrm>
            <a:off x="862043" y="3019888"/>
            <a:ext cx="3067050" cy="945226"/>
          </a:xfrm>
          <a:prstGeom prst="rect">
            <a:avLst/>
          </a:prstGeom>
          <a:solidFill>
            <a:srgbClr val="F4B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chemeClr val="bg2">
                    <a:lumMod val="25000"/>
                  </a:schemeClr>
                </a:solidFill>
                <a:cs typeface="Calibri Light" panose="020F0302020204030204" pitchFamily="34" charset="0"/>
              </a:rPr>
              <a:t>מתחים בין תומכי פשרה טריטוריאלית למתנגדים לה</a:t>
            </a:r>
          </a:p>
        </p:txBody>
      </p:sp>
      <p:sp>
        <p:nvSpPr>
          <p:cNvPr id="38" name="מלבן 37"/>
          <p:cNvSpPr/>
          <p:nvPr/>
        </p:nvSpPr>
        <p:spPr>
          <a:xfrm>
            <a:off x="843755" y="5622880"/>
            <a:ext cx="3067050" cy="945226"/>
          </a:xfrm>
          <a:prstGeom prst="rect">
            <a:avLst/>
          </a:prstGeom>
          <a:solidFill>
            <a:srgbClr val="4173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chemeClr val="bg1"/>
                </a:solidFill>
                <a:cs typeface="Calibri Light" panose="020F0302020204030204" pitchFamily="34" charset="0"/>
              </a:rPr>
              <a:t>תת ייצוג של נשים במשרות בכירות, פערי </a:t>
            </a:r>
            <a:r>
              <a:rPr lang="he-IL" sz="2000" b="1" dirty="0" smtClean="0">
                <a:solidFill>
                  <a:schemeClr val="bg1"/>
                </a:solidFill>
                <a:cs typeface="Calibri Light" panose="020F0302020204030204" pitchFamily="34" charset="0"/>
              </a:rPr>
              <a:t>שכר </a:t>
            </a:r>
            <a:r>
              <a:rPr lang="he-IL" sz="2000" b="1" dirty="0">
                <a:solidFill>
                  <a:schemeClr val="bg1"/>
                </a:solidFill>
                <a:cs typeface="Calibri Light" panose="020F0302020204030204" pitchFamily="34" charset="0"/>
              </a:rPr>
              <a:t>ואפליה חברתית</a:t>
            </a:r>
          </a:p>
        </p:txBody>
      </p:sp>
      <p:sp>
        <p:nvSpPr>
          <p:cNvPr id="40" name="מלבן 39"/>
          <p:cNvSpPr/>
          <p:nvPr/>
        </p:nvSpPr>
        <p:spPr>
          <a:xfrm>
            <a:off x="4655524" y="5626275"/>
            <a:ext cx="3067050" cy="945226"/>
          </a:xfrm>
          <a:prstGeom prst="rect">
            <a:avLst/>
          </a:prstGeom>
          <a:solidFill>
            <a:srgbClr val="A09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rgbClr val="002060"/>
                </a:solidFill>
                <a:cs typeface="Calibri Light" panose="020F0302020204030204" pitchFamily="34" charset="0"/>
              </a:rPr>
              <a:t>מתחים בין יוצאי אירופה-אמריקה (אשכנזים) ליוצאי אסיה-אפריקה (מזרחים)</a:t>
            </a:r>
          </a:p>
        </p:txBody>
      </p:sp>
      <p:sp>
        <p:nvSpPr>
          <p:cNvPr id="41" name="מלבן 40"/>
          <p:cNvSpPr/>
          <p:nvPr/>
        </p:nvSpPr>
        <p:spPr>
          <a:xfrm>
            <a:off x="8468166" y="5625115"/>
            <a:ext cx="3067050" cy="945226"/>
          </a:xfrm>
          <a:prstGeom prst="rect">
            <a:avLst/>
          </a:prstGeom>
          <a:solidFill>
            <a:srgbClr val="BFC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rgbClr val="002060"/>
                </a:solidFill>
                <a:cs typeface="Calibri Light" panose="020F0302020204030204" pitchFamily="34" charset="0"/>
              </a:rPr>
              <a:t>מתחים בין עשירים לעניים ובין מרכז לפריפריה חברתית</a:t>
            </a:r>
          </a:p>
        </p:txBody>
      </p:sp>
      <p:sp>
        <p:nvSpPr>
          <p:cNvPr id="42" name="מלבן 41"/>
          <p:cNvSpPr/>
          <p:nvPr/>
        </p:nvSpPr>
        <p:spPr>
          <a:xfrm>
            <a:off x="8477310" y="3011342"/>
            <a:ext cx="3067050" cy="945226"/>
          </a:xfrm>
          <a:prstGeom prst="rect">
            <a:avLst/>
          </a:prstGeom>
          <a:solidFill>
            <a:srgbClr val="355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chemeClr val="bg1"/>
                </a:solidFill>
                <a:cs typeface="Calibri Light" panose="020F0302020204030204" pitchFamily="34" charset="0"/>
              </a:rPr>
              <a:t>מתחים בין יהודים לערבים בישראל</a:t>
            </a:r>
          </a:p>
        </p:txBody>
      </p:sp>
    </p:spTree>
    <p:extLst>
      <p:ext uri="{BB962C8B-B14F-4D97-AF65-F5344CB8AC3E}">
        <p14:creationId xmlns:p14="http://schemas.microsoft.com/office/powerpoint/2010/main" val="1606656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6" grpId="0"/>
      <p:bldP spid="27" grpId="0"/>
      <p:bldP spid="28" grpId="0"/>
      <p:bldP spid="29" grpId="0"/>
      <p:bldP spid="30" grpId="0"/>
      <p:bldP spid="32" grpId="0" animBg="1"/>
      <p:bldP spid="37" grpId="0" animBg="1"/>
      <p:bldP spid="38" grpId="0" animBg="1"/>
      <p:bldP spid="40" grpId="0" animBg="1"/>
      <p:bldP spid="41" grpId="0" animBg="1"/>
      <p:bldP spid="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9767" y="267622"/>
            <a:ext cx="11118999" cy="1325563"/>
          </a:xfrm>
        </p:spPr>
        <p:txBody>
          <a:bodyPr>
            <a:noAutofit/>
          </a:bodyPr>
          <a:lstStyle/>
          <a:p>
            <a:r>
              <a:rPr lang="he-IL" sz="6000" b="1" dirty="0" smtClean="0">
                <a:latin typeface="+mn-lt"/>
                <a:ea typeface="+mn-ea"/>
                <a:cs typeface="Calibri Light" panose="020F0302020204030204" pitchFamily="34" charset="0"/>
              </a:rPr>
              <a:t>השסעים העיקריים בחברה הישראלית</a:t>
            </a:r>
            <a:endParaRPr lang="en-US" sz="6000" b="1" dirty="0">
              <a:latin typeface="+mn-lt"/>
              <a:ea typeface="+mn-ea"/>
              <a:cs typeface="Calibri Light" panose="020F0302020204030204" pitchFamily="34" charset="0"/>
            </a:endParaRPr>
          </a:p>
        </p:txBody>
      </p:sp>
      <p:grpSp>
        <p:nvGrpSpPr>
          <p:cNvPr id="8" name="קבוצה 7"/>
          <p:cNvGrpSpPr/>
          <p:nvPr/>
        </p:nvGrpSpPr>
        <p:grpSpPr>
          <a:xfrm>
            <a:off x="8477311" y="1747970"/>
            <a:ext cx="3067050" cy="1238250"/>
            <a:chOff x="8760775" y="1592522"/>
            <a:chExt cx="3067050" cy="1238250"/>
          </a:xfrm>
        </p:grpSpPr>
        <p:pic>
          <p:nvPicPr>
            <p:cNvPr id="1036" name="Picture 12" descr="××¡×××× ×××××××ª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0775" y="1592522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משולש ישר-זווית 4"/>
            <p:cNvSpPr/>
            <p:nvPr/>
          </p:nvSpPr>
          <p:spPr>
            <a:xfrm flipH="1">
              <a:off x="9328638" y="1601666"/>
              <a:ext cx="2499186" cy="1220666"/>
            </a:xfrm>
            <a:prstGeom prst="rtTriangle">
              <a:avLst/>
            </a:prstGeom>
            <a:solidFill>
              <a:srgbClr val="3559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9931909" y="2462850"/>
            <a:ext cx="1612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לאומי</a:t>
            </a:r>
            <a:endParaRPr lang="en-US" sz="28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2" name="מלבן 41"/>
          <p:cNvSpPr/>
          <p:nvPr/>
        </p:nvSpPr>
        <p:spPr>
          <a:xfrm>
            <a:off x="8477310" y="3011342"/>
            <a:ext cx="3067050" cy="945226"/>
          </a:xfrm>
          <a:prstGeom prst="rect">
            <a:avLst/>
          </a:prstGeom>
          <a:solidFill>
            <a:srgbClr val="355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chemeClr val="bg1"/>
                </a:solidFill>
                <a:cs typeface="Calibri Light" panose="020F0302020204030204" pitchFamily="34" charset="0"/>
              </a:rPr>
              <a:t>מתחים בין יהודים לערבים בישראל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247" y="1711712"/>
            <a:ext cx="7254334" cy="910463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364896" y="3114623"/>
            <a:ext cx="488306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(ראו הרחבה בספר </a:t>
            </a:r>
            <a:r>
              <a:rPr lang="he-IL" dirty="0" smtClean="0">
                <a:hlinkClick r:id="rId4"/>
              </a:rPr>
              <a:t>להיות אזרחים בישראל, </a:t>
            </a:r>
            <a:r>
              <a:rPr lang="he-IL" dirty="0" smtClean="0"/>
              <a:t>עמ</a:t>
            </a:r>
            <a:r>
              <a:rPr lang="he-IL" dirty="0"/>
              <a:t>' 463</a:t>
            </a:r>
            <a:r>
              <a:rPr lang="he-IL" dirty="0" smtClean="0"/>
              <a:t>)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0496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22540" y="237626"/>
            <a:ext cx="11118999" cy="1325563"/>
          </a:xfrm>
        </p:spPr>
        <p:txBody>
          <a:bodyPr>
            <a:noAutofit/>
          </a:bodyPr>
          <a:lstStyle/>
          <a:p>
            <a:r>
              <a:rPr lang="he-IL" sz="6000" b="1" dirty="0" smtClean="0">
                <a:latin typeface="+mn-lt"/>
                <a:ea typeface="+mn-ea"/>
                <a:cs typeface="Calibri Light" panose="020F0302020204030204" pitchFamily="34" charset="0"/>
              </a:rPr>
              <a:t>השסעים העיקריים בחברה הישראלית</a:t>
            </a:r>
            <a:endParaRPr lang="en-US" sz="6000" b="1" dirty="0">
              <a:latin typeface="+mn-lt"/>
              <a:ea typeface="+mn-ea"/>
              <a:cs typeface="Calibri Light" panose="020F0302020204030204" pitchFamily="34" charset="0"/>
            </a:endParaRPr>
          </a:p>
        </p:txBody>
      </p:sp>
      <p:grpSp>
        <p:nvGrpSpPr>
          <p:cNvPr id="9" name="קבוצה 8"/>
          <p:cNvGrpSpPr/>
          <p:nvPr/>
        </p:nvGrpSpPr>
        <p:grpSpPr>
          <a:xfrm>
            <a:off x="4664669" y="1747970"/>
            <a:ext cx="3067050" cy="1238250"/>
            <a:chOff x="4948133" y="1592522"/>
            <a:chExt cx="3067050" cy="1238250"/>
          </a:xfrm>
        </p:grpSpPr>
        <p:pic>
          <p:nvPicPr>
            <p:cNvPr id="1034" name="Picture 10" descr="××¡×××× ×××ª××ª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8133" y="1592522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משולש ישר-זווית 11"/>
            <p:cNvSpPr/>
            <p:nvPr/>
          </p:nvSpPr>
          <p:spPr>
            <a:xfrm flipH="1">
              <a:off x="5515997" y="1610106"/>
              <a:ext cx="2499186" cy="1220666"/>
            </a:xfrm>
            <a:prstGeom prst="rtTriangle">
              <a:avLst/>
            </a:prstGeom>
            <a:solidFill>
              <a:srgbClr val="ECB2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6119267" y="2466229"/>
            <a:ext cx="1612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דתי</a:t>
            </a:r>
            <a:endParaRPr lang="en-US" sz="2800" b="1" dirty="0">
              <a:solidFill>
                <a:srgbClr val="1C2756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4664670" y="3014725"/>
            <a:ext cx="3067050" cy="945226"/>
          </a:xfrm>
          <a:prstGeom prst="rect">
            <a:avLst/>
          </a:prstGeom>
          <a:solidFill>
            <a:srgbClr val="ECB2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rgbClr val="1C2756"/>
                </a:solidFill>
                <a:cs typeface="Calibri Light" panose="020F0302020204030204" pitchFamily="34" charset="0"/>
              </a:rPr>
              <a:t>מתחים בין חילונים לדתיים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52" y="4225177"/>
            <a:ext cx="10801687" cy="992281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758471" y="5463542"/>
            <a:ext cx="488306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(ראו הרחבה בספר </a:t>
            </a:r>
            <a:r>
              <a:rPr lang="he-IL" dirty="0" smtClean="0">
                <a:hlinkClick r:id="rId4"/>
              </a:rPr>
              <a:t>להיות אזרחים בישראל, </a:t>
            </a:r>
            <a:r>
              <a:rPr lang="he-IL" dirty="0" smtClean="0"/>
              <a:t>עמ</a:t>
            </a:r>
            <a:r>
              <a:rPr lang="he-IL" dirty="0"/>
              <a:t>' </a:t>
            </a:r>
            <a:r>
              <a:rPr lang="he-IL" dirty="0" smtClean="0"/>
              <a:t>484)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0234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22540" y="237626"/>
            <a:ext cx="11118999" cy="1325563"/>
          </a:xfrm>
        </p:spPr>
        <p:txBody>
          <a:bodyPr>
            <a:noAutofit/>
          </a:bodyPr>
          <a:lstStyle/>
          <a:p>
            <a:r>
              <a:rPr lang="he-IL" sz="6000" b="1" dirty="0" smtClean="0">
                <a:latin typeface="+mn-lt"/>
                <a:ea typeface="+mn-ea"/>
                <a:cs typeface="Calibri Light" panose="020F0302020204030204" pitchFamily="34" charset="0"/>
              </a:rPr>
              <a:t>השסעים העיקריים בחברה הישראלית</a:t>
            </a:r>
            <a:endParaRPr lang="en-US" sz="6000" b="1" dirty="0">
              <a:latin typeface="+mn-lt"/>
              <a:ea typeface="+mn-ea"/>
              <a:cs typeface="Calibri Light" panose="020F0302020204030204" pitchFamily="34" charset="0"/>
            </a:endParaRPr>
          </a:p>
        </p:txBody>
      </p:sp>
      <p:grpSp>
        <p:nvGrpSpPr>
          <p:cNvPr id="6" name="קבוצה 5"/>
          <p:cNvGrpSpPr/>
          <p:nvPr/>
        </p:nvGrpSpPr>
        <p:grpSpPr>
          <a:xfrm>
            <a:off x="862043" y="1730386"/>
            <a:ext cx="3067051" cy="1255834"/>
            <a:chOff x="1145507" y="1574938"/>
            <a:chExt cx="3067051" cy="1255834"/>
          </a:xfrm>
        </p:grpSpPr>
        <p:pic>
          <p:nvPicPr>
            <p:cNvPr id="1030" name="Picture 6" descr="××¡×××× ××¤××××××ª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507" y="1592522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משולש ישר-זווית 12"/>
            <p:cNvSpPr/>
            <p:nvPr/>
          </p:nvSpPr>
          <p:spPr>
            <a:xfrm flipH="1">
              <a:off x="1713372" y="1610106"/>
              <a:ext cx="2499186" cy="1220666"/>
            </a:xfrm>
            <a:prstGeom prst="rt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6" descr="××¡×××× ××¤××××××ª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100000" l="4348" r="4596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928"/>
            <a:stretch/>
          </p:blipFill>
          <p:spPr bwMode="auto">
            <a:xfrm>
              <a:off x="1145507" y="1574938"/>
              <a:ext cx="1413055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TextBox 26"/>
          <p:cNvSpPr txBox="1"/>
          <p:nvPr/>
        </p:nvSpPr>
        <p:spPr>
          <a:xfrm>
            <a:off x="2057043" y="2462850"/>
            <a:ext cx="1888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chemeClr val="bg2">
                    <a:lumMod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מדיני</a:t>
            </a:r>
            <a:endParaRPr lang="en-US" sz="2800" b="1" dirty="0">
              <a:solidFill>
                <a:schemeClr val="bg2">
                  <a:lumMod val="25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7" name="מלבן 36"/>
          <p:cNvSpPr/>
          <p:nvPr/>
        </p:nvSpPr>
        <p:spPr>
          <a:xfrm>
            <a:off x="862043" y="3019888"/>
            <a:ext cx="3067050" cy="945226"/>
          </a:xfrm>
          <a:prstGeom prst="rect">
            <a:avLst/>
          </a:prstGeom>
          <a:solidFill>
            <a:srgbClr val="F4B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chemeClr val="bg2">
                    <a:lumMod val="25000"/>
                  </a:schemeClr>
                </a:solidFill>
                <a:cs typeface="Calibri Light" panose="020F0302020204030204" pitchFamily="34" charset="0"/>
              </a:rPr>
              <a:t>מתחים בין תומכי פשרה טריטוריאלית למתנגדים לה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19" y="4303059"/>
            <a:ext cx="11988719" cy="2369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38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22540" y="237626"/>
            <a:ext cx="11118999" cy="1325563"/>
          </a:xfrm>
        </p:spPr>
        <p:txBody>
          <a:bodyPr>
            <a:noAutofit/>
          </a:bodyPr>
          <a:lstStyle/>
          <a:p>
            <a:r>
              <a:rPr lang="he-IL" sz="6000" b="1" dirty="0" smtClean="0">
                <a:latin typeface="+mn-lt"/>
                <a:ea typeface="+mn-ea"/>
                <a:cs typeface="Calibri Light" panose="020F0302020204030204" pitchFamily="34" charset="0"/>
              </a:rPr>
              <a:t>השסעים העיקריים בחברה הישראלית</a:t>
            </a:r>
            <a:endParaRPr lang="en-US" sz="6000" b="1" dirty="0">
              <a:latin typeface="+mn-lt"/>
              <a:ea typeface="+mn-ea"/>
              <a:cs typeface="Calibri Light" panose="020F0302020204030204" pitchFamily="34" charset="0"/>
            </a:endParaRPr>
          </a:p>
        </p:txBody>
      </p:sp>
      <p:grpSp>
        <p:nvGrpSpPr>
          <p:cNvPr id="7" name="קבוצה 6"/>
          <p:cNvGrpSpPr/>
          <p:nvPr/>
        </p:nvGrpSpPr>
        <p:grpSpPr>
          <a:xfrm>
            <a:off x="8468167" y="4361297"/>
            <a:ext cx="3067050" cy="1238250"/>
            <a:chOff x="8760775" y="4123553"/>
            <a:chExt cx="3067050" cy="1238250"/>
          </a:xfrm>
        </p:grpSpPr>
        <p:pic>
          <p:nvPicPr>
            <p:cNvPr id="1028" name="Picture 4" descr="××¡×××× ×××××××ª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60775" y="4123553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משולש ישר-זווית 17"/>
            <p:cNvSpPr/>
            <p:nvPr/>
          </p:nvSpPr>
          <p:spPr>
            <a:xfrm flipH="1">
              <a:off x="9328638" y="4141137"/>
              <a:ext cx="2499186" cy="1220666"/>
            </a:xfrm>
            <a:prstGeom prst="rtTriangle">
              <a:avLst/>
            </a:prstGeom>
            <a:solidFill>
              <a:srgbClr val="BFCF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9673676" y="4645439"/>
            <a:ext cx="18615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</a:t>
            </a:r>
            <a:r>
              <a:rPr lang="en-US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en-US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he-IL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כלכלי חברתי</a:t>
            </a:r>
            <a:endParaRPr lang="en-US" sz="2800" b="1" dirty="0">
              <a:solidFill>
                <a:srgbClr val="1C2756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1" name="מלבן 40"/>
          <p:cNvSpPr/>
          <p:nvPr/>
        </p:nvSpPr>
        <p:spPr>
          <a:xfrm>
            <a:off x="8468166" y="5625115"/>
            <a:ext cx="3067050" cy="945226"/>
          </a:xfrm>
          <a:prstGeom prst="rect">
            <a:avLst/>
          </a:prstGeom>
          <a:solidFill>
            <a:srgbClr val="BFCF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rgbClr val="002060"/>
                </a:solidFill>
                <a:cs typeface="Calibri Light" panose="020F0302020204030204" pitchFamily="34" charset="0"/>
              </a:rPr>
              <a:t>מתחים בין עשירים לעניים ובין מרכז לפריפריה חברתית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97" y="1497498"/>
            <a:ext cx="11864356" cy="229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1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22540" y="237626"/>
            <a:ext cx="11118999" cy="1325563"/>
          </a:xfrm>
        </p:spPr>
        <p:txBody>
          <a:bodyPr>
            <a:noAutofit/>
          </a:bodyPr>
          <a:lstStyle/>
          <a:p>
            <a:r>
              <a:rPr lang="he-IL" sz="6000" b="1" dirty="0" smtClean="0">
                <a:latin typeface="+mn-lt"/>
                <a:ea typeface="+mn-ea"/>
                <a:cs typeface="Calibri Light" panose="020F0302020204030204" pitchFamily="34" charset="0"/>
              </a:rPr>
              <a:t>השסעים העיקריים בחברה הישראלית</a:t>
            </a:r>
            <a:endParaRPr lang="en-US" sz="6000" b="1" dirty="0">
              <a:latin typeface="+mn-lt"/>
              <a:ea typeface="+mn-ea"/>
              <a:cs typeface="Calibri Light" panose="020F0302020204030204" pitchFamily="34" charset="0"/>
            </a:endParaRPr>
          </a:p>
        </p:txBody>
      </p:sp>
      <p:grpSp>
        <p:nvGrpSpPr>
          <p:cNvPr id="11" name="קבוצה 10"/>
          <p:cNvGrpSpPr/>
          <p:nvPr/>
        </p:nvGrpSpPr>
        <p:grpSpPr>
          <a:xfrm>
            <a:off x="217995" y="4482321"/>
            <a:ext cx="3067050" cy="1238250"/>
            <a:chOff x="4948133" y="4123553"/>
            <a:chExt cx="3067050" cy="1238250"/>
          </a:xfrm>
        </p:grpSpPr>
        <p:pic>
          <p:nvPicPr>
            <p:cNvPr id="1026" name="Picture 2" descr="××¡×××× ××¢××ª××ª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8133" y="4123553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משולש ישר-זווית 16"/>
            <p:cNvSpPr/>
            <p:nvPr/>
          </p:nvSpPr>
          <p:spPr>
            <a:xfrm flipH="1">
              <a:off x="5515997" y="4141137"/>
              <a:ext cx="2499186" cy="1220666"/>
            </a:xfrm>
            <a:prstGeom prst="rtTriangle">
              <a:avLst/>
            </a:prstGeom>
            <a:solidFill>
              <a:srgbClr val="A09E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423506" y="5110238"/>
            <a:ext cx="1861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rgbClr val="1C2756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שסע עדתי</a:t>
            </a:r>
            <a:endParaRPr lang="en-US" sz="2800" b="1" dirty="0">
              <a:solidFill>
                <a:srgbClr val="1C2756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0" name="מלבן 39"/>
          <p:cNvSpPr/>
          <p:nvPr/>
        </p:nvSpPr>
        <p:spPr>
          <a:xfrm>
            <a:off x="217994" y="5747299"/>
            <a:ext cx="3067050" cy="945226"/>
          </a:xfrm>
          <a:prstGeom prst="rect">
            <a:avLst/>
          </a:prstGeom>
          <a:solidFill>
            <a:srgbClr val="A09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rgbClr val="002060"/>
                </a:solidFill>
                <a:cs typeface="Calibri Light" panose="020F0302020204030204" pitchFamily="34" charset="0"/>
              </a:rPr>
              <a:t>מתחים בין יוצאי אירופה-אמריקה (אשכנזים) ליוצאי אסיה-אפריקה (מזרחים)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3"/>
          <a:srcRect b="43483"/>
          <a:stretch/>
        </p:blipFill>
        <p:spPr>
          <a:xfrm>
            <a:off x="83576" y="1403872"/>
            <a:ext cx="11988269" cy="167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6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22540" y="237626"/>
            <a:ext cx="11118999" cy="1325563"/>
          </a:xfrm>
        </p:spPr>
        <p:txBody>
          <a:bodyPr>
            <a:noAutofit/>
          </a:bodyPr>
          <a:lstStyle/>
          <a:p>
            <a:r>
              <a:rPr lang="he-IL" sz="6000" b="1" dirty="0" smtClean="0">
                <a:latin typeface="+mn-lt"/>
                <a:ea typeface="+mn-ea"/>
                <a:cs typeface="Calibri Light" panose="020F0302020204030204" pitchFamily="34" charset="0"/>
              </a:rPr>
              <a:t>השסעים העיקריים בחברה הישראלית</a:t>
            </a:r>
            <a:endParaRPr lang="en-US" sz="6000" b="1" dirty="0">
              <a:latin typeface="+mn-lt"/>
              <a:ea typeface="+mn-ea"/>
              <a:cs typeface="Calibri Light" panose="020F0302020204030204" pitchFamily="34" charset="0"/>
            </a:endParaRPr>
          </a:p>
        </p:txBody>
      </p:sp>
      <p:grpSp>
        <p:nvGrpSpPr>
          <p:cNvPr id="10" name="קבוצה 9"/>
          <p:cNvGrpSpPr/>
          <p:nvPr/>
        </p:nvGrpSpPr>
        <p:grpSpPr>
          <a:xfrm>
            <a:off x="843755" y="4361297"/>
            <a:ext cx="3067051" cy="1238250"/>
            <a:chOff x="1145507" y="4123553"/>
            <a:chExt cx="3067051" cy="1238250"/>
          </a:xfrm>
        </p:grpSpPr>
        <p:pic>
          <p:nvPicPr>
            <p:cNvPr id="1032" name="Picture 8" descr="××¡×××× ×××××¨××ª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507" y="4123553"/>
              <a:ext cx="3067050" cy="1238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משולש ישר-זווית 15"/>
            <p:cNvSpPr/>
            <p:nvPr/>
          </p:nvSpPr>
          <p:spPr>
            <a:xfrm flipH="1">
              <a:off x="1713372" y="4141137"/>
              <a:ext cx="2499186" cy="1220666"/>
            </a:xfrm>
            <a:prstGeom prst="rtTriangle">
              <a:avLst/>
            </a:prstGeom>
            <a:solidFill>
              <a:srgbClr val="41731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020961" y="4645440"/>
            <a:ext cx="18615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אי </a:t>
            </a:r>
            <a:r>
              <a:rPr lang="en-US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/>
            </a:r>
            <a:br>
              <a:rPr lang="en-US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he-IL" sz="28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שוויון מגדרי</a:t>
            </a:r>
            <a:endParaRPr lang="en-US" sz="28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8" name="מלבן 37"/>
          <p:cNvSpPr/>
          <p:nvPr/>
        </p:nvSpPr>
        <p:spPr>
          <a:xfrm>
            <a:off x="843755" y="5622880"/>
            <a:ext cx="3067050" cy="945226"/>
          </a:xfrm>
          <a:prstGeom prst="rect">
            <a:avLst/>
          </a:prstGeom>
          <a:solidFill>
            <a:srgbClr val="4173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he-IL" sz="2000" b="1" dirty="0">
                <a:solidFill>
                  <a:schemeClr val="bg1"/>
                </a:solidFill>
                <a:cs typeface="Calibri Light" panose="020F0302020204030204" pitchFamily="34" charset="0"/>
              </a:rPr>
              <a:t>תת ייצוג של נשים במשרות בכירות, פערי </a:t>
            </a:r>
            <a:r>
              <a:rPr lang="he-IL" sz="2000" b="1" dirty="0" smtClean="0">
                <a:solidFill>
                  <a:schemeClr val="bg1"/>
                </a:solidFill>
                <a:cs typeface="Calibri Light" panose="020F0302020204030204" pitchFamily="34" charset="0"/>
              </a:rPr>
              <a:t>שכר </a:t>
            </a:r>
            <a:r>
              <a:rPr lang="he-IL" sz="2000" b="1" dirty="0">
                <a:solidFill>
                  <a:schemeClr val="bg1"/>
                </a:solidFill>
                <a:cs typeface="Calibri Light" panose="020F0302020204030204" pitchFamily="34" charset="0"/>
              </a:rPr>
              <a:t>ואפליה חברתית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42" y="1580773"/>
            <a:ext cx="11824518" cy="122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2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719072"/>
          </a:xfrm>
          <a:prstGeom prst="rect">
            <a:avLst/>
          </a:prstGeom>
        </p:spPr>
      </p:pic>
      <p:pic>
        <p:nvPicPr>
          <p:cNvPr id="3" name="תמונה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058" y="1779592"/>
            <a:ext cx="8571719" cy="507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984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371" y="0"/>
            <a:ext cx="12241371" cy="59839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7908" y="6320118"/>
            <a:ext cx="322556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(</a:t>
            </a:r>
            <a:r>
              <a:rPr lang="he-IL" dirty="0" smtClean="0">
                <a:hlinkClick r:id="rId3"/>
              </a:rPr>
              <a:t>להיות אזרחים בישראל</a:t>
            </a:r>
            <a:r>
              <a:rPr lang="he-IL" dirty="0" smtClean="0"/>
              <a:t>, עמ' 462)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400" y="6072468"/>
            <a:ext cx="5181600" cy="2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66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7908" y="6320118"/>
            <a:ext cx="322556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(</a:t>
            </a:r>
            <a:r>
              <a:rPr lang="he-IL" dirty="0" smtClean="0">
                <a:hlinkClick r:id="rId2"/>
              </a:rPr>
              <a:t>להיות אזרחים בישראל</a:t>
            </a:r>
            <a:r>
              <a:rPr lang="he-IL" dirty="0" smtClean="0"/>
              <a:t>, עמ' 462)</a:t>
            </a:r>
            <a:endParaRPr lang="he-IL" dirty="0"/>
          </a:p>
        </p:txBody>
      </p:sp>
      <p:grpSp>
        <p:nvGrpSpPr>
          <p:cNvPr id="6" name="קבוצה 5"/>
          <p:cNvGrpSpPr/>
          <p:nvPr/>
        </p:nvGrpSpPr>
        <p:grpSpPr>
          <a:xfrm>
            <a:off x="94129" y="97211"/>
            <a:ext cx="12151659" cy="4474789"/>
            <a:chOff x="1419225" y="97211"/>
            <a:chExt cx="10826563" cy="3785907"/>
          </a:xfrm>
        </p:grpSpPr>
        <p:pic>
          <p:nvPicPr>
            <p:cNvPr id="4" name="תמונה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19225" y="97211"/>
              <a:ext cx="10772775" cy="2333625"/>
            </a:xfrm>
            <a:prstGeom prst="rect">
              <a:avLst/>
            </a:prstGeom>
          </p:spPr>
        </p:pic>
        <p:pic>
          <p:nvPicPr>
            <p:cNvPr id="5" name="תמונה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01988" y="2463893"/>
              <a:ext cx="7543800" cy="1419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4767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7908" y="6320118"/>
            <a:ext cx="322556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/>
              <a:t>(</a:t>
            </a:r>
            <a:r>
              <a:rPr lang="he-IL" dirty="0" smtClean="0">
                <a:hlinkClick r:id="rId2"/>
              </a:rPr>
              <a:t>להיות אזרחים בישראל</a:t>
            </a:r>
            <a:r>
              <a:rPr lang="he-IL" dirty="0" smtClean="0"/>
              <a:t>, עמ' 462)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8458" y="123825"/>
            <a:ext cx="10236013" cy="609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015145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295</Words>
  <Application>Microsoft Office PowerPoint</Application>
  <PresentationFormat>מסך רחב</PresentationFormat>
  <Paragraphs>57</Paragraphs>
  <Slides>16</Slides>
  <Notes>0</Notes>
  <HiddenSlides>1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ערכת נושא Office</vt:lpstr>
      <vt:lpstr>שסעים חברתיים ונושאי מחלוקת מרכזיים</vt:lpstr>
      <vt:lpstr>שסעים בחברה הישראלית</vt:lpstr>
      <vt:lpstr>מצגת של PowerPoint</vt:lpstr>
      <vt:lpstr>נושאי מחלוקת מרכזיים</vt:lpstr>
      <vt:lpstr>נושאי מחלוקת מרכזיים</vt:lpstr>
      <vt:lpstr>השסעים העיקריים בחברה הישראלית</vt:lpstr>
      <vt:lpstr>השסעים העיקריים בחברה הישראלית</vt:lpstr>
      <vt:lpstr>השסעים העיקריים בחברה הישראלית</vt:lpstr>
      <vt:lpstr>השסעים העיקריים בחברה הישראלית</vt:lpstr>
      <vt:lpstr>השסעים העיקריים בחברה הישראלית</vt:lpstr>
      <vt:lpstr>השסעים העיקריים בחברה הישראלית</vt:lpstr>
      <vt:lpstr>השסעים העיקריים בחברה הישראלית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שסעים חברתיים ונושאי מחלוקת מרכזיים</dc:title>
  <dc:creator>oddy.zehavi@gmail.com</dc:creator>
  <cp:lastModifiedBy>oddy.zehavi@gmail.com</cp:lastModifiedBy>
  <cp:revision>7</cp:revision>
  <dcterms:created xsi:type="dcterms:W3CDTF">2019-05-15T14:40:00Z</dcterms:created>
  <dcterms:modified xsi:type="dcterms:W3CDTF">2019-05-15T15:04:19Z</dcterms:modified>
</cp:coreProperties>
</file>