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2"/>
  </p:notesMasterIdLst>
  <p:sldIdLst>
    <p:sldId id="256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80" d="100"/>
          <a:sy n="80" d="100"/>
        </p:scale>
        <p:origin x="-1074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4918E2C-1A93-4CFD-B97B-8F145616E7D0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72A00A0-B588-4711-97C2-C4206E539DF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72445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121E3B-C2B3-4140-B45A-92B1EFEAE8E9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12014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121E3B-C2B3-4140-B45A-92B1EFEAE8E9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5449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חט"ב גוונים – לבחור ב תחומי דעת</a:t>
            </a:r>
          </a:p>
          <a:p>
            <a:r>
              <a:rPr lang="he-IL" dirty="0" smtClean="0"/>
              <a:t>מתמטיקה</a:t>
            </a:r>
            <a:r>
              <a:rPr lang="he-IL" baseline="0" dirty="0" smtClean="0"/>
              <a:t> משולבת צריך </a:t>
            </a:r>
            <a:r>
              <a:rPr lang="he-IL" baseline="0" dirty="0" err="1" smtClean="0"/>
              <a:t>להתקים</a:t>
            </a:r>
            <a:r>
              <a:rPr lang="he-IL" baseline="0" dirty="0" smtClean="0"/>
              <a:t> 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geogebra</a:t>
            </a:r>
            <a:r>
              <a:rPr lang="en-US" baseline="0" dirty="0" smtClean="0"/>
              <a:t> </a:t>
            </a:r>
            <a:r>
              <a:rPr lang="he-IL" baseline="0" dirty="0" smtClean="0"/>
              <a:t>ו </a:t>
            </a:r>
            <a:r>
              <a:rPr lang="en-US" baseline="0" dirty="0" smtClean="0"/>
              <a:t>java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121E3B-C2B3-4140-B45A-92B1EFEAE8E9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2240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C37EE8-CC04-4FAE-8750-F395FBA3039A}" type="datetimeFigureOut">
              <a:rPr lang="he-IL" smtClean="0"/>
              <a:t>כ"ד/חשון/תשע"ג</a:t>
            </a:fld>
            <a:endParaRPr lang="he-I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CA26C1-3A41-4FA0-A47C-AFB1A5642435}" type="slidenum">
              <a:rPr lang="he-IL" smtClean="0"/>
              <a:t>‹#›</a:t>
            </a:fld>
            <a:endParaRPr lang="he-I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1.docx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google.com/a/tzafonet.org.il/spreadsheet/viewform?formkey=dEFoLXhQNVU4bU1NZlRwcG4wTFFGTXc6M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ms.education.gov.il/EducationCMS/Units/MadaTech/hatamat_marechet_21/PituchTochenDigitali/Kol_Kore_PituchMetukshav.htm" TargetMode="External"/><Relationship Id="rId2" Type="http://schemas.openxmlformats.org/officeDocument/2006/relationships/hyperlink" Target="http://gadol.edu.gov.il/Pages/default.aspx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kids.gov.il/energy/city/" TargetMode="External"/><Relationship Id="rId13" Type="http://schemas.openxmlformats.org/officeDocument/2006/relationships/image" Target="../media/image10.png"/><Relationship Id="rId3" Type="http://schemas.openxmlformats.org/officeDocument/2006/relationships/hyperlink" Target="http://www.ebaghigh.cet.ac.il/default.aspx" TargetMode="External"/><Relationship Id="rId7" Type="http://schemas.openxmlformats.org/officeDocument/2006/relationships/image" Target="../media/image7.jpeg"/><Relationship Id="rId12" Type="http://schemas.openxmlformats.org/officeDocument/2006/relationships/hyperlink" Target="http://www.hazor.org.il/" TargetMode="External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9.png"/><Relationship Id="rId5" Type="http://schemas.openxmlformats.org/officeDocument/2006/relationships/hyperlink" Target="http://courses.aviv.org.il/sound/home.htm" TargetMode="External"/><Relationship Id="rId15" Type="http://schemas.openxmlformats.org/officeDocument/2006/relationships/image" Target="../media/image11.png"/><Relationship Id="rId10" Type="http://schemas.openxmlformats.org/officeDocument/2006/relationships/hyperlink" Target="http://www.brainpop.co.il/" TargetMode="External"/><Relationship Id="rId4" Type="http://schemas.openxmlformats.org/officeDocument/2006/relationships/image" Target="../media/image5.png"/><Relationship Id="rId9" Type="http://schemas.openxmlformats.org/officeDocument/2006/relationships/image" Target="../media/image8.png"/><Relationship Id="rId14" Type="http://schemas.openxmlformats.org/officeDocument/2006/relationships/hyperlink" Target="http://lnet.learnonet.com/welcome.aspx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hyperlink" Target="http://yasalam.galim.org.il/" TargetMode="External"/><Relationship Id="rId7" Type="http://schemas.openxmlformats.org/officeDocument/2006/relationships/hyperlink" Target="http://mywaves.org/cgi-bin/gallery/my_waves.p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hyperlink" Target="http://213.8.150.43/learning/english/index.htm" TargetMode="External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openxmlformats.org/officeDocument/2006/relationships/hyperlink" Target="http://www.dw1.org.il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mahadura.galim.org.il/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hyperlink" Target="http://www.mikranet.org.il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earn.snunit.k12.il/snunit/lashon/" TargetMode="External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hyperlink" Target="http://toldot.cet.ac.il/index.aspx" TargetMode="External"/><Relationship Id="rId4" Type="http://schemas.openxmlformats.org/officeDocument/2006/relationships/hyperlink" Target="http://www.mikragesher.org.il/titles/bereshit/peiluyot/index.html" TargetMode="External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://www.galim.org.il/math/pages/3005/1425/mgallery" TargetMode="External"/><Relationship Id="rId3" Type="http://schemas.openxmlformats.org/officeDocument/2006/relationships/hyperlink" Target="http://c3.ort.org.il/Apps/WW/Page.aspx?ws=0c854586-13bb-410e-a022-6ea4cc94bcb3&amp;page=efca874b-a683-4922-a908-d69b69300705" TargetMode="External"/><Relationship Id="rId7" Type="http://schemas.openxmlformats.org/officeDocument/2006/relationships/hyperlink" Target="http://stwww.weizmann.ac.il/g-math/math-rehovot/computer.html" TargetMode="External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hyperlink" Target="http://www.galim.org.il/math/Geogebra/pages/3212/6317" TargetMode="External"/><Relationship Id="rId5" Type="http://schemas.openxmlformats.org/officeDocument/2006/relationships/hyperlink" Target="http://www.amalnet.k12.il/Amalnet/ActionSites/%D7%A4%D7%A2%D7%99%D7%9C%D7%95%D7%99%D7%95%D7%AA+%D7%9C%D7%9E%D7%99%D7%93%D7%94+%D7%9E%D7%A7%D7%95%D7%95%D7%A0%D7%95%D7%AA/" TargetMode="External"/><Relationship Id="rId10" Type="http://schemas.openxmlformats.org/officeDocument/2006/relationships/image" Target="../media/image26.png"/><Relationship Id="rId4" Type="http://schemas.openxmlformats.org/officeDocument/2006/relationships/image" Target="../media/image23.jpeg"/><Relationship Id="rId9" Type="http://schemas.openxmlformats.org/officeDocument/2006/relationships/hyperlink" Target="http://www.atarnet.net/nodeweb.asp?t=24696" TargetMode="External"/><Relationship Id="rId1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www.ted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watch?v=7odhYT8yzUM&amp;feature=player_embedded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sites.google.com/a/sulam.co.il/misgav_al_ysodi_herum/mahzor_hb" TargetMode="External"/><Relationship Id="rId13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12" Type="http://schemas.openxmlformats.org/officeDocument/2006/relationships/hyperlink" Target="http://www.bartholomewmaps.com/index.html" TargetMode="External"/><Relationship Id="rId2" Type="http://schemas.openxmlformats.org/officeDocument/2006/relationships/hyperlink" Target="http://maor.iucc.ac.il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hebrewkhan.org/" TargetMode="External"/><Relationship Id="rId11" Type="http://schemas.openxmlformats.org/officeDocument/2006/relationships/image" Target="../media/image34.png"/><Relationship Id="rId5" Type="http://schemas.openxmlformats.org/officeDocument/2006/relationships/image" Target="../media/image31.png"/><Relationship Id="rId10" Type="http://schemas.openxmlformats.org/officeDocument/2006/relationships/hyperlink" Target="http://www.google.com/intl/iw/culturalinstitute/worldwonders/great-barrier-reef/" TargetMode="External"/><Relationship Id="rId4" Type="http://schemas.openxmlformats.org/officeDocument/2006/relationships/hyperlink" Target="http://www.high.cet.ac.il/ItemList.aspx?SubjectID=9DvO1RV5Y0uaORjdl5TWFQ&amp;SubjectIDTop=0M5MwfTSoUW_ckV9_-Lx8w" TargetMode="External"/><Relationship Id="rId9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5300" dirty="0" smtClean="0">
                <a:latin typeface="David" pitchFamily="34" charset="-79"/>
                <a:cs typeface="David" pitchFamily="34" charset="-79"/>
              </a:rPr>
              <a:t>תכנית עבודה בתי ספר חטב</a:t>
            </a:r>
            <a:br>
              <a:rPr lang="he-IL" sz="5300" dirty="0" smtClean="0">
                <a:latin typeface="David" pitchFamily="34" charset="-79"/>
                <a:cs typeface="David" pitchFamily="34" charset="-79"/>
              </a:rPr>
            </a:br>
            <a:r>
              <a:rPr lang="he-IL" sz="4000" dirty="0" smtClean="0">
                <a:latin typeface="David" pitchFamily="34" charset="-79"/>
                <a:cs typeface="David" pitchFamily="34" charset="-79"/>
              </a:rPr>
              <a:t>על יסודי משגב</a:t>
            </a:r>
            <a:endParaRPr lang="he-IL" sz="4000" dirty="0">
              <a:latin typeface="David" pitchFamily="34" charset="-79"/>
              <a:cs typeface="David" pitchFamily="34" charset="-79"/>
            </a:endParaRPr>
          </a:p>
        </p:txBody>
      </p:sp>
      <p:pic>
        <p:nvPicPr>
          <p:cNvPr id="4" name="מציין מיקום תוכן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140968"/>
            <a:ext cx="1728192" cy="3261701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03126"/>
            <a:ext cx="2009775" cy="1181100"/>
          </a:xfrm>
          <a:prstGeom prst="rect">
            <a:avLst/>
          </a:prstGeom>
        </p:spPr>
      </p:pic>
      <p:graphicFrame>
        <p:nvGraphicFramePr>
          <p:cNvPr id="6" name="אובייקט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1649858"/>
              </p:ext>
            </p:extLst>
          </p:nvPr>
        </p:nvGraphicFramePr>
        <p:xfrm>
          <a:off x="6084168" y="3933056"/>
          <a:ext cx="91440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1" name="Document" showAsIcon="1" r:id="rId6" imgW="914400" imgH="743040" progId="Word.Document.12">
                  <p:embed/>
                </p:oleObj>
              </mc:Choice>
              <mc:Fallback>
                <p:oleObj name="Document" showAsIcon="1" r:id="rId6" imgW="914400" imgH="7430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084168" y="3933056"/>
                        <a:ext cx="914400" cy="742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321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 </a:t>
            </a:r>
            <a:r>
              <a:rPr lang="he-IL" sz="3600" b="1" dirty="0" smtClean="0">
                <a:latin typeface="David" pitchFamily="34" charset="-79"/>
                <a:cs typeface="David" pitchFamily="34" charset="-79"/>
              </a:rPr>
              <a:t>א.1.ג מיפוי ידע מורים</a:t>
            </a:r>
            <a:endParaRPr lang="he-IL" sz="3600" b="1" dirty="0">
              <a:latin typeface="David" pitchFamily="34" charset="-79"/>
              <a:cs typeface="David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he-IL" sz="2400" dirty="0" smtClean="0"/>
              <a:t>מספר </a:t>
            </a:r>
            <a:r>
              <a:rPr lang="he-IL" sz="2400" dirty="0"/>
              <a:t>המורים בבית הספר שמילאו שאלון מיפוי ידע בתקשוב:_________</a:t>
            </a:r>
            <a:r>
              <a:rPr lang="he-IL" dirty="0"/>
              <a:t>______</a:t>
            </a:r>
            <a:endParaRPr lang="en-US" dirty="0"/>
          </a:p>
          <a:p>
            <a:pPr marL="457200" indent="-457200">
              <a:buFont typeface="Wingdings" pitchFamily="2" charset="2"/>
              <a:buChar char="Ø"/>
            </a:pPr>
            <a:r>
              <a:rPr lang="he-IL" sz="2800" dirty="0" smtClean="0">
                <a:solidFill>
                  <a:srgbClr val="0070C0"/>
                </a:solidFill>
              </a:rPr>
              <a:t>לצרף קובץ מיפוי ידע באקסל</a:t>
            </a:r>
          </a:p>
          <a:p>
            <a:pPr marL="457200" indent="-457200">
              <a:buFont typeface="Wingdings" pitchFamily="2" charset="2"/>
              <a:buChar char="Ø"/>
            </a:pPr>
            <a:endParaRPr lang="he-IL" sz="2800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he-IL" sz="3200" dirty="0" smtClean="0"/>
              <a:t>מורים שעדיין לא מילאו את השאלון</a:t>
            </a:r>
          </a:p>
          <a:p>
            <a:pPr marL="0" indent="0" algn="ctr">
              <a:buNone/>
            </a:pPr>
            <a:r>
              <a:rPr lang="he-IL" sz="3200" dirty="0" smtClean="0"/>
              <a:t>מתבקשים </a:t>
            </a:r>
            <a:r>
              <a:rPr lang="he-IL" sz="3200" dirty="0" smtClean="0">
                <a:hlinkClick r:id="rId2"/>
              </a:rPr>
              <a:t>להיכנס לקישור הבא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68278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שילוב תקשוב בהוראה ולמידה-</a:t>
            </a:r>
            <a:r>
              <a:rPr lang="he-IL" dirty="0" err="1" smtClean="0"/>
              <a:t>הל"ה</a:t>
            </a:r>
            <a:endParaRPr lang="he-IL" dirty="0"/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sz="2800" dirty="0" smtClean="0">
                <a:solidFill>
                  <a:schemeClr val="tx2"/>
                </a:solidFill>
              </a:rPr>
              <a:t>א</a:t>
            </a:r>
            <a:r>
              <a:rPr lang="he-IL" sz="2800" dirty="0">
                <a:solidFill>
                  <a:schemeClr val="tx2"/>
                </a:solidFill>
              </a:rPr>
              <a:t>. כל מורה צריך לבנות יחידת הוראה מתוקשבת</a:t>
            </a:r>
          </a:p>
          <a:p>
            <a:pPr marL="0" indent="0">
              <a:buNone/>
            </a:pPr>
            <a:r>
              <a:rPr lang="he-IL" sz="2800" dirty="0" smtClean="0">
                <a:solidFill>
                  <a:schemeClr val="tx2"/>
                </a:solidFill>
              </a:rPr>
              <a:t>        מתוך </a:t>
            </a:r>
            <a:r>
              <a:rPr lang="he-IL" sz="2800" dirty="0">
                <a:solidFill>
                  <a:schemeClr val="tx2"/>
                </a:solidFill>
              </a:rPr>
              <a:t>תכנית הלימודים הבית ספרית השנתית. </a:t>
            </a:r>
            <a:endParaRPr lang="he-IL" sz="28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he-IL" sz="2800" dirty="0">
                <a:solidFill>
                  <a:schemeClr val="tx2"/>
                </a:solidFill>
              </a:rPr>
              <a:t> </a:t>
            </a:r>
            <a:r>
              <a:rPr lang="he-IL" sz="2800" dirty="0" smtClean="0">
                <a:solidFill>
                  <a:schemeClr val="tx2"/>
                </a:solidFill>
              </a:rPr>
              <a:t>      חלוקת עבודה  בצוות לפי שלושת שכבת הגיל (ז-ט).</a:t>
            </a:r>
            <a:endParaRPr lang="he-IL" sz="2800" dirty="0">
              <a:solidFill>
                <a:schemeClr val="tx2"/>
              </a:solidFill>
            </a:endParaRPr>
          </a:p>
          <a:p>
            <a:r>
              <a:rPr lang="he-IL" sz="2800" dirty="0">
                <a:solidFill>
                  <a:schemeClr val="tx2"/>
                </a:solidFill>
              </a:rPr>
              <a:t>ב. כל יחידה תשלב תהליך הוראה חדשני ותכלול פיתוח מיומנות מחשוב ומידע   מגוונות </a:t>
            </a:r>
            <a:r>
              <a:rPr lang="he-IL" sz="2800" dirty="0" smtClean="0">
                <a:solidFill>
                  <a:schemeClr val="tx2"/>
                </a:solidFill>
              </a:rPr>
              <a:t>מיומנויות </a:t>
            </a:r>
            <a:r>
              <a:rPr lang="he-IL" sz="2800" dirty="0">
                <a:solidFill>
                  <a:schemeClr val="tx2"/>
                </a:solidFill>
              </a:rPr>
              <a:t>המאה ה-21. </a:t>
            </a:r>
            <a:endParaRPr lang="he-IL" sz="2800" dirty="0" smtClean="0">
              <a:solidFill>
                <a:schemeClr val="tx2"/>
              </a:solidFill>
            </a:endParaRPr>
          </a:p>
          <a:p>
            <a:r>
              <a:rPr lang="he-IL" sz="2800" dirty="0" smtClean="0">
                <a:solidFill>
                  <a:schemeClr val="tx2"/>
                </a:solidFill>
              </a:rPr>
              <a:t>ג. </a:t>
            </a:r>
            <a:r>
              <a:rPr lang="he-IL" sz="2800" dirty="0">
                <a:solidFill>
                  <a:schemeClr val="tx2"/>
                </a:solidFill>
              </a:rPr>
              <a:t>בכל יחידה יש לציין את הפעילות הנדרשת מהתלמיד.  </a:t>
            </a:r>
          </a:p>
          <a:p>
            <a:r>
              <a:rPr lang="he-IL" sz="2800" dirty="0" smtClean="0">
                <a:solidFill>
                  <a:schemeClr val="tx2"/>
                </a:solidFill>
              </a:rPr>
              <a:t>ד. </a:t>
            </a:r>
            <a:r>
              <a:rPr lang="he-IL" sz="2800" dirty="0">
                <a:solidFill>
                  <a:schemeClr val="tx2"/>
                </a:solidFill>
              </a:rPr>
              <a:t>צוות המורים יעלה את הפעילות לפורטל הבית ספרי. </a:t>
            </a:r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9646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he-IL" dirty="0" smtClean="0"/>
              <a:t>מהיכן מתחילים?</a:t>
            </a:r>
            <a:br>
              <a:rPr lang="he-IL" dirty="0" smtClean="0"/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dirty="0" smtClean="0"/>
              <a:t>פורטל התוכן החינוכי- חטיבת ביניים</a:t>
            </a:r>
          </a:p>
          <a:p>
            <a:pPr marL="0" indent="0">
              <a:buNone/>
            </a:pPr>
            <a:r>
              <a:rPr lang="he-IL" dirty="0"/>
              <a:t>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gadol.edu.gov.il/Pages/default.aspx</a:t>
            </a:r>
            <a:endParaRPr lang="en-US" dirty="0" smtClean="0"/>
          </a:p>
          <a:p>
            <a:pPr marL="0" indent="0">
              <a:buNone/>
            </a:pPr>
            <a:endParaRPr lang="he-IL" dirty="0" smtClean="0"/>
          </a:p>
          <a:p>
            <a:r>
              <a:rPr lang="he-IL" dirty="0" smtClean="0">
                <a:hlinkClick r:id="rId3"/>
              </a:rPr>
              <a:t>קול קורא לפיתוח יחידות מתוקשבות </a:t>
            </a:r>
            <a:r>
              <a:rPr lang="he-IL" dirty="0" smtClean="0"/>
              <a:t>לפורטל התוכן החינוכי</a:t>
            </a:r>
          </a:p>
          <a:p>
            <a:pPr marL="0" indent="0">
              <a:buNone/>
            </a:pPr>
            <a:endParaRPr lang="he-IL" dirty="0" smtClean="0"/>
          </a:p>
          <a:p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16394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 descr="‫כניסה למערכת - Google Chrome‬">
            <a:hlinkClick r:id="rId3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90565" y="692696"/>
            <a:ext cx="3458728" cy="6369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835696" y="188640"/>
            <a:ext cx="525658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dirty="0" smtClean="0">
                <a:solidFill>
                  <a:srgbClr val="0070C0"/>
                </a:solidFill>
              </a:rPr>
              <a:t>חומרי הוראה מתוקשבים לחטיבות הביניים</a:t>
            </a:r>
            <a:endParaRPr lang="he-IL" sz="2400" dirty="0">
              <a:solidFill>
                <a:srgbClr val="0070C0"/>
              </a:solidFill>
            </a:endParaRPr>
          </a:p>
        </p:txBody>
      </p:sp>
      <p:grpSp>
        <p:nvGrpSpPr>
          <p:cNvPr id="9" name="קבוצה 8"/>
          <p:cNvGrpSpPr/>
          <p:nvPr/>
        </p:nvGrpSpPr>
        <p:grpSpPr>
          <a:xfrm>
            <a:off x="251520" y="4293096"/>
            <a:ext cx="2844008" cy="2052000"/>
            <a:chOff x="316402" y="4581128"/>
            <a:chExt cx="3125461" cy="2057825"/>
          </a:xfrm>
        </p:grpSpPr>
        <p:pic>
          <p:nvPicPr>
            <p:cNvPr id="7" name="תמונה 6" descr="‫קולייה - Google Chrome‬">
              <a:hlinkClick r:id="rId5"/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95536" y="4581128"/>
              <a:ext cx="3046327" cy="2057825"/>
            </a:xfrm>
            <a:prstGeom prst="rect">
              <a:avLst/>
            </a:prstGeom>
          </p:spPr>
        </p:pic>
        <p:pic>
          <p:nvPicPr>
            <p:cNvPr id="8" name="תמונה 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16402" y="4581128"/>
              <a:ext cx="1008112" cy="485213"/>
            </a:xfrm>
            <a:prstGeom prst="rect">
              <a:avLst/>
            </a:prstGeom>
          </p:spPr>
        </p:pic>
      </p:grpSp>
      <p:pic>
        <p:nvPicPr>
          <p:cNvPr id="1026" name="Picture 2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91880" y="4310329"/>
            <a:ext cx="2618508" cy="2040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491880" y="6453336"/>
            <a:ext cx="2618508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/>
              <a:t>משחק עיר האנרגיה- הדמיית הקמת עיר</a:t>
            </a:r>
            <a:endParaRPr lang="he-IL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179512" y="6459219"/>
            <a:ext cx="291601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/>
              <a:t>אתר המלמד את נושא הקול על היבטיו השונים</a:t>
            </a:r>
            <a:endParaRPr lang="he-IL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4175202" y="1329607"/>
            <a:ext cx="277306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 smtClean="0">
                <a:solidFill>
                  <a:srgbClr val="0070C0"/>
                </a:solidFill>
              </a:rPr>
              <a:t>סביבת למידה, תכנים, </a:t>
            </a:r>
            <a:r>
              <a:rPr lang="en-US" sz="1400" dirty="0" smtClean="0">
                <a:solidFill>
                  <a:srgbClr val="0070C0"/>
                </a:solidFill>
              </a:rPr>
              <a:t/>
            </a:r>
            <a:br>
              <a:rPr lang="en-US" sz="1400" dirty="0" smtClean="0">
                <a:solidFill>
                  <a:srgbClr val="0070C0"/>
                </a:solidFill>
              </a:rPr>
            </a:br>
            <a:r>
              <a:rPr lang="he-IL" sz="1400" dirty="0" smtClean="0">
                <a:solidFill>
                  <a:srgbClr val="0070C0"/>
                </a:solidFill>
              </a:rPr>
              <a:t>ספרים דיגיטליים במגוון תחומי דעת</a:t>
            </a:r>
            <a:endParaRPr lang="he-IL" sz="1400" dirty="0">
              <a:solidFill>
                <a:srgbClr val="0070C0"/>
              </a:solidFill>
            </a:endParaRPr>
          </a:p>
        </p:txBody>
      </p:sp>
      <p:pic>
        <p:nvPicPr>
          <p:cNvPr id="14" name="תמונה 13" descr="‫בריינפופ - מאות סרטוני אנימציה בנושאי בריאות, טכנולוגיה, מדעים, מתמטיקה ומדעי החברה - Google Chrome‬">
            <a:hlinkClick r:id="rId10"/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496261" y="4310329"/>
            <a:ext cx="1929850" cy="204059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36532" y="6443314"/>
            <a:ext cx="261850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 smtClean="0"/>
              <a:t>אוסף </a:t>
            </a:r>
            <a:r>
              <a:rPr lang="he-IL" sz="1200" dirty="0" err="1" smtClean="0"/>
              <a:t>סירטוני</a:t>
            </a:r>
            <a:r>
              <a:rPr lang="he-IL" sz="1200" dirty="0" smtClean="0"/>
              <a:t> אנימציה בתחומי דעת שונים</a:t>
            </a:r>
          </a:p>
          <a:p>
            <a:endParaRPr lang="he-IL" sz="1200" dirty="0"/>
          </a:p>
        </p:txBody>
      </p:sp>
      <p:pic>
        <p:nvPicPr>
          <p:cNvPr id="2" name="Picture 2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3195"/>
            <a:ext cx="2520280" cy="177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7504" y="3717032"/>
            <a:ext cx="266429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en-US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323528" y="3789040"/>
            <a:ext cx="2520280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dirty="0"/>
              <a:t>סביבה </a:t>
            </a:r>
            <a:r>
              <a:rPr lang="he-IL" sz="1200" dirty="0" smtClean="0"/>
              <a:t>אינטראקטיבית- </a:t>
            </a:r>
            <a:r>
              <a:rPr lang="he-IL" sz="1200" dirty="0"/>
              <a:t>סיפור מקרה של  ארץ ישראל מימי האבות ... </a:t>
            </a:r>
            <a:r>
              <a:rPr lang="he-IL" sz="1200" dirty="0" smtClean="0"/>
              <a:t> </a:t>
            </a:r>
            <a:endParaRPr lang="he-IL" sz="1200" dirty="0"/>
          </a:p>
        </p:txBody>
      </p:sp>
      <p:pic>
        <p:nvPicPr>
          <p:cNvPr id="18" name="Picture 2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168146" y="2010089"/>
            <a:ext cx="2738100" cy="173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347864" y="3789040"/>
            <a:ext cx="252028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dirty="0" err="1" smtClean="0"/>
              <a:t>אלנט</a:t>
            </a:r>
            <a:r>
              <a:rPr lang="he-IL" sz="1200" dirty="0" smtClean="0"/>
              <a:t> – מתמטיקה לחט"ב</a:t>
            </a:r>
            <a:endParaRPr lang="he-IL" sz="1200" dirty="0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99674" y="2595393"/>
            <a:ext cx="936940" cy="554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תמונה 20" descr="‫כניסה למערכת - Google Chrome‬">
            <a:hlinkClick r:id="rId3"/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935411" y="1312375"/>
            <a:ext cx="1713882" cy="63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02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 descr="‫יא סלאם- לומדים ערבית בכיף - Google Chrome‬">
            <a:hlinkClick r:id="rId3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24128" y="3150992"/>
            <a:ext cx="3240360" cy="353735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63861" y="2737957"/>
            <a:ext cx="316835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/>
              <a:t>לימוד השפה הערבית - סנונית</a:t>
            </a:r>
            <a:endParaRPr lang="he-IL" sz="1600" dirty="0"/>
          </a:p>
        </p:txBody>
      </p:sp>
      <p:pic>
        <p:nvPicPr>
          <p:cNvPr id="9" name="תמונה 8" descr="‪AMIT - Religious Zionist Educational Network in Israel -English Site - Google Chrome‬">
            <a:hlinkClick r:id="rId5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9512" y="808513"/>
            <a:ext cx="3993351" cy="110117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9552" y="1909688"/>
            <a:ext cx="2913231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/>
              <a:t>אנגלית ברשת </a:t>
            </a:r>
            <a:r>
              <a:rPr lang="he-IL" sz="1600" dirty="0" err="1" smtClean="0"/>
              <a:t>אמי"ת</a:t>
            </a:r>
            <a:endParaRPr lang="he-IL" sz="1600" dirty="0"/>
          </a:p>
        </p:txBody>
      </p:sp>
      <p:pic>
        <p:nvPicPr>
          <p:cNvPr id="11" name="Picture 2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5989" y="3933056"/>
            <a:ext cx="3803732" cy="2220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115616" y="6380573"/>
            <a:ext cx="2913231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dirty="0" smtClean="0"/>
              <a:t>אנגלית ברשת בסנונית</a:t>
            </a:r>
            <a:endParaRPr lang="he-IL" sz="1400" dirty="0"/>
          </a:p>
        </p:txBody>
      </p:sp>
      <p:pic>
        <p:nvPicPr>
          <p:cNvPr id="2050" name="Picture 2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550655"/>
            <a:ext cx="2592288" cy="2187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592011" y="3429000"/>
            <a:ext cx="316835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/>
              <a:t>לימוד השפה האנגלית- סנונית</a:t>
            </a:r>
            <a:endParaRPr lang="he-IL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3203848" y="116632"/>
            <a:ext cx="288032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dirty="0" smtClean="0">
                <a:solidFill>
                  <a:schemeClr val="tx2"/>
                </a:solidFill>
              </a:rPr>
              <a:t>שפות</a:t>
            </a:r>
            <a:endParaRPr lang="he-IL" sz="3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40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‪www.mikranet.org.il - Google Chrome‬">
            <a:hlinkClick r:id="rId2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2969" y="214742"/>
            <a:ext cx="2996954" cy="856779"/>
          </a:xfrm>
          <a:prstGeom prst="rect">
            <a:avLst/>
          </a:prstGeom>
        </p:spPr>
      </p:pic>
      <p:pic>
        <p:nvPicPr>
          <p:cNvPr id="3" name="תמונה 2" descr="‫בראשית | סיפורי האבות | פעילויות | מקרא גשר - Google Chrome‬">
            <a:hlinkClick r:id="rId4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576" y="1311677"/>
            <a:ext cx="3034347" cy="226133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24128" y="237392"/>
            <a:ext cx="18002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/>
              <a:t>תנ"ך</a:t>
            </a:r>
            <a:endParaRPr lang="he-IL" sz="3600" dirty="0"/>
          </a:p>
        </p:txBody>
      </p:sp>
      <p:pic>
        <p:nvPicPr>
          <p:cNvPr id="3074" name="Picture 2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754601"/>
            <a:ext cx="2358554" cy="1618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5565" y="5191631"/>
            <a:ext cx="238627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/>
              <a:t>לשון מחט"ב ועד הבגרות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he-IL" sz="1600" dirty="0" smtClean="0"/>
              <a:t>האתר מתחדש</a:t>
            </a:r>
            <a:endParaRPr lang="he-IL" sz="1600" dirty="0"/>
          </a:p>
        </p:txBody>
      </p:sp>
      <p:pic>
        <p:nvPicPr>
          <p:cNvPr id="3075" name="Picture 3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1310398"/>
            <a:ext cx="3747994" cy="220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48063" y="3594502"/>
            <a:ext cx="3384377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600" dirty="0" smtClean="0"/>
              <a:t>משה אבי הנביאים</a:t>
            </a:r>
            <a:endParaRPr lang="he-IL" sz="1600" dirty="0"/>
          </a:p>
        </p:txBody>
      </p:sp>
      <p:pic>
        <p:nvPicPr>
          <p:cNvPr id="9" name="Picture 2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98" t="13010" r="15742" b="74258"/>
          <a:stretch/>
        </p:blipFill>
        <p:spPr bwMode="auto">
          <a:xfrm>
            <a:off x="5098841" y="4563908"/>
            <a:ext cx="3421200" cy="1202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178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>
            <a:noAutofit/>
          </a:bodyPr>
          <a:lstStyle/>
          <a:p>
            <a:r>
              <a:rPr lang="he-IL" sz="2800" b="1" dirty="0" smtClean="0">
                <a:solidFill>
                  <a:srgbClr val="3333CC"/>
                </a:solidFill>
                <a:cs typeface="+mn-cs"/>
              </a:rPr>
              <a:t>מאגרי פעילויות מתוקשבות אשר פותחו ע"י מורים</a:t>
            </a:r>
            <a:endParaRPr lang="he-IL" sz="2800" b="1" dirty="0">
              <a:solidFill>
                <a:srgbClr val="3333CC"/>
              </a:solidFill>
              <a:cs typeface="+mn-cs"/>
            </a:endParaRPr>
          </a:p>
        </p:txBody>
      </p:sp>
      <p:pic>
        <p:nvPicPr>
          <p:cNvPr id="4" name="תמונה 3" descr="KATOM-Logo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949" y="2060848"/>
            <a:ext cx="1224136" cy="9361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תמונה 4" descr="‫- פעילויות מקוונות - Google Chrome‬">
            <a:hlinkClick r:id="rId5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616" y="1250172"/>
            <a:ext cx="6912768" cy="613239"/>
          </a:xfrm>
          <a:prstGeom prst="rect">
            <a:avLst/>
          </a:prstGeom>
        </p:spPr>
      </p:pic>
      <p:pic>
        <p:nvPicPr>
          <p:cNvPr id="6" name="תמונה 5" descr="‫מתמטיקה משולבת, המחלקה להוראת המדעים, מכון ויצמן למדע - Google Chrome‬">
            <a:hlinkClick r:id="rId7"/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1923" y="3717032"/>
            <a:ext cx="6512010" cy="648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1708913" y="4437112"/>
            <a:ext cx="564715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dirty="0" smtClean="0"/>
              <a:t>אוסף פעילויות במתמטיקה המשלבות אקסל ותוכנת </a:t>
            </a:r>
            <a:r>
              <a:rPr lang="en-US" sz="1400" dirty="0" err="1" smtClean="0"/>
              <a:t>Geogebra</a:t>
            </a:r>
            <a:endParaRPr lang="he-IL" sz="1400" dirty="0"/>
          </a:p>
        </p:txBody>
      </p:sp>
      <p:pic>
        <p:nvPicPr>
          <p:cNvPr id="8" name="תמונה 7" descr="http://www.atarnet.net/nodeweb.asp?t=24696 - Windows Internet Explorer">
            <a:hlinkClick r:id="rId9"/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1923" y="2025047"/>
            <a:ext cx="5309120" cy="1007706"/>
          </a:xfrm>
          <a:prstGeom prst="rect">
            <a:avLst/>
          </a:prstGeom>
        </p:spPr>
      </p:pic>
      <p:pic>
        <p:nvPicPr>
          <p:cNvPr id="4098" name="Picture 2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826664"/>
            <a:ext cx="1656184" cy="80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136551" y="5589240"/>
            <a:ext cx="141922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dirty="0" err="1" smtClean="0"/>
              <a:t>יישומוני</a:t>
            </a:r>
            <a:r>
              <a:rPr lang="he-IL" sz="1400" dirty="0" smtClean="0"/>
              <a:t> חקר</a:t>
            </a:r>
            <a:endParaRPr lang="he-IL" sz="1400" dirty="0"/>
          </a:p>
        </p:txBody>
      </p:sp>
      <p:pic>
        <p:nvPicPr>
          <p:cNvPr id="4099" name="Picture 3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826664"/>
            <a:ext cx="2550969" cy="800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3491880" y="5589240"/>
            <a:ext cx="141922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400" dirty="0" smtClean="0"/>
              <a:t>שאלות חקר</a:t>
            </a:r>
            <a:endParaRPr lang="he-IL" sz="1400" dirty="0"/>
          </a:p>
        </p:txBody>
      </p:sp>
    </p:spTree>
    <p:extLst>
      <p:ext uri="{BB962C8B-B14F-4D97-AF65-F5344CB8AC3E}">
        <p14:creationId xmlns:p14="http://schemas.microsoft.com/office/powerpoint/2010/main" val="291690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 descr="‪TED | Translations | Talks in Hebrew - Google Chrome‬">
            <a:hlinkClick r:id="rId2"/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5616" y="880087"/>
            <a:ext cx="6840760" cy="50691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-108520" y="6186790"/>
            <a:ext cx="964907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600" b="1" dirty="0">
                <a:hlinkClick r:id="rId4"/>
              </a:rPr>
              <a:t>Teaching Math Without Words, A Visual Approach to learning Math from MIND Research </a:t>
            </a:r>
            <a:r>
              <a:rPr lang="en-US" sz="1600" b="1" dirty="0" smtClean="0">
                <a:hlinkClick r:id="rId4"/>
              </a:rPr>
              <a:t>Institute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4614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96752"/>
            <a:ext cx="38481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946413"/>
            <a:ext cx="24574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99793">
            <a:off x="805102" y="3558069"/>
            <a:ext cx="37147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2978" y="1634431"/>
            <a:ext cx="19907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22754"/>
            <a:ext cx="3463579" cy="621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82" y="5761285"/>
            <a:ext cx="8104187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16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2616</TotalTime>
  <Words>245</Words>
  <Application>Microsoft Office PowerPoint</Application>
  <PresentationFormat>‫הצגה על המסך (4:3)</PresentationFormat>
  <Paragraphs>44</Paragraphs>
  <Slides>10</Slides>
  <Notes>3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2" baseType="lpstr">
      <vt:lpstr>זרימה</vt:lpstr>
      <vt:lpstr>Document</vt:lpstr>
      <vt:lpstr>תכנית עבודה בתי ספר חטב על יסודי משגב</vt:lpstr>
      <vt:lpstr> א.1.ג מיפוי ידע מורים</vt:lpstr>
      <vt:lpstr>שילוב תקשוב בהוראה ולמידה-הל"ה</vt:lpstr>
      <vt:lpstr>מהיכן מתחילים? </vt:lpstr>
      <vt:lpstr>מצגת של PowerPoint</vt:lpstr>
      <vt:lpstr>מצגת של PowerPoint</vt:lpstr>
      <vt:lpstr>מצגת של PowerPoint</vt:lpstr>
      <vt:lpstr>מאגרי פעילויות מתוקשבות אשר פותחו ע"י מורים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תוכנית עבודה פעימה 1+2 תשע"ג</dc:title>
  <dc:creator>moe</dc:creator>
  <cp:lastModifiedBy>Daphna</cp:lastModifiedBy>
  <cp:revision>65</cp:revision>
  <dcterms:created xsi:type="dcterms:W3CDTF">2012-09-10T19:54:58Z</dcterms:created>
  <dcterms:modified xsi:type="dcterms:W3CDTF">2012-11-09T19:15:33Z</dcterms:modified>
</cp:coreProperties>
</file>