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1"/>
  </p:sldMasterIdLst>
  <p:sldIdLst>
    <p:sldId id="256" r:id="rId2"/>
    <p:sldId id="258" r:id="rId3"/>
    <p:sldId id="257"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9144000" cy="6858000" type="screen4x3"/>
  <p:notesSz cx="6858000" cy="9144000"/>
  <p:defaultText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4380"/>
    <p:restoredTop sz="94660"/>
  </p:normalViewPr>
  <p:slideViewPr>
    <p:cSldViewPr>
      <p:cViewPr>
        <p:scale>
          <a:sx n="94" d="100"/>
          <a:sy n="94" d="100"/>
        </p:scale>
        <p:origin x="-1284" y="-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שקופית כותרת">
    <p:spTree>
      <p:nvGrpSpPr>
        <p:cNvPr id="1" name=""/>
        <p:cNvGrpSpPr/>
        <p:nvPr/>
      </p:nvGrpSpPr>
      <p:grpSpPr>
        <a:xfrm>
          <a:off x="0" y="0"/>
          <a:ext cx="0" cy="0"/>
          <a:chOff x="0" y="0"/>
          <a:chExt cx="0" cy="0"/>
        </a:xfrm>
      </p:grpSpPr>
      <p:sp>
        <p:nvSpPr>
          <p:cNvPr id="2" name="כותרת 1"/>
          <p:cNvSpPr>
            <a:spLocks noGrp="1"/>
          </p:cNvSpPr>
          <p:nvPr>
            <p:ph type="ctrTitle"/>
          </p:nvPr>
        </p:nvSpPr>
        <p:spPr>
          <a:xfrm>
            <a:off x="685800" y="2130425"/>
            <a:ext cx="7772400" cy="1470025"/>
          </a:xfrm>
        </p:spPr>
        <p:txBody>
          <a:bodyPr/>
          <a:lstStyle/>
          <a:p>
            <a:r>
              <a:rPr lang="he-IL" smtClean="0"/>
              <a:t>לחץ כדי לערוך סגנון כותרת של תבנית בסיס</a:t>
            </a:r>
            <a:endParaRPr lang="he-IL"/>
          </a:p>
        </p:txBody>
      </p:sp>
      <p:sp>
        <p:nvSpPr>
          <p:cNvPr id="3" name="כותרת משנה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he-IL" smtClean="0"/>
              <a:t>לחץ כדי לערוך סגנון כותרת משנה של תבנית בסיס</a:t>
            </a:r>
            <a:endParaRPr lang="he-IL"/>
          </a:p>
        </p:txBody>
      </p:sp>
      <p:sp>
        <p:nvSpPr>
          <p:cNvPr id="4" name="מציין מיקום של תאריך 3"/>
          <p:cNvSpPr>
            <a:spLocks noGrp="1"/>
          </p:cNvSpPr>
          <p:nvPr>
            <p:ph type="dt" sz="half" idx="10"/>
          </p:nvPr>
        </p:nvSpPr>
        <p:spPr/>
        <p:txBody>
          <a:bodyPr/>
          <a:lstStyle/>
          <a:p>
            <a:fld id="{ECC2D943-38A2-472F-A122-4F69B6B693E7}" type="datetimeFigureOut">
              <a:rPr lang="he-IL" smtClean="0"/>
              <a:pPr/>
              <a:t>ג'/כסלו/תשע"ה</a:t>
            </a:fld>
            <a:endParaRPr lang="he-IL"/>
          </a:p>
        </p:txBody>
      </p:sp>
      <p:sp>
        <p:nvSpPr>
          <p:cNvPr id="5" name="מציין מיקום של כותרת תחתונה 4"/>
          <p:cNvSpPr>
            <a:spLocks noGrp="1"/>
          </p:cNvSpPr>
          <p:nvPr>
            <p:ph type="ftr" sz="quarter" idx="11"/>
          </p:nvPr>
        </p:nvSpPr>
        <p:spPr/>
        <p:txBody>
          <a:bodyPr/>
          <a:lstStyle/>
          <a:p>
            <a:endParaRPr lang="he-IL"/>
          </a:p>
        </p:txBody>
      </p:sp>
      <p:sp>
        <p:nvSpPr>
          <p:cNvPr id="6" name="מציין מיקום של מספר שקופית 5"/>
          <p:cNvSpPr>
            <a:spLocks noGrp="1"/>
          </p:cNvSpPr>
          <p:nvPr>
            <p:ph type="sldNum" sz="quarter" idx="12"/>
          </p:nvPr>
        </p:nvSpPr>
        <p:spPr/>
        <p:txBody>
          <a:bodyPr/>
          <a:lstStyle/>
          <a:p>
            <a:fld id="{70611B68-9153-474A-B104-05EAB6AC3F7E}" type="slidenum">
              <a:rPr lang="he-IL" smtClean="0"/>
              <a:pPr/>
              <a:t>‹#›</a:t>
            </a:fld>
            <a:endParaRPr lang="he-IL"/>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כותרת ותוכן">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תוכן 2"/>
          <p:cNvSpPr>
            <a:spLocks noGrp="1"/>
          </p:cNvSpPr>
          <p:nvPr>
            <p:ph idx="1"/>
          </p:nvPr>
        </p:nvSpPr>
        <p:spPr/>
        <p:txBody>
          <a:body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של תאריך 3"/>
          <p:cNvSpPr>
            <a:spLocks noGrp="1"/>
          </p:cNvSpPr>
          <p:nvPr>
            <p:ph type="dt" sz="half" idx="10"/>
          </p:nvPr>
        </p:nvSpPr>
        <p:spPr/>
        <p:txBody>
          <a:bodyPr/>
          <a:lstStyle/>
          <a:p>
            <a:fld id="{ECC2D943-38A2-472F-A122-4F69B6B693E7}" type="datetimeFigureOut">
              <a:rPr lang="he-IL" smtClean="0"/>
              <a:pPr/>
              <a:t>ג'/כסלו/תשע"ה</a:t>
            </a:fld>
            <a:endParaRPr lang="he-IL"/>
          </a:p>
        </p:txBody>
      </p:sp>
      <p:sp>
        <p:nvSpPr>
          <p:cNvPr id="5" name="מציין מיקום של כותרת תחתונה 4"/>
          <p:cNvSpPr>
            <a:spLocks noGrp="1"/>
          </p:cNvSpPr>
          <p:nvPr>
            <p:ph type="ftr" sz="quarter" idx="11"/>
          </p:nvPr>
        </p:nvSpPr>
        <p:spPr/>
        <p:txBody>
          <a:bodyPr/>
          <a:lstStyle/>
          <a:p>
            <a:endParaRPr lang="he-IL"/>
          </a:p>
        </p:txBody>
      </p:sp>
      <p:sp>
        <p:nvSpPr>
          <p:cNvPr id="6" name="מציין מיקום של מספר שקופית 5"/>
          <p:cNvSpPr>
            <a:spLocks noGrp="1"/>
          </p:cNvSpPr>
          <p:nvPr>
            <p:ph type="sldNum" sz="quarter" idx="12"/>
          </p:nvPr>
        </p:nvSpPr>
        <p:spPr/>
        <p:txBody>
          <a:bodyPr/>
          <a:lstStyle/>
          <a:p>
            <a:fld id="{70611B68-9153-474A-B104-05EAB6AC3F7E}" type="slidenum">
              <a:rPr lang="he-IL" smtClean="0"/>
              <a:pPr/>
              <a:t>‹#›</a:t>
            </a:fld>
            <a:endParaRPr lang="he-I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כותרת מקטע עליונה">
    <p:spTree>
      <p:nvGrpSpPr>
        <p:cNvPr id="1" name=""/>
        <p:cNvGrpSpPr/>
        <p:nvPr/>
      </p:nvGrpSpPr>
      <p:grpSpPr>
        <a:xfrm>
          <a:off x="0" y="0"/>
          <a:ext cx="0" cy="0"/>
          <a:chOff x="0" y="0"/>
          <a:chExt cx="0" cy="0"/>
        </a:xfrm>
      </p:grpSpPr>
      <p:sp>
        <p:nvSpPr>
          <p:cNvPr id="2" name="כותרת 1"/>
          <p:cNvSpPr>
            <a:spLocks noGrp="1"/>
          </p:cNvSpPr>
          <p:nvPr>
            <p:ph type="title"/>
          </p:nvPr>
        </p:nvSpPr>
        <p:spPr>
          <a:xfrm>
            <a:off x="722313" y="4406900"/>
            <a:ext cx="7772400" cy="1362075"/>
          </a:xfrm>
        </p:spPr>
        <p:txBody>
          <a:bodyPr anchor="t"/>
          <a:lstStyle>
            <a:lvl1pPr algn="r">
              <a:defRPr sz="4000" b="1" cap="all"/>
            </a:lvl1pPr>
          </a:lstStyle>
          <a:p>
            <a:r>
              <a:rPr lang="he-IL" smtClean="0"/>
              <a:t>לחץ כדי לערוך סגנון כותרת של תבנית בסיס</a:t>
            </a:r>
            <a:endParaRPr lang="he-IL"/>
          </a:p>
        </p:txBody>
      </p:sp>
      <p:sp>
        <p:nvSpPr>
          <p:cNvPr id="3" name="מציין מיקום טקסט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he-IL" smtClean="0"/>
              <a:t>לחץ כדי לערוך סגנונות טקסט של תבנית בסיס</a:t>
            </a:r>
          </a:p>
        </p:txBody>
      </p:sp>
      <p:sp>
        <p:nvSpPr>
          <p:cNvPr id="4" name="מציין מיקום של תאריך 3"/>
          <p:cNvSpPr>
            <a:spLocks noGrp="1"/>
          </p:cNvSpPr>
          <p:nvPr>
            <p:ph type="dt" sz="half" idx="10"/>
          </p:nvPr>
        </p:nvSpPr>
        <p:spPr/>
        <p:txBody>
          <a:bodyPr/>
          <a:lstStyle/>
          <a:p>
            <a:fld id="{ECC2D943-38A2-472F-A122-4F69B6B693E7}" type="datetimeFigureOut">
              <a:rPr lang="he-IL" smtClean="0"/>
              <a:pPr/>
              <a:t>ג'/כסלו/תשע"ה</a:t>
            </a:fld>
            <a:endParaRPr lang="he-IL"/>
          </a:p>
        </p:txBody>
      </p:sp>
      <p:sp>
        <p:nvSpPr>
          <p:cNvPr id="5" name="מציין מיקום של כותרת תחתונה 4"/>
          <p:cNvSpPr>
            <a:spLocks noGrp="1"/>
          </p:cNvSpPr>
          <p:nvPr>
            <p:ph type="ftr" sz="quarter" idx="11"/>
          </p:nvPr>
        </p:nvSpPr>
        <p:spPr/>
        <p:txBody>
          <a:bodyPr/>
          <a:lstStyle/>
          <a:p>
            <a:endParaRPr lang="he-IL"/>
          </a:p>
        </p:txBody>
      </p:sp>
      <p:sp>
        <p:nvSpPr>
          <p:cNvPr id="6" name="מציין מיקום של מספר שקופית 5"/>
          <p:cNvSpPr>
            <a:spLocks noGrp="1"/>
          </p:cNvSpPr>
          <p:nvPr>
            <p:ph type="sldNum" sz="quarter" idx="12"/>
          </p:nvPr>
        </p:nvSpPr>
        <p:spPr/>
        <p:txBody>
          <a:bodyPr/>
          <a:lstStyle/>
          <a:p>
            <a:fld id="{70611B68-9153-474A-B104-05EAB6AC3F7E}" type="slidenum">
              <a:rPr lang="he-IL" smtClean="0"/>
              <a:pPr/>
              <a:t>‹#›</a:t>
            </a:fld>
            <a:endParaRPr lang="he-IL"/>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שני תכנים">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תוכן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תוכן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5" name="מציין מיקום של תאריך 4"/>
          <p:cNvSpPr>
            <a:spLocks noGrp="1"/>
          </p:cNvSpPr>
          <p:nvPr>
            <p:ph type="dt" sz="half" idx="10"/>
          </p:nvPr>
        </p:nvSpPr>
        <p:spPr/>
        <p:txBody>
          <a:bodyPr/>
          <a:lstStyle/>
          <a:p>
            <a:fld id="{ECC2D943-38A2-472F-A122-4F69B6B693E7}" type="datetimeFigureOut">
              <a:rPr lang="he-IL" smtClean="0"/>
              <a:pPr/>
              <a:t>ג'/כסלו/תשע"ה</a:t>
            </a:fld>
            <a:endParaRPr lang="he-IL"/>
          </a:p>
        </p:txBody>
      </p:sp>
      <p:sp>
        <p:nvSpPr>
          <p:cNvPr id="6" name="מציין מיקום של כותרת תחתונה 5"/>
          <p:cNvSpPr>
            <a:spLocks noGrp="1"/>
          </p:cNvSpPr>
          <p:nvPr>
            <p:ph type="ftr" sz="quarter" idx="11"/>
          </p:nvPr>
        </p:nvSpPr>
        <p:spPr/>
        <p:txBody>
          <a:bodyPr/>
          <a:lstStyle/>
          <a:p>
            <a:endParaRPr lang="he-IL"/>
          </a:p>
        </p:txBody>
      </p:sp>
      <p:sp>
        <p:nvSpPr>
          <p:cNvPr id="7" name="מציין מיקום של מספר שקופית 6"/>
          <p:cNvSpPr>
            <a:spLocks noGrp="1"/>
          </p:cNvSpPr>
          <p:nvPr>
            <p:ph type="sldNum" sz="quarter" idx="12"/>
          </p:nvPr>
        </p:nvSpPr>
        <p:spPr/>
        <p:txBody>
          <a:bodyPr/>
          <a:lstStyle/>
          <a:p>
            <a:fld id="{70611B68-9153-474A-B104-05EAB6AC3F7E}" type="slidenum">
              <a:rPr lang="he-IL" smtClean="0"/>
              <a:pPr/>
              <a:t>‹#›</a:t>
            </a:fld>
            <a:endParaRPr lang="he-I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השוואה">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lvl1pPr>
              <a:defRPr/>
            </a:lvl1pPr>
          </a:lstStyle>
          <a:p>
            <a:r>
              <a:rPr lang="he-IL" smtClean="0"/>
              <a:t>לחץ כדי לערוך סגנון כותרת של תבנית בסיס</a:t>
            </a:r>
            <a:endParaRPr lang="he-IL"/>
          </a:p>
        </p:txBody>
      </p:sp>
      <p:sp>
        <p:nvSpPr>
          <p:cNvPr id="3" name="מציין מיקום טקסט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smtClean="0"/>
              <a:t>לחץ כדי לערוך סגנונות טקסט של תבנית בסיס</a:t>
            </a:r>
          </a:p>
        </p:txBody>
      </p:sp>
      <p:sp>
        <p:nvSpPr>
          <p:cNvPr id="4" name="מציין מיקום תוכן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5" name="מציין מיקום טקסט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smtClean="0"/>
              <a:t>לחץ כדי לערוך סגנונות טקסט של תבנית בסיס</a:t>
            </a:r>
          </a:p>
        </p:txBody>
      </p:sp>
      <p:sp>
        <p:nvSpPr>
          <p:cNvPr id="6" name="מציין מיקום תוכן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7" name="מציין מיקום של תאריך 6"/>
          <p:cNvSpPr>
            <a:spLocks noGrp="1"/>
          </p:cNvSpPr>
          <p:nvPr>
            <p:ph type="dt" sz="half" idx="10"/>
          </p:nvPr>
        </p:nvSpPr>
        <p:spPr/>
        <p:txBody>
          <a:bodyPr/>
          <a:lstStyle/>
          <a:p>
            <a:fld id="{ECC2D943-38A2-472F-A122-4F69B6B693E7}" type="datetimeFigureOut">
              <a:rPr lang="he-IL" smtClean="0"/>
              <a:pPr/>
              <a:t>ג'/כסלו/תשע"ה</a:t>
            </a:fld>
            <a:endParaRPr lang="he-IL"/>
          </a:p>
        </p:txBody>
      </p:sp>
      <p:sp>
        <p:nvSpPr>
          <p:cNvPr id="8" name="מציין מיקום של כותרת תחתונה 7"/>
          <p:cNvSpPr>
            <a:spLocks noGrp="1"/>
          </p:cNvSpPr>
          <p:nvPr>
            <p:ph type="ftr" sz="quarter" idx="11"/>
          </p:nvPr>
        </p:nvSpPr>
        <p:spPr/>
        <p:txBody>
          <a:bodyPr/>
          <a:lstStyle/>
          <a:p>
            <a:endParaRPr lang="he-IL"/>
          </a:p>
        </p:txBody>
      </p:sp>
      <p:sp>
        <p:nvSpPr>
          <p:cNvPr id="9" name="מציין מיקום של מספר שקופית 8"/>
          <p:cNvSpPr>
            <a:spLocks noGrp="1"/>
          </p:cNvSpPr>
          <p:nvPr>
            <p:ph type="sldNum" sz="quarter" idx="12"/>
          </p:nvPr>
        </p:nvSpPr>
        <p:spPr/>
        <p:txBody>
          <a:bodyPr/>
          <a:lstStyle/>
          <a:p>
            <a:fld id="{70611B68-9153-474A-B104-05EAB6AC3F7E}" type="slidenum">
              <a:rPr lang="he-IL" smtClean="0"/>
              <a:pPr/>
              <a:t>‹#›</a:t>
            </a:fld>
            <a:endParaRPr lang="he-I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כותרת בלבד">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של תאריך 2"/>
          <p:cNvSpPr>
            <a:spLocks noGrp="1"/>
          </p:cNvSpPr>
          <p:nvPr>
            <p:ph type="dt" sz="half" idx="10"/>
          </p:nvPr>
        </p:nvSpPr>
        <p:spPr/>
        <p:txBody>
          <a:bodyPr/>
          <a:lstStyle/>
          <a:p>
            <a:fld id="{ECC2D943-38A2-472F-A122-4F69B6B693E7}" type="datetimeFigureOut">
              <a:rPr lang="he-IL" smtClean="0"/>
              <a:pPr/>
              <a:t>ג'/כסלו/תשע"ה</a:t>
            </a:fld>
            <a:endParaRPr lang="he-IL"/>
          </a:p>
        </p:txBody>
      </p:sp>
      <p:sp>
        <p:nvSpPr>
          <p:cNvPr id="4" name="מציין מיקום של כותרת תחתונה 3"/>
          <p:cNvSpPr>
            <a:spLocks noGrp="1"/>
          </p:cNvSpPr>
          <p:nvPr>
            <p:ph type="ftr" sz="quarter" idx="11"/>
          </p:nvPr>
        </p:nvSpPr>
        <p:spPr/>
        <p:txBody>
          <a:bodyPr/>
          <a:lstStyle/>
          <a:p>
            <a:endParaRPr lang="he-IL"/>
          </a:p>
        </p:txBody>
      </p:sp>
      <p:sp>
        <p:nvSpPr>
          <p:cNvPr id="5" name="מציין מיקום של מספר שקופית 4"/>
          <p:cNvSpPr>
            <a:spLocks noGrp="1"/>
          </p:cNvSpPr>
          <p:nvPr>
            <p:ph type="sldNum" sz="quarter" idx="12"/>
          </p:nvPr>
        </p:nvSpPr>
        <p:spPr/>
        <p:txBody>
          <a:bodyPr/>
          <a:lstStyle/>
          <a:p>
            <a:fld id="{70611B68-9153-474A-B104-05EAB6AC3F7E}" type="slidenum">
              <a:rPr lang="he-IL" smtClean="0"/>
              <a:pPr/>
              <a:t>‹#›</a:t>
            </a:fld>
            <a:endParaRPr lang="he-I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ריק">
    <p:spTree>
      <p:nvGrpSpPr>
        <p:cNvPr id="1" name=""/>
        <p:cNvGrpSpPr/>
        <p:nvPr/>
      </p:nvGrpSpPr>
      <p:grpSpPr>
        <a:xfrm>
          <a:off x="0" y="0"/>
          <a:ext cx="0" cy="0"/>
          <a:chOff x="0" y="0"/>
          <a:chExt cx="0" cy="0"/>
        </a:xfrm>
      </p:grpSpPr>
      <p:sp>
        <p:nvSpPr>
          <p:cNvPr id="2" name="מציין מיקום של תאריך 1"/>
          <p:cNvSpPr>
            <a:spLocks noGrp="1"/>
          </p:cNvSpPr>
          <p:nvPr>
            <p:ph type="dt" sz="half" idx="10"/>
          </p:nvPr>
        </p:nvSpPr>
        <p:spPr/>
        <p:txBody>
          <a:bodyPr/>
          <a:lstStyle/>
          <a:p>
            <a:fld id="{ECC2D943-38A2-472F-A122-4F69B6B693E7}" type="datetimeFigureOut">
              <a:rPr lang="he-IL" smtClean="0"/>
              <a:pPr/>
              <a:t>ג'/כסלו/תשע"ה</a:t>
            </a:fld>
            <a:endParaRPr lang="he-IL"/>
          </a:p>
        </p:txBody>
      </p:sp>
      <p:sp>
        <p:nvSpPr>
          <p:cNvPr id="3" name="מציין מיקום של כותרת תחתונה 2"/>
          <p:cNvSpPr>
            <a:spLocks noGrp="1"/>
          </p:cNvSpPr>
          <p:nvPr>
            <p:ph type="ftr" sz="quarter" idx="11"/>
          </p:nvPr>
        </p:nvSpPr>
        <p:spPr/>
        <p:txBody>
          <a:bodyPr/>
          <a:lstStyle/>
          <a:p>
            <a:endParaRPr lang="he-IL"/>
          </a:p>
        </p:txBody>
      </p:sp>
      <p:sp>
        <p:nvSpPr>
          <p:cNvPr id="4" name="מציין מיקום של מספר שקופית 3"/>
          <p:cNvSpPr>
            <a:spLocks noGrp="1"/>
          </p:cNvSpPr>
          <p:nvPr>
            <p:ph type="sldNum" sz="quarter" idx="12"/>
          </p:nvPr>
        </p:nvSpPr>
        <p:spPr/>
        <p:txBody>
          <a:bodyPr/>
          <a:lstStyle/>
          <a:p>
            <a:fld id="{70611B68-9153-474A-B104-05EAB6AC3F7E}" type="slidenum">
              <a:rPr lang="he-IL" smtClean="0"/>
              <a:pPr/>
              <a:t>‹#›</a:t>
            </a:fld>
            <a:endParaRPr lang="he-I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תוכן עם כיתוב">
    <p:spTree>
      <p:nvGrpSpPr>
        <p:cNvPr id="1" name=""/>
        <p:cNvGrpSpPr/>
        <p:nvPr/>
      </p:nvGrpSpPr>
      <p:grpSpPr>
        <a:xfrm>
          <a:off x="0" y="0"/>
          <a:ext cx="0" cy="0"/>
          <a:chOff x="0" y="0"/>
          <a:chExt cx="0" cy="0"/>
        </a:xfrm>
      </p:grpSpPr>
      <p:sp>
        <p:nvSpPr>
          <p:cNvPr id="2" name="כותרת 1"/>
          <p:cNvSpPr>
            <a:spLocks noGrp="1"/>
          </p:cNvSpPr>
          <p:nvPr>
            <p:ph type="title"/>
          </p:nvPr>
        </p:nvSpPr>
        <p:spPr>
          <a:xfrm>
            <a:off x="457200" y="273050"/>
            <a:ext cx="3008313" cy="1162050"/>
          </a:xfrm>
        </p:spPr>
        <p:txBody>
          <a:bodyPr anchor="b"/>
          <a:lstStyle>
            <a:lvl1pPr algn="r">
              <a:defRPr sz="2000" b="1"/>
            </a:lvl1pPr>
          </a:lstStyle>
          <a:p>
            <a:r>
              <a:rPr lang="he-IL" smtClean="0"/>
              <a:t>לחץ כדי לערוך סגנון כותרת של תבנית בסיס</a:t>
            </a:r>
            <a:endParaRPr lang="he-IL"/>
          </a:p>
        </p:txBody>
      </p:sp>
      <p:sp>
        <p:nvSpPr>
          <p:cNvPr id="3" name="מציין מיקום תוכן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טקסט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e-IL" smtClean="0"/>
              <a:t>לחץ כדי לערוך סגנונות טקסט של תבנית בסיס</a:t>
            </a:r>
          </a:p>
        </p:txBody>
      </p:sp>
      <p:sp>
        <p:nvSpPr>
          <p:cNvPr id="5" name="מציין מיקום של תאריך 4"/>
          <p:cNvSpPr>
            <a:spLocks noGrp="1"/>
          </p:cNvSpPr>
          <p:nvPr>
            <p:ph type="dt" sz="half" idx="10"/>
          </p:nvPr>
        </p:nvSpPr>
        <p:spPr/>
        <p:txBody>
          <a:bodyPr/>
          <a:lstStyle/>
          <a:p>
            <a:fld id="{ECC2D943-38A2-472F-A122-4F69B6B693E7}" type="datetimeFigureOut">
              <a:rPr lang="he-IL" smtClean="0"/>
              <a:pPr/>
              <a:t>ג'/כסלו/תשע"ה</a:t>
            </a:fld>
            <a:endParaRPr lang="he-IL"/>
          </a:p>
        </p:txBody>
      </p:sp>
      <p:sp>
        <p:nvSpPr>
          <p:cNvPr id="6" name="מציין מיקום של כותרת תחתונה 5"/>
          <p:cNvSpPr>
            <a:spLocks noGrp="1"/>
          </p:cNvSpPr>
          <p:nvPr>
            <p:ph type="ftr" sz="quarter" idx="11"/>
          </p:nvPr>
        </p:nvSpPr>
        <p:spPr/>
        <p:txBody>
          <a:bodyPr/>
          <a:lstStyle/>
          <a:p>
            <a:endParaRPr lang="he-IL"/>
          </a:p>
        </p:txBody>
      </p:sp>
      <p:sp>
        <p:nvSpPr>
          <p:cNvPr id="7" name="מציין מיקום של מספר שקופית 6"/>
          <p:cNvSpPr>
            <a:spLocks noGrp="1"/>
          </p:cNvSpPr>
          <p:nvPr>
            <p:ph type="sldNum" sz="quarter" idx="12"/>
          </p:nvPr>
        </p:nvSpPr>
        <p:spPr/>
        <p:txBody>
          <a:bodyPr/>
          <a:lstStyle/>
          <a:p>
            <a:fld id="{70611B68-9153-474A-B104-05EAB6AC3F7E}" type="slidenum">
              <a:rPr lang="he-IL" smtClean="0"/>
              <a:pPr/>
              <a:t>‹#›</a:t>
            </a:fld>
            <a:endParaRPr lang="he-I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תמונה עם כיתוב">
    <p:spTree>
      <p:nvGrpSpPr>
        <p:cNvPr id="1" name=""/>
        <p:cNvGrpSpPr/>
        <p:nvPr/>
      </p:nvGrpSpPr>
      <p:grpSpPr>
        <a:xfrm>
          <a:off x="0" y="0"/>
          <a:ext cx="0" cy="0"/>
          <a:chOff x="0" y="0"/>
          <a:chExt cx="0" cy="0"/>
        </a:xfrm>
      </p:grpSpPr>
      <p:sp>
        <p:nvSpPr>
          <p:cNvPr id="2" name="כותרת 1"/>
          <p:cNvSpPr>
            <a:spLocks noGrp="1"/>
          </p:cNvSpPr>
          <p:nvPr>
            <p:ph type="title"/>
          </p:nvPr>
        </p:nvSpPr>
        <p:spPr>
          <a:xfrm>
            <a:off x="1792288" y="4800600"/>
            <a:ext cx="5486400" cy="566738"/>
          </a:xfrm>
        </p:spPr>
        <p:txBody>
          <a:bodyPr anchor="b"/>
          <a:lstStyle>
            <a:lvl1pPr algn="r">
              <a:defRPr sz="2000" b="1"/>
            </a:lvl1pPr>
          </a:lstStyle>
          <a:p>
            <a:r>
              <a:rPr lang="he-IL" smtClean="0"/>
              <a:t>לחץ כדי לערוך סגנון כותרת של תבנית בסיס</a:t>
            </a:r>
            <a:endParaRPr lang="he-IL"/>
          </a:p>
        </p:txBody>
      </p:sp>
      <p:sp>
        <p:nvSpPr>
          <p:cNvPr id="3" name="מציין מיקום של תמונה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he-IL"/>
          </a:p>
        </p:txBody>
      </p:sp>
      <p:sp>
        <p:nvSpPr>
          <p:cNvPr id="4" name="מציין מיקום טקסט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e-IL" smtClean="0"/>
              <a:t>לחץ כדי לערוך סגנונות טקסט של תבנית בסיס</a:t>
            </a:r>
          </a:p>
        </p:txBody>
      </p:sp>
      <p:sp>
        <p:nvSpPr>
          <p:cNvPr id="5" name="מציין מיקום של תאריך 4"/>
          <p:cNvSpPr>
            <a:spLocks noGrp="1"/>
          </p:cNvSpPr>
          <p:nvPr>
            <p:ph type="dt" sz="half" idx="10"/>
          </p:nvPr>
        </p:nvSpPr>
        <p:spPr/>
        <p:txBody>
          <a:bodyPr/>
          <a:lstStyle/>
          <a:p>
            <a:fld id="{ECC2D943-38A2-472F-A122-4F69B6B693E7}" type="datetimeFigureOut">
              <a:rPr lang="he-IL" smtClean="0"/>
              <a:pPr/>
              <a:t>ג'/כסלו/תשע"ה</a:t>
            </a:fld>
            <a:endParaRPr lang="he-IL"/>
          </a:p>
        </p:txBody>
      </p:sp>
      <p:sp>
        <p:nvSpPr>
          <p:cNvPr id="6" name="מציין מיקום של כותרת תחתונה 5"/>
          <p:cNvSpPr>
            <a:spLocks noGrp="1"/>
          </p:cNvSpPr>
          <p:nvPr>
            <p:ph type="ftr" sz="quarter" idx="11"/>
          </p:nvPr>
        </p:nvSpPr>
        <p:spPr/>
        <p:txBody>
          <a:bodyPr/>
          <a:lstStyle/>
          <a:p>
            <a:endParaRPr lang="he-IL"/>
          </a:p>
        </p:txBody>
      </p:sp>
      <p:sp>
        <p:nvSpPr>
          <p:cNvPr id="7" name="מציין מיקום של מספר שקופית 6"/>
          <p:cNvSpPr>
            <a:spLocks noGrp="1"/>
          </p:cNvSpPr>
          <p:nvPr>
            <p:ph type="sldNum" sz="quarter" idx="12"/>
          </p:nvPr>
        </p:nvSpPr>
        <p:spPr/>
        <p:txBody>
          <a:bodyPr/>
          <a:lstStyle/>
          <a:p>
            <a:fld id="{70611B68-9153-474A-B104-05EAB6AC3F7E}" type="slidenum">
              <a:rPr lang="he-IL" smtClean="0"/>
              <a:pPr/>
              <a:t>‹#›</a:t>
            </a:fld>
            <a:endParaRPr lang="he-IL"/>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כותרת וטקסט אנכי">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של טקסט אנכי 2"/>
          <p:cNvSpPr>
            <a:spLocks noGrp="1"/>
          </p:cNvSpPr>
          <p:nvPr>
            <p:ph type="body" orient="vert" idx="1"/>
          </p:nvPr>
        </p:nvSpPr>
        <p:spPr/>
        <p:txBody>
          <a:bodyPr vert="eaVert"/>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של תאריך 3"/>
          <p:cNvSpPr>
            <a:spLocks noGrp="1"/>
          </p:cNvSpPr>
          <p:nvPr>
            <p:ph type="dt" sz="half" idx="10"/>
          </p:nvPr>
        </p:nvSpPr>
        <p:spPr/>
        <p:txBody>
          <a:bodyPr/>
          <a:lstStyle/>
          <a:p>
            <a:fld id="{ECC2D943-38A2-472F-A122-4F69B6B693E7}" type="datetimeFigureOut">
              <a:rPr lang="he-IL" smtClean="0"/>
              <a:pPr/>
              <a:t>ג'/כסלו/תשע"ה</a:t>
            </a:fld>
            <a:endParaRPr lang="he-IL"/>
          </a:p>
        </p:txBody>
      </p:sp>
      <p:sp>
        <p:nvSpPr>
          <p:cNvPr id="5" name="מציין מיקום של כותרת תחתונה 4"/>
          <p:cNvSpPr>
            <a:spLocks noGrp="1"/>
          </p:cNvSpPr>
          <p:nvPr>
            <p:ph type="ftr" sz="quarter" idx="11"/>
          </p:nvPr>
        </p:nvSpPr>
        <p:spPr/>
        <p:txBody>
          <a:bodyPr/>
          <a:lstStyle/>
          <a:p>
            <a:endParaRPr lang="he-IL"/>
          </a:p>
        </p:txBody>
      </p:sp>
      <p:sp>
        <p:nvSpPr>
          <p:cNvPr id="6" name="מציין מיקום של מספר שקופית 5"/>
          <p:cNvSpPr>
            <a:spLocks noGrp="1"/>
          </p:cNvSpPr>
          <p:nvPr>
            <p:ph type="sldNum" sz="quarter" idx="12"/>
          </p:nvPr>
        </p:nvSpPr>
        <p:spPr/>
        <p:txBody>
          <a:bodyPr/>
          <a:lstStyle/>
          <a:p>
            <a:fld id="{70611B68-9153-474A-B104-05EAB6AC3F7E}" type="slidenum">
              <a:rPr lang="he-IL" smtClean="0"/>
              <a:pPr/>
              <a:t>‹#›</a:t>
            </a:fld>
            <a:endParaRPr lang="he-I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כותרת אנכית וטקסט">
    <p:spTree>
      <p:nvGrpSpPr>
        <p:cNvPr id="1" name=""/>
        <p:cNvGrpSpPr/>
        <p:nvPr/>
      </p:nvGrpSpPr>
      <p:grpSpPr>
        <a:xfrm>
          <a:off x="0" y="0"/>
          <a:ext cx="0" cy="0"/>
          <a:chOff x="0" y="0"/>
          <a:chExt cx="0" cy="0"/>
        </a:xfrm>
      </p:grpSpPr>
      <p:sp>
        <p:nvSpPr>
          <p:cNvPr id="2" name="כותרת אנכית 1"/>
          <p:cNvSpPr>
            <a:spLocks noGrp="1"/>
          </p:cNvSpPr>
          <p:nvPr>
            <p:ph type="title" orient="vert"/>
          </p:nvPr>
        </p:nvSpPr>
        <p:spPr>
          <a:xfrm>
            <a:off x="6629400" y="274638"/>
            <a:ext cx="2057400" cy="5851525"/>
          </a:xfrm>
        </p:spPr>
        <p:txBody>
          <a:bodyPr vert="eaVert"/>
          <a:lstStyle/>
          <a:p>
            <a:r>
              <a:rPr lang="he-IL" smtClean="0"/>
              <a:t>לחץ כדי לערוך סגנון כותרת של תבנית בסיס</a:t>
            </a:r>
            <a:endParaRPr lang="he-IL"/>
          </a:p>
        </p:txBody>
      </p:sp>
      <p:sp>
        <p:nvSpPr>
          <p:cNvPr id="3" name="מציין מיקום של טקסט אנכי 2"/>
          <p:cNvSpPr>
            <a:spLocks noGrp="1"/>
          </p:cNvSpPr>
          <p:nvPr>
            <p:ph type="body" orient="vert" idx="1"/>
          </p:nvPr>
        </p:nvSpPr>
        <p:spPr>
          <a:xfrm>
            <a:off x="457200" y="274638"/>
            <a:ext cx="6019800" cy="5851525"/>
          </a:xfrm>
        </p:spPr>
        <p:txBody>
          <a:bodyPr vert="eaVert"/>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של תאריך 3"/>
          <p:cNvSpPr>
            <a:spLocks noGrp="1"/>
          </p:cNvSpPr>
          <p:nvPr>
            <p:ph type="dt" sz="half" idx="10"/>
          </p:nvPr>
        </p:nvSpPr>
        <p:spPr/>
        <p:txBody>
          <a:bodyPr/>
          <a:lstStyle/>
          <a:p>
            <a:fld id="{ECC2D943-38A2-472F-A122-4F69B6B693E7}" type="datetimeFigureOut">
              <a:rPr lang="he-IL" smtClean="0"/>
              <a:pPr/>
              <a:t>ג'/כסלו/תשע"ה</a:t>
            </a:fld>
            <a:endParaRPr lang="he-IL"/>
          </a:p>
        </p:txBody>
      </p:sp>
      <p:sp>
        <p:nvSpPr>
          <p:cNvPr id="5" name="מציין מיקום של כותרת תחתונה 4"/>
          <p:cNvSpPr>
            <a:spLocks noGrp="1"/>
          </p:cNvSpPr>
          <p:nvPr>
            <p:ph type="ftr" sz="quarter" idx="11"/>
          </p:nvPr>
        </p:nvSpPr>
        <p:spPr/>
        <p:txBody>
          <a:bodyPr/>
          <a:lstStyle/>
          <a:p>
            <a:endParaRPr lang="he-IL"/>
          </a:p>
        </p:txBody>
      </p:sp>
      <p:sp>
        <p:nvSpPr>
          <p:cNvPr id="6" name="מציין מיקום של מספר שקופית 5"/>
          <p:cNvSpPr>
            <a:spLocks noGrp="1"/>
          </p:cNvSpPr>
          <p:nvPr>
            <p:ph type="sldNum" sz="quarter" idx="12"/>
          </p:nvPr>
        </p:nvSpPr>
        <p:spPr/>
        <p:txBody>
          <a:bodyPr/>
          <a:lstStyle/>
          <a:p>
            <a:fld id="{70611B68-9153-474A-B104-05EAB6AC3F7E}" type="slidenum">
              <a:rPr lang="he-IL" smtClean="0"/>
              <a:pPr/>
              <a:t>‹#›</a:t>
            </a:fld>
            <a:endParaRPr lang="he-I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מציין מיקום של כותרת 1"/>
          <p:cNvSpPr>
            <a:spLocks noGrp="1"/>
          </p:cNvSpPr>
          <p:nvPr>
            <p:ph type="title"/>
          </p:nvPr>
        </p:nvSpPr>
        <p:spPr>
          <a:xfrm>
            <a:off x="457200" y="274638"/>
            <a:ext cx="8229600" cy="1143000"/>
          </a:xfrm>
          <a:prstGeom prst="rect">
            <a:avLst/>
          </a:prstGeom>
        </p:spPr>
        <p:txBody>
          <a:bodyPr vert="horz" lIns="91440" tIns="45720" rIns="91440" bIns="45720" rtlCol="1" anchor="ctr">
            <a:normAutofit/>
          </a:bodyPr>
          <a:lstStyle/>
          <a:p>
            <a:r>
              <a:rPr lang="he-IL" smtClean="0"/>
              <a:t>לחץ כדי לערוך סגנון כותרת של תבנית בסיס</a:t>
            </a:r>
            <a:endParaRPr lang="he-IL"/>
          </a:p>
        </p:txBody>
      </p:sp>
      <p:sp>
        <p:nvSpPr>
          <p:cNvPr id="3" name="מציין מיקום טקסט 2"/>
          <p:cNvSpPr>
            <a:spLocks noGrp="1"/>
          </p:cNvSpPr>
          <p:nvPr>
            <p:ph type="body" idx="1"/>
          </p:nvPr>
        </p:nvSpPr>
        <p:spPr>
          <a:xfrm>
            <a:off x="457200" y="1600200"/>
            <a:ext cx="8229600" cy="4525963"/>
          </a:xfrm>
          <a:prstGeom prst="rect">
            <a:avLst/>
          </a:prstGeom>
        </p:spPr>
        <p:txBody>
          <a:bodyPr vert="horz" lIns="91440" tIns="45720" rIns="91440" bIns="45720" rtlCol="1">
            <a:normAutofit/>
          </a:body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של תאריך 3"/>
          <p:cNvSpPr>
            <a:spLocks noGrp="1"/>
          </p:cNvSpPr>
          <p:nvPr>
            <p:ph type="dt" sz="half" idx="2"/>
          </p:nvPr>
        </p:nvSpPr>
        <p:spPr>
          <a:xfrm>
            <a:off x="6553200" y="6356350"/>
            <a:ext cx="21336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ECC2D943-38A2-472F-A122-4F69B6B693E7}" type="datetimeFigureOut">
              <a:rPr lang="he-IL" smtClean="0"/>
              <a:pPr/>
              <a:t>ג'/כסלו/תשע"ה</a:t>
            </a:fld>
            <a:endParaRPr lang="he-IL"/>
          </a:p>
        </p:txBody>
      </p:sp>
      <p:sp>
        <p:nvSpPr>
          <p:cNvPr id="5" name="מציין מיקום של כותרת תחתונה 4"/>
          <p:cNvSpPr>
            <a:spLocks noGrp="1"/>
          </p:cNvSpPr>
          <p:nvPr>
            <p:ph type="ftr" sz="quarter" idx="3"/>
          </p:nvPr>
        </p:nvSpPr>
        <p:spPr>
          <a:xfrm>
            <a:off x="3124200" y="6356350"/>
            <a:ext cx="28956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he-IL"/>
          </a:p>
        </p:txBody>
      </p:sp>
      <p:sp>
        <p:nvSpPr>
          <p:cNvPr id="6" name="מציין מיקום של מספר שקופית 5"/>
          <p:cNvSpPr>
            <a:spLocks noGrp="1"/>
          </p:cNvSpPr>
          <p:nvPr>
            <p:ph type="sldNum" sz="quarter" idx="4"/>
          </p:nvPr>
        </p:nvSpPr>
        <p:spPr>
          <a:xfrm>
            <a:off x="457200" y="6356350"/>
            <a:ext cx="21336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70611B68-9153-474A-B104-05EAB6AC3F7E}" type="slidenum">
              <a:rPr lang="he-IL" smtClean="0"/>
              <a:pPr/>
              <a:t>‹#›</a:t>
            </a:fld>
            <a:endParaRPr lang="he-IL"/>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1" eaLnBrk="1" latinLnBrk="0" hangingPunct="1">
        <a:spcBef>
          <a:spcPct val="0"/>
        </a:spcBef>
        <a:buNone/>
        <a:defRPr sz="4400" kern="1200">
          <a:solidFill>
            <a:schemeClr val="tx1"/>
          </a:solidFill>
          <a:latin typeface="+mj-lt"/>
          <a:ea typeface="+mj-ea"/>
          <a:cs typeface="+mj-cs"/>
        </a:defRPr>
      </a:lvl1pPr>
    </p:titleStyle>
    <p:bodyStyle>
      <a:lvl1pPr marL="342900" indent="-342900" algn="r" defTabSz="914400" rtl="1"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ctrTitle"/>
          </p:nvPr>
        </p:nvSpPr>
        <p:spPr>
          <a:xfrm>
            <a:off x="323528" y="548680"/>
            <a:ext cx="8352928" cy="2304256"/>
          </a:xfrm>
          <a:solidFill>
            <a:schemeClr val="bg2">
              <a:lumMod val="50000"/>
            </a:schemeClr>
          </a:solidFill>
        </p:spPr>
        <p:txBody>
          <a:bodyPr>
            <a:normAutofit fontScale="90000"/>
            <a:scene3d>
              <a:camera prst="orthographicFront"/>
              <a:lightRig rig="soft" dir="t">
                <a:rot lat="0" lon="0" rev="10800000"/>
              </a:lightRig>
            </a:scene3d>
            <a:sp3d>
              <a:bevelT w="27940" h="12700"/>
              <a:contourClr>
                <a:srgbClr val="DDDDDD"/>
              </a:contourClr>
            </a:sp3d>
          </a:bodyPr>
          <a:lstStyle/>
          <a:p>
            <a:r>
              <a:rPr lang="he-IL" b="1" u="sng" spc="150" dirty="0" smtClean="0">
                <a:ln w="11430"/>
                <a:solidFill>
                  <a:srgbClr val="F8F8F8"/>
                </a:solidFill>
                <a:effectLst>
                  <a:outerShdw blurRad="25400" algn="tl" rotWithShape="0">
                    <a:srgbClr val="000000">
                      <a:alpha val="43000"/>
                    </a:srgbClr>
                  </a:outerShdw>
                </a:effectLst>
              </a:rPr>
              <a:t/>
            </a:r>
            <a:br>
              <a:rPr lang="he-IL" b="1" u="sng" spc="150" dirty="0" smtClean="0">
                <a:ln w="11430"/>
                <a:solidFill>
                  <a:srgbClr val="F8F8F8"/>
                </a:solidFill>
                <a:effectLst>
                  <a:outerShdw blurRad="25400" algn="tl" rotWithShape="0">
                    <a:srgbClr val="000000">
                      <a:alpha val="43000"/>
                    </a:srgbClr>
                  </a:outerShdw>
                </a:effectLst>
              </a:rPr>
            </a:br>
            <a:r>
              <a:rPr lang="he-IL" b="1" u="sng" spc="150" dirty="0" smtClean="0">
                <a:ln w="11430"/>
                <a:solidFill>
                  <a:srgbClr val="F8F8F8"/>
                </a:solidFill>
                <a:effectLst>
                  <a:outerShdw blurRad="25400" algn="tl" rotWithShape="0">
                    <a:srgbClr val="000000">
                      <a:alpha val="43000"/>
                    </a:srgbClr>
                  </a:outerShdw>
                </a:effectLst>
              </a:rPr>
              <a:t/>
            </a:r>
            <a:br>
              <a:rPr lang="he-IL" b="1" u="sng" spc="150" dirty="0" smtClean="0">
                <a:ln w="11430"/>
                <a:solidFill>
                  <a:srgbClr val="F8F8F8"/>
                </a:solidFill>
                <a:effectLst>
                  <a:outerShdw blurRad="25400" algn="tl" rotWithShape="0">
                    <a:srgbClr val="000000">
                      <a:alpha val="43000"/>
                    </a:srgbClr>
                  </a:outerShdw>
                </a:effectLst>
              </a:rPr>
            </a:br>
            <a:r>
              <a:rPr lang="he-IL" sz="6000" b="1" u="sng" spc="150" dirty="0" smtClean="0">
                <a:ln w="11430"/>
                <a:solidFill>
                  <a:srgbClr val="F8F8F8"/>
                </a:solidFill>
                <a:effectLst>
                  <a:outerShdw blurRad="25400" algn="tl" rotWithShape="0">
                    <a:srgbClr val="000000">
                      <a:alpha val="43000"/>
                    </a:srgbClr>
                  </a:outerShdw>
                </a:effectLst>
              </a:rPr>
              <a:t>אדיפוס המלך / סופוקלס – סיכום</a:t>
            </a:r>
            <a:r>
              <a:rPr lang="en-US" sz="6000" b="1" spc="150" dirty="0" smtClean="0">
                <a:ln w="11430"/>
                <a:solidFill>
                  <a:srgbClr val="F8F8F8"/>
                </a:solidFill>
                <a:effectLst>
                  <a:outerShdw blurRad="25400" algn="tl" rotWithShape="0">
                    <a:srgbClr val="000000">
                      <a:alpha val="43000"/>
                    </a:srgbClr>
                  </a:outerShdw>
                </a:effectLst>
              </a:rPr>
              <a:t/>
            </a:r>
            <a:br>
              <a:rPr lang="en-US" sz="6000" b="1" spc="150" dirty="0" smtClean="0">
                <a:ln w="11430"/>
                <a:solidFill>
                  <a:srgbClr val="F8F8F8"/>
                </a:solidFill>
                <a:effectLst>
                  <a:outerShdw blurRad="25400" algn="tl" rotWithShape="0">
                    <a:srgbClr val="000000">
                      <a:alpha val="43000"/>
                    </a:srgbClr>
                  </a:outerShdw>
                </a:effectLst>
              </a:rPr>
            </a:br>
            <a:endParaRPr lang="he-IL" sz="6000" b="1" spc="150" dirty="0">
              <a:ln w="11430"/>
              <a:solidFill>
                <a:srgbClr val="F8F8F8"/>
              </a:solidFill>
              <a:effectLst>
                <a:outerShdw blurRad="25400" algn="tl" rotWithShape="0">
                  <a:srgbClr val="000000">
                    <a:alpha val="43000"/>
                  </a:srgbClr>
                </a:outerShdw>
              </a:effectLst>
            </a:endParaRPr>
          </a:p>
        </p:txBody>
      </p:sp>
      <p:sp>
        <p:nvSpPr>
          <p:cNvPr id="3" name="כותרת משנה 2"/>
          <p:cNvSpPr>
            <a:spLocks noGrp="1"/>
          </p:cNvSpPr>
          <p:nvPr>
            <p:ph type="subTitle" idx="1"/>
          </p:nvPr>
        </p:nvSpPr>
        <p:spPr>
          <a:xfrm>
            <a:off x="323528" y="2852936"/>
            <a:ext cx="8352928" cy="3888432"/>
          </a:xfrm>
          <a:solidFill>
            <a:schemeClr val="accent6">
              <a:lumMod val="20000"/>
              <a:lumOff val="80000"/>
            </a:schemeClr>
          </a:solidFill>
        </p:spPr>
        <p:txBody>
          <a:bodyPr>
            <a:normAutofit fontScale="25000" lnSpcReduction="20000"/>
          </a:bodyPr>
          <a:lstStyle/>
          <a:p>
            <a:pPr algn="r"/>
            <a:endParaRPr lang="he-IL" u="sng" dirty="0" smtClean="0"/>
          </a:p>
          <a:p>
            <a:pPr algn="r">
              <a:lnSpc>
                <a:spcPct val="170000"/>
              </a:lnSpc>
            </a:pPr>
            <a:r>
              <a:rPr lang="he-IL" sz="8000" b="1" u="sng" dirty="0" smtClean="0">
                <a:solidFill>
                  <a:schemeClr val="tx1"/>
                </a:solidFill>
                <a:effectLst>
                  <a:outerShdw blurRad="38100" dist="38100" dir="2700000" algn="tl">
                    <a:srgbClr val="000000">
                      <a:alpha val="43137"/>
                    </a:srgbClr>
                  </a:outerShdw>
                </a:effectLst>
              </a:rPr>
              <a:t>נושאים שצריך לדעת לקראת המבחן:</a:t>
            </a:r>
            <a:endParaRPr lang="en-US" sz="8000" b="1" dirty="0">
              <a:solidFill>
                <a:schemeClr val="tx1"/>
              </a:solidFill>
              <a:effectLst>
                <a:outerShdw blurRad="38100" dist="38100" dir="2700000" algn="tl">
                  <a:srgbClr val="000000">
                    <a:alpha val="43137"/>
                  </a:srgbClr>
                </a:outerShdw>
              </a:effectLst>
            </a:endParaRPr>
          </a:p>
          <a:p>
            <a:pPr lvl="0" algn="r">
              <a:lnSpc>
                <a:spcPct val="170000"/>
              </a:lnSpc>
              <a:buFont typeface="Wingdings" pitchFamily="2" charset="2"/>
              <a:buChar char="ü"/>
            </a:pPr>
            <a:r>
              <a:rPr lang="he-IL" sz="7200" b="1" dirty="0" smtClean="0">
                <a:solidFill>
                  <a:schemeClr val="tx1"/>
                </a:solidFill>
                <a:effectLst>
                  <a:outerShdw blurRad="38100" dist="38100" dir="2700000" algn="tl">
                    <a:srgbClr val="000000">
                      <a:alpha val="43137"/>
                    </a:srgbClr>
                  </a:outerShdw>
                </a:effectLst>
              </a:rPr>
              <a:t>מהלך </a:t>
            </a:r>
            <a:r>
              <a:rPr lang="he-IL" sz="7200" b="1" dirty="0">
                <a:solidFill>
                  <a:schemeClr val="tx1"/>
                </a:solidFill>
                <a:effectLst>
                  <a:outerShdw blurRad="38100" dist="38100" dir="2700000" algn="tl">
                    <a:srgbClr val="000000">
                      <a:alpha val="43137"/>
                    </a:srgbClr>
                  </a:outerShdw>
                </a:effectLst>
              </a:rPr>
              <a:t>/ מבנה המחזה</a:t>
            </a:r>
            <a:endParaRPr lang="en-US" sz="7200" b="1" dirty="0">
              <a:solidFill>
                <a:schemeClr val="tx1"/>
              </a:solidFill>
              <a:effectLst>
                <a:outerShdw blurRad="38100" dist="38100" dir="2700000" algn="tl">
                  <a:srgbClr val="000000">
                    <a:alpha val="43137"/>
                  </a:srgbClr>
                </a:outerShdw>
              </a:effectLst>
            </a:endParaRPr>
          </a:p>
          <a:p>
            <a:pPr lvl="0" algn="r">
              <a:lnSpc>
                <a:spcPct val="170000"/>
              </a:lnSpc>
              <a:buFont typeface="Wingdings" pitchFamily="2" charset="2"/>
              <a:buChar char="ü"/>
            </a:pPr>
            <a:r>
              <a:rPr lang="he-IL" sz="7200" b="1" dirty="0">
                <a:solidFill>
                  <a:schemeClr val="tx1"/>
                </a:solidFill>
                <a:effectLst>
                  <a:outerShdw blurRad="38100" dist="38100" dir="2700000" algn="tl">
                    <a:srgbClr val="000000">
                      <a:alpha val="43137"/>
                    </a:srgbClr>
                  </a:outerShdw>
                </a:effectLst>
              </a:rPr>
              <a:t>אדיפוס כגיבור </a:t>
            </a:r>
            <a:r>
              <a:rPr lang="he-IL" sz="7200" b="1" dirty="0" smtClean="0">
                <a:solidFill>
                  <a:schemeClr val="tx1"/>
                </a:solidFill>
                <a:effectLst>
                  <a:outerShdw blurRad="38100" dist="38100" dir="2700000" algn="tl">
                    <a:srgbClr val="000000">
                      <a:alpha val="43137"/>
                    </a:srgbClr>
                  </a:outerShdw>
                </a:effectLst>
              </a:rPr>
              <a:t>טראגי</a:t>
            </a:r>
          </a:p>
          <a:p>
            <a:pPr lvl="0" algn="r">
              <a:lnSpc>
                <a:spcPct val="170000"/>
              </a:lnSpc>
              <a:buFont typeface="Wingdings" pitchFamily="2" charset="2"/>
              <a:buChar char="ü"/>
            </a:pPr>
            <a:r>
              <a:rPr lang="he-IL" sz="7200" b="1" dirty="0" smtClean="0">
                <a:solidFill>
                  <a:schemeClr val="tx1"/>
                </a:solidFill>
                <a:effectLst>
                  <a:outerShdw blurRad="38100" dist="38100" dir="2700000" algn="tl">
                    <a:srgbClr val="000000">
                      <a:alpha val="43137"/>
                    </a:srgbClr>
                  </a:outerShdw>
                </a:effectLst>
              </a:rPr>
              <a:t>הקתרזיס = מטרת העלילה הטראגית על פי אריסטו </a:t>
            </a:r>
            <a:endParaRPr lang="en-US" sz="7200" b="1" dirty="0">
              <a:solidFill>
                <a:schemeClr val="tx1"/>
              </a:solidFill>
              <a:effectLst>
                <a:outerShdw blurRad="38100" dist="38100" dir="2700000" algn="tl">
                  <a:srgbClr val="000000">
                    <a:alpha val="43137"/>
                  </a:srgbClr>
                </a:outerShdw>
              </a:effectLst>
            </a:endParaRPr>
          </a:p>
          <a:p>
            <a:pPr lvl="0" algn="r">
              <a:lnSpc>
                <a:spcPct val="170000"/>
              </a:lnSpc>
              <a:buFont typeface="Wingdings" pitchFamily="2" charset="2"/>
              <a:buChar char="ü"/>
            </a:pPr>
            <a:r>
              <a:rPr lang="he-IL" sz="7200" b="1" dirty="0">
                <a:solidFill>
                  <a:schemeClr val="tx1"/>
                </a:solidFill>
                <a:effectLst>
                  <a:outerShdw blurRad="38100" dist="38100" dir="2700000" algn="tl">
                    <a:srgbClr val="000000">
                      <a:alpha val="43137"/>
                    </a:srgbClr>
                  </a:outerShdw>
                </a:effectLst>
              </a:rPr>
              <a:t>מוטיבים ורעיונות מרכזיים: העיוורון והראייה, המקריות והגורל, שאלת האחריות </a:t>
            </a:r>
            <a:r>
              <a:rPr lang="he-IL" sz="7200" b="1" dirty="0" smtClean="0">
                <a:solidFill>
                  <a:schemeClr val="tx1"/>
                </a:solidFill>
                <a:effectLst>
                  <a:outerShdw blurRad="38100" dist="38100" dir="2700000" algn="tl">
                    <a:srgbClr val="000000">
                      <a:alpha val="43137"/>
                    </a:srgbClr>
                  </a:outerShdw>
                </a:effectLst>
              </a:rPr>
              <a:t>   המוסרית </a:t>
            </a:r>
            <a:r>
              <a:rPr lang="he-IL" sz="7200" b="1" dirty="0">
                <a:solidFill>
                  <a:schemeClr val="tx1"/>
                </a:solidFill>
                <a:effectLst>
                  <a:outerShdw blurRad="38100" dist="38100" dir="2700000" algn="tl">
                    <a:srgbClr val="000000">
                      <a:alpha val="43137"/>
                    </a:srgbClr>
                  </a:outerShdw>
                </a:effectLst>
              </a:rPr>
              <a:t>והבחירה החופשית, הנושא הפוליטי במחזה (אדיפוס כמנהיג). </a:t>
            </a:r>
            <a:endParaRPr lang="en-US" sz="7200" b="1" dirty="0">
              <a:solidFill>
                <a:schemeClr val="tx1"/>
              </a:solidFill>
              <a:effectLst>
                <a:outerShdw blurRad="38100" dist="38100" dir="2700000" algn="tl">
                  <a:srgbClr val="000000">
                    <a:alpha val="43137"/>
                  </a:srgbClr>
                </a:outerShdw>
              </a:effectLst>
            </a:endParaRPr>
          </a:p>
          <a:p>
            <a:pPr lvl="0" algn="r">
              <a:lnSpc>
                <a:spcPct val="170000"/>
              </a:lnSpc>
              <a:buFont typeface="Wingdings" pitchFamily="2" charset="2"/>
              <a:buChar char="ü"/>
            </a:pPr>
            <a:r>
              <a:rPr lang="he-IL" sz="7200" b="1" dirty="0">
                <a:solidFill>
                  <a:schemeClr val="tx1"/>
                </a:solidFill>
                <a:effectLst>
                  <a:outerShdw blurRad="38100" dist="38100" dir="2700000" algn="tl">
                    <a:srgbClr val="000000">
                      <a:alpha val="43137"/>
                    </a:srgbClr>
                  </a:outerShdw>
                </a:effectLst>
              </a:rPr>
              <a:t>האירוניה הדרמטית הנוצרת </a:t>
            </a:r>
            <a:r>
              <a:rPr lang="he-IL" sz="7200" b="1" dirty="0" smtClean="0">
                <a:solidFill>
                  <a:schemeClr val="tx1"/>
                </a:solidFill>
                <a:effectLst>
                  <a:outerShdw blurRad="38100" dist="38100" dir="2700000" algn="tl">
                    <a:srgbClr val="000000">
                      <a:alpha val="43137"/>
                    </a:srgbClr>
                  </a:outerShdw>
                </a:effectLst>
              </a:rPr>
              <a:t>במחזה </a:t>
            </a:r>
            <a:r>
              <a:rPr lang="he-IL" sz="7200" b="1" dirty="0">
                <a:solidFill>
                  <a:schemeClr val="tx1"/>
                </a:solidFill>
                <a:effectLst>
                  <a:outerShdw blurRad="38100" dist="38100" dir="2700000" algn="tl">
                    <a:srgbClr val="000000">
                      <a:alpha val="43137"/>
                    </a:srgbClr>
                  </a:outerShdw>
                </a:effectLst>
              </a:rPr>
              <a:t>על בסיס ההיכרות המוקדמת עם </a:t>
            </a:r>
            <a:r>
              <a:rPr lang="he-IL" sz="7200" b="1" dirty="0" smtClean="0">
                <a:solidFill>
                  <a:schemeClr val="tx1"/>
                </a:solidFill>
                <a:effectLst>
                  <a:outerShdw blurRad="38100" dist="38100" dir="2700000" algn="tl">
                    <a:srgbClr val="000000">
                      <a:alpha val="43137"/>
                    </a:srgbClr>
                  </a:outerShdw>
                </a:effectLst>
              </a:rPr>
              <a:t>המיתוס</a:t>
            </a:r>
          </a:p>
          <a:p>
            <a:pPr lvl="0" algn="r">
              <a:lnSpc>
                <a:spcPct val="170000"/>
              </a:lnSpc>
              <a:buFont typeface="Wingdings" pitchFamily="2" charset="2"/>
              <a:buChar char="ü"/>
            </a:pPr>
            <a:r>
              <a:rPr lang="he-IL" sz="7200" b="1" dirty="0" smtClean="0">
                <a:solidFill>
                  <a:schemeClr val="tx1"/>
                </a:solidFill>
                <a:effectLst>
                  <a:outerShdw blurRad="38100" dist="38100" dir="2700000" algn="tl">
                    <a:srgbClr val="000000">
                      <a:alpha val="43137"/>
                    </a:srgbClr>
                  </a:outerShdw>
                </a:effectLst>
              </a:rPr>
              <a:t>תפקידי המקהלה</a:t>
            </a:r>
          </a:p>
          <a:p>
            <a:pPr lvl="0" algn="r">
              <a:lnSpc>
                <a:spcPct val="170000"/>
              </a:lnSpc>
              <a:buFont typeface="Wingdings" pitchFamily="2" charset="2"/>
              <a:buChar char="ü"/>
            </a:pPr>
            <a:endParaRPr lang="en-US" sz="8000" b="1" dirty="0">
              <a:solidFill>
                <a:schemeClr val="tx1"/>
              </a:solidFill>
              <a:effectLst>
                <a:outerShdw blurRad="38100" dist="38100" dir="2700000" algn="tl">
                  <a:srgbClr val="000000">
                    <a:alpha val="43137"/>
                  </a:srgbClr>
                </a:outerShdw>
              </a:effectLst>
            </a:endParaRPr>
          </a:p>
          <a:p>
            <a:endParaRPr lang="he-IL" sz="8000" b="1" dirty="0">
              <a:solidFill>
                <a:schemeClr val="tx1"/>
              </a:solidFill>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ctrTitle"/>
          </p:nvPr>
        </p:nvSpPr>
        <p:spPr>
          <a:xfrm>
            <a:off x="323528" y="548680"/>
            <a:ext cx="8352928" cy="1800200"/>
          </a:xfrm>
          <a:solidFill>
            <a:schemeClr val="bg2">
              <a:lumMod val="50000"/>
            </a:schemeClr>
          </a:solidFill>
        </p:spPr>
        <p:txBody>
          <a:bodyPr>
            <a:normAutofit fontScale="90000"/>
            <a:scene3d>
              <a:camera prst="orthographicFront"/>
              <a:lightRig rig="soft" dir="t">
                <a:rot lat="0" lon="0" rev="10800000"/>
              </a:lightRig>
            </a:scene3d>
            <a:sp3d>
              <a:bevelT w="27940" h="12700"/>
              <a:contourClr>
                <a:srgbClr val="DDDDDD"/>
              </a:contourClr>
            </a:sp3d>
          </a:bodyPr>
          <a:lstStyle/>
          <a:p>
            <a:r>
              <a:rPr lang="he-IL" b="1" u="sng" spc="150" dirty="0" smtClean="0">
                <a:ln w="11430"/>
                <a:solidFill>
                  <a:srgbClr val="F8F8F8"/>
                </a:solidFill>
                <a:effectLst>
                  <a:outerShdw blurRad="25400" algn="tl" rotWithShape="0">
                    <a:srgbClr val="000000">
                      <a:alpha val="43000"/>
                    </a:srgbClr>
                  </a:outerShdw>
                </a:effectLst>
              </a:rPr>
              <a:t/>
            </a:r>
            <a:br>
              <a:rPr lang="he-IL" b="1" u="sng" spc="150" dirty="0" smtClean="0">
                <a:ln w="11430"/>
                <a:solidFill>
                  <a:srgbClr val="F8F8F8"/>
                </a:solidFill>
                <a:effectLst>
                  <a:outerShdw blurRad="25400" algn="tl" rotWithShape="0">
                    <a:srgbClr val="000000">
                      <a:alpha val="43000"/>
                    </a:srgbClr>
                  </a:outerShdw>
                </a:effectLst>
              </a:rPr>
            </a:br>
            <a:r>
              <a:rPr lang="he-IL" b="1" u="sng" spc="150" dirty="0" smtClean="0">
                <a:ln w="11430"/>
                <a:solidFill>
                  <a:srgbClr val="F8F8F8"/>
                </a:solidFill>
                <a:effectLst>
                  <a:outerShdw blurRad="25400" algn="tl" rotWithShape="0">
                    <a:srgbClr val="000000">
                      <a:alpha val="43000"/>
                    </a:srgbClr>
                  </a:outerShdw>
                </a:effectLst>
              </a:rPr>
              <a:t/>
            </a:r>
            <a:br>
              <a:rPr lang="he-IL" b="1" u="sng" spc="150" dirty="0" smtClean="0">
                <a:ln w="11430"/>
                <a:solidFill>
                  <a:srgbClr val="F8F8F8"/>
                </a:solidFill>
                <a:effectLst>
                  <a:outerShdw blurRad="25400" algn="tl" rotWithShape="0">
                    <a:srgbClr val="000000">
                      <a:alpha val="43000"/>
                    </a:srgbClr>
                  </a:outerShdw>
                </a:effectLst>
              </a:rPr>
            </a:br>
            <a:r>
              <a:rPr lang="he-IL" sz="4900" b="1" spc="150" dirty="0" smtClean="0">
                <a:ln w="11430"/>
                <a:solidFill>
                  <a:srgbClr val="F8F8F8"/>
                </a:solidFill>
                <a:effectLst>
                  <a:outerShdw blurRad="25400" algn="tl" rotWithShape="0">
                    <a:srgbClr val="000000">
                      <a:alpha val="43000"/>
                    </a:srgbClr>
                  </a:outerShdw>
                </a:effectLst>
              </a:rPr>
              <a:t>מהלך ומבנה המחזה</a:t>
            </a:r>
            <a:r>
              <a:rPr lang="en-US" sz="4900" b="1" spc="150" dirty="0" smtClean="0">
                <a:ln w="11430"/>
                <a:solidFill>
                  <a:srgbClr val="F8F8F8"/>
                </a:solidFill>
                <a:effectLst>
                  <a:outerShdw blurRad="25400" algn="tl" rotWithShape="0">
                    <a:srgbClr val="000000">
                      <a:alpha val="43000"/>
                    </a:srgbClr>
                  </a:outerShdw>
                </a:effectLst>
              </a:rPr>
              <a:t/>
            </a:r>
            <a:br>
              <a:rPr lang="en-US" sz="4900" b="1" spc="150" dirty="0" smtClean="0">
                <a:ln w="11430"/>
                <a:solidFill>
                  <a:srgbClr val="F8F8F8"/>
                </a:solidFill>
                <a:effectLst>
                  <a:outerShdw blurRad="25400" algn="tl" rotWithShape="0">
                    <a:srgbClr val="000000">
                      <a:alpha val="43000"/>
                    </a:srgbClr>
                  </a:outerShdw>
                </a:effectLst>
              </a:rPr>
            </a:br>
            <a:endParaRPr lang="he-IL" sz="4900" b="1" spc="150" dirty="0">
              <a:ln w="11430"/>
              <a:solidFill>
                <a:srgbClr val="F8F8F8"/>
              </a:solidFill>
              <a:effectLst>
                <a:outerShdw blurRad="25400" algn="tl" rotWithShape="0">
                  <a:srgbClr val="000000">
                    <a:alpha val="43000"/>
                  </a:srgbClr>
                </a:outerShdw>
              </a:effectLst>
            </a:endParaRPr>
          </a:p>
        </p:txBody>
      </p:sp>
      <p:sp>
        <p:nvSpPr>
          <p:cNvPr id="3" name="כותרת משנה 2"/>
          <p:cNvSpPr>
            <a:spLocks noGrp="1"/>
          </p:cNvSpPr>
          <p:nvPr>
            <p:ph type="subTitle" idx="1"/>
          </p:nvPr>
        </p:nvSpPr>
        <p:spPr>
          <a:xfrm>
            <a:off x="323528" y="2636912"/>
            <a:ext cx="8352928" cy="3888432"/>
          </a:xfrm>
          <a:solidFill>
            <a:schemeClr val="accent6">
              <a:lumMod val="20000"/>
              <a:lumOff val="80000"/>
            </a:schemeClr>
          </a:solidFill>
        </p:spPr>
        <p:txBody>
          <a:bodyPr>
            <a:normAutofit lnSpcReduction="10000"/>
          </a:bodyPr>
          <a:lstStyle/>
          <a:p>
            <a:pPr algn="r"/>
            <a:endParaRPr lang="he-IL" u="sng" dirty="0" smtClean="0"/>
          </a:p>
          <a:p>
            <a:pPr algn="just">
              <a:lnSpc>
                <a:spcPct val="150000"/>
              </a:lnSpc>
              <a:buFont typeface="Wingdings" pitchFamily="2" charset="2"/>
              <a:buChar char="q"/>
            </a:pPr>
            <a:r>
              <a:rPr lang="he-IL" sz="2000" b="1" dirty="0" smtClean="0">
                <a:solidFill>
                  <a:schemeClr val="tx1"/>
                </a:solidFill>
                <a:effectLst>
                  <a:outerShdw blurRad="38100" dist="38100" dir="2700000" algn="tl">
                    <a:srgbClr val="000000">
                      <a:alpha val="43137"/>
                    </a:srgbClr>
                  </a:outerShdw>
                </a:effectLst>
              </a:rPr>
              <a:t>המחזה מתרחש בעיר </a:t>
            </a:r>
            <a:r>
              <a:rPr lang="he-IL" sz="2000" b="1" dirty="0" err="1" smtClean="0">
                <a:solidFill>
                  <a:schemeClr val="tx1"/>
                </a:solidFill>
                <a:effectLst>
                  <a:outerShdw blurRad="38100" dist="38100" dir="2700000" algn="tl">
                    <a:srgbClr val="000000">
                      <a:alpha val="43137"/>
                    </a:srgbClr>
                  </a:outerShdw>
                </a:effectLst>
              </a:rPr>
              <a:t>תביי</a:t>
            </a:r>
            <a:r>
              <a:rPr lang="he-IL" sz="2000" b="1" dirty="0" smtClean="0">
                <a:solidFill>
                  <a:schemeClr val="tx1"/>
                </a:solidFill>
                <a:effectLst>
                  <a:outerShdw blurRad="38100" dist="38100" dir="2700000" algn="tl">
                    <a:srgbClr val="000000">
                      <a:alpha val="43137"/>
                    </a:srgbClr>
                  </a:outerShdw>
                </a:effectLst>
              </a:rPr>
              <a:t> ונפתח בתמונת מצוקה של אנשי העיר, הסובלים ממגפה קשה ומבקש מאדיפוס עזרה. </a:t>
            </a:r>
          </a:p>
          <a:p>
            <a:pPr algn="just">
              <a:lnSpc>
                <a:spcPct val="150000"/>
              </a:lnSpc>
              <a:buFont typeface="Wingdings" pitchFamily="2" charset="2"/>
              <a:buChar char="q"/>
            </a:pPr>
            <a:r>
              <a:rPr lang="he-IL" sz="2000" b="1" dirty="0" smtClean="0">
                <a:solidFill>
                  <a:schemeClr val="tx1"/>
                </a:solidFill>
                <a:effectLst>
                  <a:outerShdw blurRad="38100" dist="38100" dir="2700000" algn="tl">
                    <a:srgbClr val="000000">
                      <a:alpha val="43137"/>
                    </a:srgbClr>
                  </a:outerShdw>
                </a:effectLst>
              </a:rPr>
              <a:t>אדיפוס נכנס לבמה ומשדר עוצמה, אכפתיות למצוקתו של העם ונחישות לעזור. </a:t>
            </a:r>
          </a:p>
          <a:p>
            <a:pPr algn="just">
              <a:lnSpc>
                <a:spcPct val="150000"/>
              </a:lnSpc>
              <a:buFont typeface="Wingdings" pitchFamily="2" charset="2"/>
              <a:buChar char="q"/>
            </a:pPr>
            <a:r>
              <a:rPr lang="he-IL" sz="2000" b="1" dirty="0" smtClean="0">
                <a:solidFill>
                  <a:schemeClr val="tx1"/>
                </a:solidFill>
                <a:effectLst>
                  <a:outerShdw blurRad="38100" dist="38100" dir="2700000" algn="tl">
                    <a:srgbClr val="000000">
                      <a:alpha val="43137"/>
                    </a:srgbClr>
                  </a:outerShdw>
                </a:effectLst>
              </a:rPr>
              <a:t>מסתבר שישנו חשש שהמגפה היא גזירת האלים בשל רצח המלך שלא פוענח ושרוצח המלך מתהלך חופשי </a:t>
            </a:r>
            <a:r>
              <a:rPr lang="he-IL" sz="2000" b="1" dirty="0" err="1" smtClean="0">
                <a:solidFill>
                  <a:schemeClr val="tx1"/>
                </a:solidFill>
                <a:effectLst>
                  <a:outerShdw blurRad="38100" dist="38100" dir="2700000" algn="tl">
                    <a:srgbClr val="000000">
                      <a:alpha val="43137"/>
                    </a:srgbClr>
                  </a:outerShdw>
                </a:effectLst>
              </a:rPr>
              <a:t>בתביי</a:t>
            </a:r>
            <a:r>
              <a:rPr lang="he-IL" sz="2000" b="1" dirty="0" smtClean="0">
                <a:solidFill>
                  <a:schemeClr val="tx1"/>
                </a:solidFill>
                <a:effectLst>
                  <a:outerShdw blurRad="38100" dist="38100" dir="2700000" algn="tl">
                    <a:srgbClr val="000000">
                      <a:alpha val="43137"/>
                    </a:srgbClr>
                  </a:outerShdw>
                </a:effectLst>
              </a:rPr>
              <a:t>. אדיפוס מבטיח שיעשה הכול כדי למצוא את רוצח המלך. בשלב זה אינו מודע כלל לכך שהוא הוא האדם שהוא יחפש לאורך כל המחזה, כדי למגר את המגפה.</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מציין מיקום תוכן 2"/>
          <p:cNvSpPr>
            <a:spLocks noGrp="1"/>
          </p:cNvSpPr>
          <p:nvPr>
            <p:ph idx="1"/>
          </p:nvPr>
        </p:nvSpPr>
        <p:spPr>
          <a:xfrm>
            <a:off x="611560" y="1484784"/>
            <a:ext cx="8229600" cy="4824536"/>
          </a:xfrm>
          <a:solidFill>
            <a:schemeClr val="accent6">
              <a:lumMod val="20000"/>
              <a:lumOff val="80000"/>
            </a:schemeClr>
          </a:solidFill>
        </p:spPr>
        <p:txBody>
          <a:bodyPr>
            <a:normAutofit/>
          </a:bodyPr>
          <a:lstStyle/>
          <a:p>
            <a:pPr algn="just"/>
            <a:endParaRPr lang="he-IL" b="1" dirty="0" smtClean="0">
              <a:effectLst>
                <a:outerShdw blurRad="38100" dist="38100" dir="2700000" algn="tl">
                  <a:srgbClr val="000000">
                    <a:alpha val="43137"/>
                  </a:srgbClr>
                </a:outerShdw>
              </a:effectLst>
            </a:endParaRPr>
          </a:p>
          <a:p>
            <a:pPr algn="just"/>
            <a:r>
              <a:rPr lang="he-IL" b="1" u="sng" dirty="0" smtClean="0">
                <a:effectLst>
                  <a:outerShdw blurRad="38100" dist="38100" dir="2700000" algn="tl">
                    <a:srgbClr val="000000">
                      <a:alpha val="43137"/>
                    </a:srgbClr>
                  </a:outerShdw>
                </a:effectLst>
              </a:rPr>
              <a:t>מפגש א – אדיפוס </a:t>
            </a:r>
            <a:r>
              <a:rPr lang="he-IL" b="1" u="sng" dirty="0" err="1" smtClean="0">
                <a:effectLst>
                  <a:outerShdw blurRad="38100" dist="38100" dir="2700000" algn="tl">
                    <a:srgbClr val="000000">
                      <a:alpha val="43137"/>
                    </a:srgbClr>
                  </a:outerShdw>
                </a:effectLst>
              </a:rPr>
              <a:t>ותרזיאס</a:t>
            </a:r>
            <a:r>
              <a:rPr lang="he-IL" b="1" u="sng" dirty="0" smtClean="0">
                <a:effectLst>
                  <a:outerShdw blurRad="38100" dist="38100" dir="2700000" algn="tl">
                    <a:srgbClr val="000000">
                      <a:alpha val="43137"/>
                    </a:srgbClr>
                  </a:outerShdw>
                </a:effectLst>
              </a:rPr>
              <a:t> - </a:t>
            </a:r>
            <a:r>
              <a:rPr lang="he-IL" b="1" dirty="0" err="1" smtClean="0">
                <a:effectLst>
                  <a:outerShdw blurRad="38100" dist="38100" dir="2700000" algn="tl">
                    <a:srgbClr val="000000">
                      <a:alpha val="43137"/>
                    </a:srgbClr>
                  </a:outerShdw>
                </a:effectLst>
              </a:rPr>
              <a:t>תרזיאס</a:t>
            </a:r>
            <a:r>
              <a:rPr lang="he-IL" b="1" dirty="0" smtClean="0">
                <a:effectLst>
                  <a:outerShdw blurRad="38100" dist="38100" dir="2700000" algn="tl">
                    <a:srgbClr val="000000">
                      <a:alpha val="43137"/>
                    </a:srgbClr>
                  </a:outerShdw>
                </a:effectLst>
              </a:rPr>
              <a:t>, הנביא העיוור (שליח האורקל בדלפי) מסרב לשתף פעולה עם החקירה לגבי רצח המלך. עקשנותו של אדיפוס והעלבונות שהוא מטיח בו, גורמות </a:t>
            </a:r>
            <a:r>
              <a:rPr lang="he-IL" b="1" dirty="0" err="1" smtClean="0">
                <a:effectLst>
                  <a:outerShdw blurRad="38100" dist="38100" dir="2700000" algn="tl">
                    <a:srgbClr val="000000">
                      <a:alpha val="43137"/>
                    </a:srgbClr>
                  </a:outerShdw>
                </a:effectLst>
              </a:rPr>
              <a:t>לתרזיאס</a:t>
            </a:r>
            <a:r>
              <a:rPr lang="he-IL" b="1" dirty="0" smtClean="0">
                <a:effectLst>
                  <a:outerShdw blurRad="38100" dist="38100" dir="2700000" algn="tl">
                    <a:srgbClr val="000000">
                      <a:alpha val="43137"/>
                    </a:srgbClr>
                  </a:outerShdw>
                </a:effectLst>
              </a:rPr>
              <a:t> להטיח באדיפוס שהוא הרוצח. בתגובה לכך, אדיפוס מאשים את </a:t>
            </a:r>
            <a:r>
              <a:rPr lang="he-IL" b="1" dirty="0" err="1" smtClean="0">
                <a:effectLst>
                  <a:outerShdw blurRad="38100" dist="38100" dir="2700000" algn="tl">
                    <a:srgbClr val="000000">
                      <a:alpha val="43137"/>
                    </a:srgbClr>
                  </a:outerShdw>
                </a:effectLst>
              </a:rPr>
              <a:t>תרזיאס</a:t>
            </a:r>
            <a:r>
              <a:rPr lang="he-IL" b="1" dirty="0" smtClean="0">
                <a:effectLst>
                  <a:outerShdw blurRad="38100" dist="38100" dir="2700000" algn="tl">
                    <a:srgbClr val="000000">
                      <a:alpha val="43137"/>
                    </a:srgbClr>
                  </a:outerShdw>
                </a:effectLst>
              </a:rPr>
              <a:t> </a:t>
            </a:r>
            <a:r>
              <a:rPr lang="he-IL" b="1" dirty="0" err="1" smtClean="0">
                <a:effectLst>
                  <a:outerShdw blurRad="38100" dist="38100" dir="2700000" algn="tl">
                    <a:srgbClr val="000000">
                      <a:alpha val="43137"/>
                    </a:srgbClr>
                  </a:outerShdw>
                </a:effectLst>
              </a:rPr>
              <a:t>וקראון</a:t>
            </a:r>
            <a:r>
              <a:rPr lang="he-IL" b="1" dirty="0" smtClean="0">
                <a:effectLst>
                  <a:outerShdw blurRad="38100" dist="38100" dir="2700000" algn="tl">
                    <a:srgbClr val="000000">
                      <a:alpha val="43137"/>
                    </a:srgbClr>
                  </a:outerShdw>
                </a:effectLst>
              </a:rPr>
              <a:t> (גיסו) בקשירת קשר להפילו.</a:t>
            </a:r>
          </a:p>
          <a:p>
            <a:pPr>
              <a:buNone/>
            </a:pPr>
            <a:endParaRPr lang="he-IL" dirty="0"/>
          </a:p>
        </p:txBody>
      </p:sp>
      <p:sp>
        <p:nvSpPr>
          <p:cNvPr id="4" name="כותרת 1"/>
          <p:cNvSpPr txBox="1">
            <a:spLocks/>
          </p:cNvSpPr>
          <p:nvPr/>
        </p:nvSpPr>
        <p:spPr>
          <a:xfrm>
            <a:off x="683568" y="332656"/>
            <a:ext cx="8136904" cy="1152128"/>
          </a:xfrm>
          <a:prstGeom prst="rect">
            <a:avLst/>
          </a:prstGeom>
          <a:solidFill>
            <a:schemeClr val="bg2">
              <a:lumMod val="50000"/>
            </a:schemeClr>
          </a:solidFill>
        </p:spPr>
        <p:txBody>
          <a:bodyPr vert="horz" lIns="91440" tIns="45720" rIns="91440" bIns="45720" rtlCol="1" anchor="ctr">
            <a:noAutofit/>
          </a:bodyPr>
          <a:lstStyle/>
          <a:p>
            <a:pPr algn="ctr">
              <a:buNone/>
            </a:pPr>
            <a:r>
              <a:rPr lang="he-IL" sz="36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תחנות משמעותיות בדרך לגילוי האמת </a:t>
            </a:r>
          </a:p>
          <a:p>
            <a:pPr algn="ctr">
              <a:buNone/>
            </a:pPr>
            <a:r>
              <a:rPr lang="he-IL" sz="36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על ידי אדיפוס:</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מציין מיקום תוכן 2"/>
          <p:cNvSpPr>
            <a:spLocks noGrp="1"/>
          </p:cNvSpPr>
          <p:nvPr>
            <p:ph idx="1"/>
          </p:nvPr>
        </p:nvSpPr>
        <p:spPr>
          <a:xfrm>
            <a:off x="251520" y="332656"/>
            <a:ext cx="8568952" cy="6408712"/>
          </a:xfrm>
          <a:solidFill>
            <a:schemeClr val="accent6">
              <a:lumMod val="20000"/>
              <a:lumOff val="80000"/>
            </a:schemeClr>
          </a:solidFill>
        </p:spPr>
        <p:txBody>
          <a:bodyPr>
            <a:normAutofit fontScale="25000" lnSpcReduction="20000"/>
          </a:bodyPr>
          <a:lstStyle/>
          <a:p>
            <a:pPr algn="just"/>
            <a:endParaRPr lang="he-IL" sz="2800" u="sng" dirty="0" smtClean="0">
              <a:effectLst>
                <a:outerShdw blurRad="38100" dist="38100" dir="2700000" algn="tl">
                  <a:srgbClr val="000000">
                    <a:alpha val="43137"/>
                  </a:srgbClr>
                </a:outerShdw>
              </a:effectLst>
            </a:endParaRPr>
          </a:p>
          <a:p>
            <a:pPr algn="just"/>
            <a:endParaRPr lang="he-IL" sz="5500" u="sng" dirty="0" smtClean="0">
              <a:effectLst>
                <a:outerShdw blurRad="38100" dist="38100" dir="2700000" algn="tl">
                  <a:srgbClr val="000000">
                    <a:alpha val="43137"/>
                  </a:srgbClr>
                </a:outerShdw>
              </a:effectLst>
            </a:endParaRPr>
          </a:p>
          <a:p>
            <a:pPr algn="just"/>
            <a:r>
              <a:rPr lang="he-IL" sz="7200" b="1" u="sng" dirty="0" smtClean="0">
                <a:effectLst>
                  <a:outerShdw blurRad="38100" dist="38100" dir="2700000" algn="tl">
                    <a:srgbClr val="000000">
                      <a:alpha val="43137"/>
                    </a:srgbClr>
                  </a:outerShdw>
                </a:effectLst>
              </a:rPr>
              <a:t>מפגש שני – </a:t>
            </a:r>
            <a:r>
              <a:rPr lang="he-IL" sz="7200" b="1" u="sng" dirty="0" err="1" smtClean="0">
                <a:effectLst>
                  <a:outerShdw blurRad="38100" dist="38100" dir="2700000" algn="tl">
                    <a:srgbClr val="000000">
                      <a:alpha val="43137"/>
                    </a:srgbClr>
                  </a:outerShdw>
                </a:effectLst>
              </a:rPr>
              <a:t>יוקסטה</a:t>
            </a:r>
            <a:r>
              <a:rPr lang="he-IL" sz="7200" b="1" u="sng" dirty="0" smtClean="0">
                <a:effectLst>
                  <a:outerShdw blurRad="38100" dist="38100" dir="2700000" algn="tl">
                    <a:srgbClr val="000000">
                      <a:alpha val="43137"/>
                    </a:srgbClr>
                  </a:outerShdw>
                </a:effectLst>
              </a:rPr>
              <a:t> ואדיפוס – </a:t>
            </a:r>
          </a:p>
          <a:p>
            <a:pPr algn="just">
              <a:lnSpc>
                <a:spcPct val="170000"/>
              </a:lnSpc>
              <a:buNone/>
            </a:pPr>
            <a:r>
              <a:rPr lang="he-IL" sz="7200" b="1" dirty="0">
                <a:effectLst>
                  <a:outerShdw blurRad="38100" dist="38100" dir="2700000" algn="tl">
                    <a:srgbClr val="000000">
                      <a:alpha val="43137"/>
                    </a:srgbClr>
                  </a:outerShdw>
                </a:effectLst>
              </a:rPr>
              <a:t>	</a:t>
            </a:r>
            <a:r>
              <a:rPr lang="he-IL" sz="7200" b="1" dirty="0" smtClean="0">
                <a:effectLst>
                  <a:outerShdw blurRad="38100" dist="38100" dir="2700000" algn="tl">
                    <a:srgbClr val="000000">
                      <a:alpha val="43137"/>
                    </a:srgbClr>
                  </a:outerShdw>
                </a:effectLst>
              </a:rPr>
              <a:t>בעקבות ויכוח שמתפתח בין </a:t>
            </a:r>
            <a:r>
              <a:rPr lang="he-IL" sz="7200" b="1" dirty="0" err="1" smtClean="0">
                <a:effectLst>
                  <a:outerShdw blurRad="38100" dist="38100" dir="2700000" algn="tl">
                    <a:srgbClr val="000000">
                      <a:alpha val="43137"/>
                    </a:srgbClr>
                  </a:outerShdw>
                </a:effectLst>
              </a:rPr>
              <a:t>קראון</a:t>
            </a:r>
            <a:r>
              <a:rPr lang="he-IL" sz="7200" b="1" dirty="0" smtClean="0">
                <a:effectLst>
                  <a:outerShdw blurRad="38100" dist="38100" dir="2700000" algn="tl">
                    <a:srgbClr val="000000">
                      <a:alpha val="43137"/>
                    </a:srgbClr>
                  </a:outerShdw>
                </a:effectLst>
              </a:rPr>
              <a:t> לאדיפוס בנוגע להאשמותיו של אדיפוס בקשירת הקשר, </a:t>
            </a:r>
            <a:r>
              <a:rPr lang="he-IL" sz="7200" b="1" dirty="0" err="1" smtClean="0">
                <a:effectLst>
                  <a:outerShdw blurRad="38100" dist="38100" dir="2700000" algn="tl">
                    <a:srgbClr val="000000">
                      <a:alpha val="43137"/>
                    </a:srgbClr>
                  </a:outerShdw>
                </a:effectLst>
              </a:rPr>
              <a:t>יוקסטה</a:t>
            </a:r>
            <a:r>
              <a:rPr lang="he-IL" sz="7200" b="1" dirty="0" smtClean="0">
                <a:effectLst>
                  <a:outerShdw blurRad="38100" dist="38100" dir="2700000" algn="tl">
                    <a:srgbClr val="000000">
                      <a:alpha val="43137"/>
                    </a:srgbClr>
                  </a:outerShdw>
                </a:effectLst>
              </a:rPr>
              <a:t> אשתו (שהיא גם אמו) מבקשת להרגיעו ולועגת לנבואות האלים. היא מספרת לו על נבואה שניתנה לה ולבעלה הקודם </a:t>
            </a:r>
            <a:r>
              <a:rPr lang="he-IL" sz="7200" b="1" dirty="0" err="1" smtClean="0">
                <a:effectLst>
                  <a:outerShdw blurRad="38100" dist="38100" dir="2700000" algn="tl">
                    <a:srgbClr val="000000">
                      <a:alpha val="43137"/>
                    </a:srgbClr>
                  </a:outerShdw>
                </a:effectLst>
              </a:rPr>
              <a:t>ליוס</a:t>
            </a:r>
            <a:r>
              <a:rPr lang="he-IL" sz="7200" b="1" dirty="0" smtClean="0">
                <a:effectLst>
                  <a:outerShdw blurRad="38100" dist="38100" dir="2700000" algn="tl">
                    <a:srgbClr val="000000">
                      <a:alpha val="43137"/>
                    </a:srgbClr>
                  </a:outerShdw>
                </a:effectLst>
              </a:rPr>
              <a:t> (שהוא גם אביו) שבנם עתיד להרוג את אביו ולשכב עם אמו, אבל בנם נמסר לרועה שהוביל אותו להרים כדי שימות שם.  בנוסף, היא אומרת שהשמועות אומרות </a:t>
            </a:r>
            <a:r>
              <a:rPr lang="he-IL" sz="7200" b="1" dirty="0" err="1" smtClean="0">
                <a:effectLst>
                  <a:outerShdw blurRad="38100" dist="38100" dir="2700000" algn="tl">
                    <a:srgbClr val="000000">
                      <a:alpha val="43137"/>
                    </a:srgbClr>
                  </a:outerShdw>
                </a:effectLst>
              </a:rPr>
              <a:t>שליוס</a:t>
            </a:r>
            <a:r>
              <a:rPr lang="he-IL" sz="7200" b="1" dirty="0" smtClean="0">
                <a:effectLst>
                  <a:outerShdw blurRad="38100" dist="38100" dir="2700000" algn="tl">
                    <a:srgbClr val="000000">
                      <a:alpha val="43137"/>
                    </a:srgbClr>
                  </a:outerShdw>
                </a:effectLst>
              </a:rPr>
              <a:t> נרצח על ידי שודדים בצומת שלוש דרכים. אדיפוס נחרד מאזכור הצומת, כי גם לו הייתה שם תקרית אלימה שהסתיימה בהרג. </a:t>
            </a:r>
          </a:p>
          <a:p>
            <a:pPr algn="just">
              <a:lnSpc>
                <a:spcPct val="170000"/>
              </a:lnSpc>
              <a:buNone/>
            </a:pPr>
            <a:endParaRPr lang="he-IL" sz="5500" dirty="0" smtClean="0">
              <a:effectLst>
                <a:outerShdw blurRad="38100" dist="38100" dir="2700000" algn="tl">
                  <a:srgbClr val="000000">
                    <a:alpha val="43137"/>
                  </a:srgbClr>
                </a:outerShdw>
              </a:effectLst>
            </a:endParaRPr>
          </a:p>
          <a:p>
            <a:pPr algn="just"/>
            <a:r>
              <a:rPr lang="he-IL" sz="7200" b="1" u="sng" dirty="0" smtClean="0">
                <a:effectLst>
                  <a:outerShdw blurRad="38100" dist="38100" dir="2700000" algn="tl">
                    <a:srgbClr val="000000">
                      <a:alpha val="43137"/>
                    </a:srgbClr>
                  </a:outerShdw>
                </a:effectLst>
              </a:rPr>
              <a:t>מפגש שלישי – אדיפוס והשליח </a:t>
            </a:r>
            <a:r>
              <a:rPr lang="he-IL" sz="7200" b="1" u="sng" dirty="0" err="1" smtClean="0">
                <a:effectLst>
                  <a:outerShdw blurRad="38100" dist="38100" dir="2700000" algn="tl">
                    <a:srgbClr val="000000">
                      <a:alpha val="43137"/>
                    </a:srgbClr>
                  </a:outerShdw>
                </a:effectLst>
              </a:rPr>
              <a:t>מקורינתוס</a:t>
            </a:r>
            <a:r>
              <a:rPr lang="he-IL" sz="7200" b="1" u="sng" dirty="0" smtClean="0">
                <a:effectLst>
                  <a:outerShdw blurRad="38100" dist="38100" dir="2700000" algn="tl">
                    <a:srgbClr val="000000">
                      <a:alpha val="43137"/>
                    </a:srgbClr>
                  </a:outerShdw>
                </a:effectLst>
              </a:rPr>
              <a:t> – </a:t>
            </a:r>
          </a:p>
          <a:p>
            <a:pPr algn="just">
              <a:lnSpc>
                <a:spcPct val="170000"/>
              </a:lnSpc>
              <a:buNone/>
            </a:pPr>
            <a:r>
              <a:rPr lang="he-IL" sz="7200" b="1" dirty="0" smtClean="0">
                <a:effectLst>
                  <a:outerShdw blurRad="38100" dist="38100" dir="2700000" algn="tl">
                    <a:srgbClr val="000000">
                      <a:alpha val="43137"/>
                    </a:srgbClr>
                  </a:outerShdw>
                </a:effectLst>
              </a:rPr>
              <a:t>	מגיע שליח </a:t>
            </a:r>
            <a:r>
              <a:rPr lang="he-IL" sz="7200" b="1" dirty="0" err="1" smtClean="0">
                <a:effectLst>
                  <a:outerShdw blurRad="38100" dist="38100" dir="2700000" algn="tl">
                    <a:srgbClr val="000000">
                      <a:alpha val="43137"/>
                    </a:srgbClr>
                  </a:outerShdw>
                </a:effectLst>
              </a:rPr>
              <a:t>מקורינתוס</a:t>
            </a:r>
            <a:r>
              <a:rPr lang="he-IL" sz="7200" b="1" dirty="0" smtClean="0">
                <a:effectLst>
                  <a:outerShdw blurRad="38100" dist="38100" dir="2700000" algn="tl">
                    <a:srgbClr val="000000">
                      <a:alpha val="43137"/>
                    </a:srgbClr>
                  </a:outerShdw>
                </a:effectLst>
              </a:rPr>
              <a:t>, העיר בה אדיפוס גדל, להודיע לאדיפוס, שאביו - מלך </a:t>
            </a:r>
            <a:r>
              <a:rPr lang="he-IL" sz="7200" b="1" dirty="0" err="1" smtClean="0">
                <a:effectLst>
                  <a:outerShdw blurRad="38100" dist="38100" dir="2700000" algn="tl">
                    <a:srgbClr val="000000">
                      <a:alpha val="43137"/>
                    </a:srgbClr>
                  </a:outerShdw>
                </a:effectLst>
              </a:rPr>
              <a:t>קורינתוס</a:t>
            </a:r>
            <a:r>
              <a:rPr lang="he-IL" sz="7200" b="1" dirty="0" smtClean="0">
                <a:effectLst>
                  <a:outerShdw blurRad="38100" dist="38100" dir="2700000" algn="tl">
                    <a:srgbClr val="000000">
                      <a:alpha val="43137"/>
                    </a:srgbClr>
                  </a:outerShdw>
                </a:effectLst>
              </a:rPr>
              <a:t> - מת ואדיפוס נקרא להחליפו כיורשו. הידיעה המצערת דווקא מרגיעה את אדיפוס, כיוון שמי שנחשב לאביו מת מוות טבעי ולא נרצח, אך עדיין חושש שירצח את אימו. השליח מרגיעו בספרו לו שהוא בנם המאומץ של מלך ומלכת </a:t>
            </a:r>
            <a:r>
              <a:rPr lang="he-IL" sz="7200" b="1" dirty="0" err="1" smtClean="0">
                <a:effectLst>
                  <a:outerShdw blurRad="38100" dist="38100" dir="2700000" algn="tl">
                    <a:srgbClr val="000000">
                      <a:alpha val="43137"/>
                    </a:srgbClr>
                  </a:outerShdw>
                </a:effectLst>
              </a:rPr>
              <a:t>קורינתוס</a:t>
            </a:r>
            <a:r>
              <a:rPr lang="he-IL" sz="7200" b="1" dirty="0" smtClean="0">
                <a:effectLst>
                  <a:outerShdw blurRad="38100" dist="38100" dir="2700000" algn="tl">
                    <a:srgbClr val="000000">
                      <a:alpha val="43137"/>
                    </a:srgbClr>
                  </a:outerShdw>
                </a:effectLst>
              </a:rPr>
              <a:t>. הידיעה הזאת שוב מחרידה את אדיפוס, אך הוא עדיין נאחז באפשרות שמדובר על שודדים ולא על אדם יחיד (כפי שהיה הוא בצומת שלוש דרכים). הוא מזמן לחקירה רועה הזקן שמסר אותו בינקותו.</a:t>
            </a:r>
          </a:p>
          <a:p>
            <a:pPr algn="just">
              <a:buNone/>
            </a:pPr>
            <a:endParaRPr lang="he-IL" sz="5500" dirty="0" smtClean="0">
              <a:effectLst>
                <a:outerShdw blurRad="38100" dist="38100" dir="2700000" algn="tl">
                  <a:srgbClr val="000000">
                    <a:alpha val="43137"/>
                  </a:srgbClr>
                </a:outerShdw>
              </a:effectLst>
            </a:endParaRPr>
          </a:p>
          <a:p>
            <a:pPr algn="just">
              <a:buNone/>
            </a:pPr>
            <a:endParaRPr lang="he-IL" sz="2800" dirty="0">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מציין מיקום תוכן 2"/>
          <p:cNvSpPr>
            <a:spLocks noGrp="1"/>
          </p:cNvSpPr>
          <p:nvPr>
            <p:ph idx="1"/>
          </p:nvPr>
        </p:nvSpPr>
        <p:spPr>
          <a:xfrm>
            <a:off x="395536" y="404664"/>
            <a:ext cx="8229600" cy="5976664"/>
          </a:xfrm>
          <a:solidFill>
            <a:schemeClr val="accent6">
              <a:lumMod val="20000"/>
              <a:lumOff val="80000"/>
            </a:schemeClr>
          </a:solidFill>
        </p:spPr>
        <p:txBody>
          <a:bodyPr>
            <a:normAutofit fontScale="55000" lnSpcReduction="20000"/>
          </a:bodyPr>
          <a:lstStyle/>
          <a:p>
            <a:pPr algn="just"/>
            <a:endParaRPr lang="he-IL" sz="2800" u="sng" dirty="0" smtClean="0">
              <a:effectLst>
                <a:outerShdw blurRad="38100" dist="38100" dir="2700000" algn="tl">
                  <a:srgbClr val="000000">
                    <a:alpha val="43137"/>
                  </a:srgbClr>
                </a:outerShdw>
              </a:effectLst>
            </a:endParaRPr>
          </a:p>
          <a:p>
            <a:pPr algn="just"/>
            <a:r>
              <a:rPr lang="he-IL" sz="3800" u="sng" dirty="0" smtClean="0">
                <a:effectLst>
                  <a:outerShdw blurRad="38100" dist="38100" dir="2700000" algn="tl">
                    <a:srgbClr val="000000">
                      <a:alpha val="43137"/>
                    </a:srgbClr>
                  </a:outerShdw>
                </a:effectLst>
              </a:rPr>
              <a:t>מפגש רביעי – חקירת הרועה הזקן וגילוי האמת המחרידה </a:t>
            </a:r>
          </a:p>
          <a:p>
            <a:pPr algn="just">
              <a:lnSpc>
                <a:spcPct val="160000"/>
              </a:lnSpc>
              <a:buNone/>
            </a:pPr>
            <a:r>
              <a:rPr lang="he-IL" sz="3800" dirty="0">
                <a:effectLst>
                  <a:outerShdw blurRad="38100" dist="38100" dir="2700000" algn="tl">
                    <a:srgbClr val="000000">
                      <a:alpha val="43137"/>
                    </a:srgbClr>
                  </a:outerShdw>
                </a:effectLst>
              </a:rPr>
              <a:t>	</a:t>
            </a:r>
            <a:r>
              <a:rPr lang="he-IL" sz="3800" dirty="0" err="1" smtClean="0">
                <a:effectLst>
                  <a:outerShdw blurRad="38100" dist="38100" dir="2700000" algn="tl">
                    <a:srgbClr val="000000">
                      <a:alpha val="43137"/>
                    </a:srgbClr>
                  </a:outerShdw>
                </a:effectLst>
              </a:rPr>
              <a:t>יוקסטה</a:t>
            </a:r>
            <a:r>
              <a:rPr lang="he-IL" sz="3800" dirty="0" smtClean="0">
                <a:effectLst>
                  <a:outerShdw blurRad="38100" dist="38100" dir="2700000" algn="tl">
                    <a:srgbClr val="000000">
                      <a:alpha val="43137"/>
                    </a:srgbClr>
                  </a:outerShdw>
                </a:effectLst>
              </a:rPr>
              <a:t>, שמתחילה להבין את האמת על זהותו של אדיפוס, מתחננת בפניו שיפסיק לחקור. אדיפוס נחוש לגלות את האמת. </a:t>
            </a:r>
            <a:r>
              <a:rPr lang="he-IL" sz="3800" dirty="0" err="1" smtClean="0">
                <a:effectLst>
                  <a:outerShdw blurRad="38100" dist="38100" dir="2700000" algn="tl">
                    <a:srgbClr val="000000">
                      <a:alpha val="43137"/>
                    </a:srgbClr>
                  </a:outerShdw>
                </a:effectLst>
              </a:rPr>
              <a:t>יוקסטה</a:t>
            </a:r>
            <a:r>
              <a:rPr lang="he-IL" sz="3800" dirty="0" smtClean="0">
                <a:effectLst>
                  <a:outerShdw blurRad="38100" dist="38100" dir="2700000" algn="tl">
                    <a:srgbClr val="000000">
                      <a:alpha val="43137"/>
                    </a:srgbClr>
                  </a:outerShdw>
                </a:effectLst>
              </a:rPr>
              <a:t> המבועתת נכנסת לארמון ונכנס הרועה הזקן. אדיפוס חוקר אותו לגבי מה שקרה עם התינוק שקיבל </a:t>
            </a:r>
            <a:r>
              <a:rPr lang="he-IL" sz="3800" dirty="0" err="1" smtClean="0">
                <a:effectLst>
                  <a:outerShdw blurRad="38100" dist="38100" dir="2700000" algn="tl">
                    <a:srgbClr val="000000">
                      <a:alpha val="43137"/>
                    </a:srgbClr>
                  </a:outerShdw>
                </a:effectLst>
              </a:rPr>
              <a:t>מליוס</a:t>
            </a:r>
            <a:r>
              <a:rPr lang="he-IL" sz="3800" dirty="0" smtClean="0">
                <a:effectLst>
                  <a:outerShdw blurRad="38100" dist="38100" dir="2700000" algn="tl">
                    <a:srgbClr val="000000">
                      <a:alpha val="43137"/>
                    </a:srgbClr>
                  </a:outerShdw>
                </a:effectLst>
              </a:rPr>
              <a:t> </a:t>
            </a:r>
            <a:r>
              <a:rPr lang="he-IL" sz="3800" dirty="0" err="1" smtClean="0">
                <a:effectLst>
                  <a:outerShdw blurRad="38100" dist="38100" dir="2700000" algn="tl">
                    <a:srgbClr val="000000">
                      <a:alpha val="43137"/>
                    </a:srgbClr>
                  </a:outerShdw>
                </a:effectLst>
              </a:rPr>
              <a:t>ויוקסטה</a:t>
            </a:r>
            <a:r>
              <a:rPr lang="he-IL" sz="3800" dirty="0" smtClean="0">
                <a:effectLst>
                  <a:outerShdw blurRad="38100" dist="38100" dir="2700000" algn="tl">
                    <a:srgbClr val="000000">
                      <a:alpha val="43137"/>
                    </a:srgbClr>
                  </a:outerShdw>
                </a:effectLst>
              </a:rPr>
              <a:t>, הוריו הביולוגיים. הרועה מסרב תחילה לשתף פעולה עם אדיפוס, אך איומיו של אדיפוס מכניעים אותו והוא מספר כיצד נמנע מלהרוג את התינוק, ובמקום זה מסר אותו לרועה </a:t>
            </a:r>
            <a:r>
              <a:rPr lang="he-IL" sz="3800" dirty="0" err="1" smtClean="0">
                <a:effectLst>
                  <a:outerShdw blurRad="38100" dist="38100" dir="2700000" algn="tl">
                    <a:srgbClr val="000000">
                      <a:alpha val="43137"/>
                    </a:srgbClr>
                  </a:outerShdw>
                </a:effectLst>
              </a:rPr>
              <a:t>מקורינתוס</a:t>
            </a:r>
            <a:r>
              <a:rPr lang="he-IL" sz="3800" dirty="0" smtClean="0">
                <a:effectLst>
                  <a:outerShdw blurRad="38100" dist="38100" dir="2700000" algn="tl">
                    <a:srgbClr val="000000">
                      <a:alpha val="43137"/>
                    </a:srgbClr>
                  </a:outerShdw>
                </a:effectLst>
              </a:rPr>
              <a:t>. </a:t>
            </a:r>
          </a:p>
          <a:p>
            <a:pPr algn="just">
              <a:lnSpc>
                <a:spcPct val="160000"/>
              </a:lnSpc>
              <a:buNone/>
            </a:pPr>
            <a:endParaRPr lang="he-IL" sz="3800" dirty="0" smtClean="0">
              <a:effectLst>
                <a:outerShdw blurRad="38100" dist="38100" dir="2700000" algn="tl">
                  <a:srgbClr val="000000">
                    <a:alpha val="43137"/>
                  </a:srgbClr>
                </a:outerShdw>
              </a:effectLst>
            </a:endParaRPr>
          </a:p>
          <a:p>
            <a:pPr algn="just"/>
            <a:r>
              <a:rPr lang="he-IL" sz="3800" u="sng" dirty="0" smtClean="0">
                <a:effectLst>
                  <a:outerShdw blurRad="38100" dist="38100" dir="2700000" algn="tl">
                    <a:srgbClr val="000000">
                      <a:alpha val="43137"/>
                    </a:srgbClr>
                  </a:outerShdw>
                </a:effectLst>
              </a:rPr>
              <a:t>הסוף - התאבדות, עיוורון </a:t>
            </a:r>
            <a:r>
              <a:rPr lang="he-IL" sz="3800" u="sng" dirty="0" err="1" smtClean="0">
                <a:effectLst>
                  <a:outerShdw blurRad="38100" dist="38100" dir="2700000" algn="tl">
                    <a:srgbClr val="000000">
                      <a:alpha val="43137"/>
                    </a:srgbClr>
                  </a:outerShdw>
                </a:effectLst>
              </a:rPr>
              <a:t>והגלייה</a:t>
            </a:r>
            <a:endParaRPr lang="he-IL" sz="3800" u="sng" dirty="0" smtClean="0">
              <a:effectLst>
                <a:outerShdw blurRad="38100" dist="38100" dir="2700000" algn="tl">
                  <a:srgbClr val="000000">
                    <a:alpha val="43137"/>
                  </a:srgbClr>
                </a:outerShdw>
              </a:effectLst>
            </a:endParaRPr>
          </a:p>
          <a:p>
            <a:pPr algn="just">
              <a:lnSpc>
                <a:spcPct val="170000"/>
              </a:lnSpc>
              <a:buNone/>
            </a:pPr>
            <a:r>
              <a:rPr lang="he-IL" sz="3800" dirty="0" smtClean="0">
                <a:effectLst>
                  <a:outerShdw blurRad="38100" dist="38100" dir="2700000" algn="tl">
                    <a:srgbClr val="000000">
                      <a:alpha val="43137"/>
                    </a:srgbClr>
                  </a:outerShdw>
                </a:effectLst>
              </a:rPr>
              <a:t>	שליח נכנס מתוך הארמון ומספר כיצד אדיפוס נכנס לארמון, מצא את </a:t>
            </a:r>
            <a:r>
              <a:rPr lang="he-IL" sz="3800" dirty="0" err="1" smtClean="0">
                <a:effectLst>
                  <a:outerShdw blurRad="38100" dist="38100" dir="2700000" algn="tl">
                    <a:srgbClr val="000000">
                      <a:alpha val="43137"/>
                    </a:srgbClr>
                  </a:outerShdw>
                </a:effectLst>
              </a:rPr>
              <a:t>יוקסטה</a:t>
            </a:r>
            <a:r>
              <a:rPr lang="he-IL" sz="3800" dirty="0" smtClean="0">
                <a:effectLst>
                  <a:outerShdw blurRad="38100" dist="38100" dir="2700000" algn="tl">
                    <a:srgbClr val="000000">
                      <a:alpha val="43137"/>
                    </a:srgbClr>
                  </a:outerShdw>
                </a:effectLst>
              </a:rPr>
              <a:t> תלויה, לקח סיכות מבגדיה ונעץ אותן בעיניו. אדיפוס יוצא מהארמון כאשר עיניו מנוקרות ומבקש שירחיקו אותו מהעיר. </a:t>
            </a:r>
          </a:p>
          <a:p>
            <a:pPr algn="just">
              <a:buNone/>
            </a:pPr>
            <a:endParaRPr lang="he-IL" sz="3300" dirty="0" smtClean="0">
              <a:effectLst>
                <a:outerShdw blurRad="38100" dist="38100" dir="2700000" algn="tl">
                  <a:srgbClr val="000000">
                    <a:alpha val="43137"/>
                  </a:srgbClr>
                </a:outerShdw>
              </a:effectLst>
            </a:endParaRPr>
          </a:p>
          <a:p>
            <a:pPr algn="just">
              <a:buNone/>
            </a:pPr>
            <a:endParaRPr lang="he-IL" sz="2800" dirty="0" smtClean="0">
              <a:effectLst>
                <a:outerShdw blurRad="38100" dist="38100" dir="2700000" algn="tl">
                  <a:srgbClr val="000000">
                    <a:alpha val="43137"/>
                  </a:srgbClr>
                </a:outerShdw>
              </a:effectLst>
            </a:endParaRPr>
          </a:p>
          <a:p>
            <a:pPr algn="just">
              <a:buNone/>
            </a:pPr>
            <a:endParaRPr lang="he-IL" sz="2800" dirty="0">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79512" y="260648"/>
            <a:ext cx="8712968" cy="6001643"/>
          </a:xfrm>
          <a:prstGeom prst="rect">
            <a:avLst/>
          </a:prstGeom>
          <a:solidFill>
            <a:schemeClr val="bg2">
              <a:lumMod val="50000"/>
            </a:schemeClr>
          </a:solidFill>
          <a:ln w="3175">
            <a:solidFill>
              <a:schemeClr val="tx1"/>
            </a:solidFill>
            <a:prstDash val="sysDot"/>
          </a:ln>
          <a:scene3d>
            <a:camera prst="orthographicFront"/>
            <a:lightRig rig="threePt" dir="t"/>
          </a:scene3d>
          <a:sp3d>
            <a:bevelT w="139700" h="139700" prst="divot"/>
          </a:sp3d>
        </p:spPr>
        <p:txBody>
          <a:bodyPr wrap="square" rtlCol="1">
            <a:spAutoFit/>
          </a:bodyPr>
          <a:lstStyle/>
          <a:p>
            <a:pPr>
              <a:lnSpc>
                <a:spcPct val="150000"/>
              </a:lnSpc>
            </a:pPr>
            <a:endParaRPr lang="he-IL" sz="3200" u="sng" dirty="0" smtClean="0">
              <a:ln w="18415" cmpd="sng">
                <a:solidFill>
                  <a:srgbClr val="FFFFFF"/>
                </a:solidFill>
                <a:prstDash val="solid"/>
              </a:ln>
              <a:solidFill>
                <a:srgbClr val="FFFFFF"/>
              </a:solidFill>
              <a:effectLst>
                <a:outerShdw blurRad="63500" dir="3600000" algn="tl" rotWithShape="0">
                  <a:srgbClr val="000000">
                    <a:alpha val="70000"/>
                  </a:srgbClr>
                </a:outerShdw>
              </a:effectLst>
            </a:endParaRPr>
          </a:p>
          <a:p>
            <a:pPr>
              <a:lnSpc>
                <a:spcPct val="150000"/>
              </a:lnSpc>
            </a:pPr>
            <a:r>
              <a:rPr lang="he-IL" sz="3200" u="sng"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הפתיחה והסיום של המחזה ממחישים את הנפילה הקשה והחדה של הגיבור הטראגי:  </a:t>
            </a:r>
          </a:p>
          <a:p>
            <a:pPr>
              <a:lnSpc>
                <a:spcPct val="150000"/>
              </a:lnSpc>
            </a:pPr>
            <a:r>
              <a:rPr lang="he-IL" sz="32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אדיפוס בתחילת המחזה נכנס לבמה כמלך רם מעלה, מלא עוצמה ואכפתי. </a:t>
            </a:r>
          </a:p>
          <a:p>
            <a:pPr>
              <a:lnSpc>
                <a:spcPct val="150000"/>
              </a:lnSpc>
            </a:pPr>
            <a:r>
              <a:rPr lang="he-IL" sz="32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בסיום המחזה אנו רואים אותו בשיא השפל. עיניו מנוקרות והוא מסולק מהעיר (בדיוק כפי שהתחייב לעשות לרוצח המלך). </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solidFill>
            <a:schemeClr val="accent3">
              <a:lumMod val="20000"/>
              <a:lumOff val="80000"/>
            </a:schemeClr>
          </a:solidFill>
        </p:spPr>
        <p:txBody>
          <a:bodyPr/>
          <a:lstStyle/>
          <a:p>
            <a:r>
              <a:rPr lang="he-IL" dirty="0" smtClean="0"/>
              <a:t>אריסטו – על מבנה הטרגדיה</a:t>
            </a:r>
            <a:endParaRPr lang="he-IL" dirty="0"/>
          </a:p>
        </p:txBody>
      </p:sp>
      <p:sp>
        <p:nvSpPr>
          <p:cNvPr id="3" name="מציין מיקום תוכן 2"/>
          <p:cNvSpPr>
            <a:spLocks noGrp="1"/>
          </p:cNvSpPr>
          <p:nvPr>
            <p:ph idx="1"/>
          </p:nvPr>
        </p:nvSpPr>
        <p:spPr>
          <a:solidFill>
            <a:schemeClr val="bg2"/>
          </a:solidFill>
        </p:spPr>
        <p:txBody>
          <a:bodyPr>
            <a:normAutofit fontScale="92500" lnSpcReduction="20000"/>
          </a:bodyPr>
          <a:lstStyle/>
          <a:p>
            <a:r>
              <a:rPr lang="he-IL" dirty="0" smtClean="0">
                <a:latin typeface="FrankRuehl" pitchFamily="34" charset="-79"/>
                <a:cs typeface="FrankRuehl" pitchFamily="34" charset="-79"/>
              </a:rPr>
              <a:t>בטרגדיה אירוע מוביל לאירוע בקשר סיבתי והכרחי.   </a:t>
            </a:r>
          </a:p>
          <a:p>
            <a:r>
              <a:rPr lang="he-IL" dirty="0" smtClean="0">
                <a:latin typeface="FrankRuehl" pitchFamily="34" charset="-79"/>
                <a:cs typeface="FrankRuehl" pitchFamily="34" charset="-79"/>
              </a:rPr>
              <a:t>הפוטנציאל הטראגי נמצא כבר בתמונה הראשונה. (ב"אדיפוס" זוהי ההבטחה שלו עצמו למצוא את הרוצח ובכך למגר את המגפה מהעיר)</a:t>
            </a:r>
          </a:p>
          <a:p>
            <a:r>
              <a:rPr lang="he-IL" dirty="0" smtClean="0">
                <a:latin typeface="FrankRuehl" pitchFamily="34" charset="-79"/>
                <a:cs typeface="FrankRuehl" pitchFamily="34" charset="-79"/>
              </a:rPr>
              <a:t>בטרגדיה ישנו מהלך של נפילה חדה של הגיבור מהצלחה לכישלון. </a:t>
            </a:r>
            <a:endParaRPr lang="he-IL" dirty="0">
              <a:latin typeface="FrankRuehl" pitchFamily="34" charset="-79"/>
              <a:cs typeface="FrankRuehl" pitchFamily="34" charset="-79"/>
            </a:endParaRPr>
          </a:p>
          <a:p>
            <a:r>
              <a:rPr lang="he-IL" dirty="0" smtClean="0">
                <a:latin typeface="FrankRuehl" pitchFamily="34" charset="-79"/>
                <a:cs typeface="FrankRuehl" pitchFamily="34" charset="-79"/>
              </a:rPr>
              <a:t>הנפילה החדה מגיעה אחרי מהפך גורלי (ב"אדיפוס" זהו המפגש עם השליח שבא להודיע לאדיפוס על מות אביו ובכך מגלה לאדיפוס שאינו הבן הביולוגי של מלך </a:t>
            </a:r>
            <a:r>
              <a:rPr lang="he-IL" dirty="0" err="1" smtClean="0">
                <a:latin typeface="FrankRuehl" pitchFamily="34" charset="-79"/>
                <a:cs typeface="FrankRuehl" pitchFamily="34" charset="-79"/>
              </a:rPr>
              <a:t>קורינתוס</a:t>
            </a:r>
            <a:r>
              <a:rPr lang="he-IL" dirty="0" smtClean="0">
                <a:latin typeface="FrankRuehl" pitchFamily="34" charset="-79"/>
                <a:cs typeface="FrankRuehl" pitchFamily="34" charset="-79"/>
              </a:rPr>
              <a:t>). </a:t>
            </a:r>
          </a:p>
          <a:p>
            <a:r>
              <a:rPr lang="he-IL" dirty="0" smtClean="0">
                <a:latin typeface="FrankRuehl" pitchFamily="34" charset="-79"/>
                <a:cs typeface="FrankRuehl" pitchFamily="34" charset="-79"/>
              </a:rPr>
              <a:t>הטרגדיה מסתיימת בסבל ובאסון. </a:t>
            </a:r>
            <a:endParaRPr lang="he-IL" dirty="0">
              <a:latin typeface="FrankRuehl" pitchFamily="34" charset="-79"/>
              <a:cs typeface="FrankRuehl" pitchFamily="34" charset="-79"/>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179512" y="274638"/>
            <a:ext cx="8784976" cy="1143000"/>
          </a:xfrm>
          <a:solidFill>
            <a:schemeClr val="accent3">
              <a:lumMod val="20000"/>
              <a:lumOff val="80000"/>
            </a:schemeClr>
          </a:solidFill>
        </p:spPr>
        <p:txBody>
          <a:bodyPr>
            <a:normAutofit/>
          </a:bodyPr>
          <a:lstStyle/>
          <a:p>
            <a:r>
              <a:rPr lang="he-IL" dirty="0" smtClean="0"/>
              <a:t>אריסטו – שלבי הטרגדיה </a:t>
            </a:r>
            <a:endParaRPr lang="he-IL" dirty="0"/>
          </a:p>
        </p:txBody>
      </p:sp>
      <p:sp>
        <p:nvSpPr>
          <p:cNvPr id="3" name="מציין מיקום תוכן 2"/>
          <p:cNvSpPr>
            <a:spLocks noGrp="1"/>
          </p:cNvSpPr>
          <p:nvPr>
            <p:ph idx="1"/>
          </p:nvPr>
        </p:nvSpPr>
        <p:spPr>
          <a:xfrm>
            <a:off x="179512" y="1412776"/>
            <a:ext cx="8784976" cy="5328592"/>
          </a:xfrm>
          <a:solidFill>
            <a:schemeClr val="bg2"/>
          </a:solidFill>
        </p:spPr>
        <p:txBody>
          <a:bodyPr>
            <a:normAutofit fontScale="25000" lnSpcReduction="20000"/>
          </a:bodyPr>
          <a:lstStyle/>
          <a:p>
            <a:pPr>
              <a:buNone/>
            </a:pPr>
            <a:r>
              <a:rPr lang="he-IL" dirty="0" smtClean="0">
                <a:latin typeface="FrankRuehl" pitchFamily="34" charset="-79"/>
                <a:cs typeface="FrankRuehl" pitchFamily="34" charset="-79"/>
              </a:rPr>
              <a:t>	</a:t>
            </a:r>
          </a:p>
          <a:p>
            <a:pPr>
              <a:buNone/>
            </a:pPr>
            <a:r>
              <a:rPr lang="he-IL" sz="9600" u="sng" dirty="0" smtClean="0">
                <a:effectLst>
                  <a:outerShdw blurRad="38100" dist="38100" dir="2700000" algn="tl">
                    <a:srgbClr val="000000">
                      <a:alpha val="43137"/>
                    </a:srgbClr>
                  </a:outerShdw>
                </a:effectLst>
                <a:latin typeface="Aharoni" pitchFamily="2" charset="-79"/>
                <a:cs typeface="Aharoni" pitchFamily="2" charset="-79"/>
              </a:rPr>
              <a:t>תכונות הגיבור הטראגי נועדו כדי לשרת את מהלך העלילה שכולל ארבעה שלבים:  </a:t>
            </a:r>
          </a:p>
          <a:p>
            <a:pPr>
              <a:buNone/>
            </a:pPr>
            <a:r>
              <a:rPr lang="he-IL" sz="6400" u="sng" dirty="0" smtClean="0">
                <a:effectLst>
                  <a:outerShdw blurRad="38100" dist="38100" dir="2700000" algn="tl">
                    <a:srgbClr val="000000">
                      <a:alpha val="43137"/>
                    </a:srgbClr>
                  </a:outerShdw>
                </a:effectLst>
                <a:latin typeface="Aharoni" pitchFamily="2" charset="-79"/>
                <a:cs typeface="Aharoni" pitchFamily="2" charset="-79"/>
              </a:rPr>
              <a:t> </a:t>
            </a:r>
          </a:p>
          <a:p>
            <a:pPr>
              <a:lnSpc>
                <a:spcPct val="170000"/>
              </a:lnSpc>
            </a:pPr>
            <a:r>
              <a:rPr lang="he-IL" sz="7200" u="sng" dirty="0" smtClean="0">
                <a:ln>
                  <a:solidFill>
                    <a:schemeClr val="accent2"/>
                  </a:solidFill>
                </a:ln>
                <a:latin typeface="Aharoni" pitchFamily="2" charset="-79"/>
                <a:cs typeface="Aharoni" pitchFamily="2" charset="-79"/>
              </a:rPr>
              <a:t>הטעות הגורלית / המעשה הנורא</a:t>
            </a:r>
            <a:r>
              <a:rPr lang="he-IL" sz="7200" dirty="0" smtClean="0">
                <a:ln>
                  <a:solidFill>
                    <a:schemeClr val="accent2"/>
                  </a:solidFill>
                </a:ln>
                <a:latin typeface="Aharoni" pitchFamily="2" charset="-79"/>
                <a:cs typeface="Aharoni" pitchFamily="2" charset="-79"/>
              </a:rPr>
              <a:t> </a:t>
            </a:r>
            <a:r>
              <a:rPr lang="he-IL" sz="7200" dirty="0" smtClean="0">
                <a:latin typeface="Aharoni" pitchFamily="2" charset="-79"/>
                <a:cs typeface="Aharoni" pitchFamily="2" charset="-79"/>
              </a:rPr>
              <a:t>– זהו מעשה שנעשה לא בזדון ולעתים שלא בידיעת הגיבור, אך זהו מעשה שיש בו הפרה של ערכים נשגבים כמו חוקי האלים וכבוד האדם. (מעשים כמו רצח, ניאוף, אונס... המעשים בעלי הפוטנציאל הטראגי ביותר הם אלה הנעשים בין קרובים).  ב"אדיפוס" זהו רצח המלך </a:t>
            </a:r>
            <a:r>
              <a:rPr lang="he-IL" sz="7200" dirty="0" err="1" smtClean="0">
                <a:latin typeface="Aharoni" pitchFamily="2" charset="-79"/>
                <a:cs typeface="Aharoni" pitchFamily="2" charset="-79"/>
              </a:rPr>
              <a:t>ליוס</a:t>
            </a:r>
            <a:r>
              <a:rPr lang="he-IL" sz="7200" dirty="0">
                <a:latin typeface="Aharoni" pitchFamily="2" charset="-79"/>
                <a:cs typeface="Aharoni" pitchFamily="2" charset="-79"/>
              </a:rPr>
              <a:t> </a:t>
            </a:r>
            <a:r>
              <a:rPr lang="he-IL" sz="7200" dirty="0" smtClean="0">
                <a:latin typeface="Aharoni" pitchFamily="2" charset="-79"/>
                <a:cs typeface="Aharoni" pitchFamily="2" charset="-79"/>
              </a:rPr>
              <a:t>(אבי אדיפוס) והנישואים המבישים </a:t>
            </a:r>
            <a:r>
              <a:rPr lang="he-IL" sz="7200" dirty="0" err="1" smtClean="0">
                <a:latin typeface="Aharoni" pitchFamily="2" charset="-79"/>
                <a:cs typeface="Aharoni" pitchFamily="2" charset="-79"/>
              </a:rPr>
              <a:t>ליוקסטה</a:t>
            </a:r>
            <a:r>
              <a:rPr lang="he-IL" sz="7200" dirty="0" smtClean="0">
                <a:latin typeface="Aharoni" pitchFamily="2" charset="-79"/>
                <a:cs typeface="Aharoni" pitchFamily="2" charset="-79"/>
              </a:rPr>
              <a:t>. הרצח התרחש עוד לפני תחילת העלילה, אך הוא מחולל אותה.</a:t>
            </a:r>
            <a:endParaRPr lang="he-IL" sz="7200" dirty="0">
              <a:latin typeface="Aharoni" pitchFamily="2" charset="-79"/>
              <a:cs typeface="Aharoni" pitchFamily="2" charset="-79"/>
            </a:endParaRPr>
          </a:p>
          <a:p>
            <a:pPr>
              <a:lnSpc>
                <a:spcPct val="170000"/>
              </a:lnSpc>
            </a:pPr>
            <a:r>
              <a:rPr lang="he-IL" sz="7200" u="sng" dirty="0" smtClean="0">
                <a:ln>
                  <a:solidFill>
                    <a:schemeClr val="accent2"/>
                  </a:solidFill>
                </a:ln>
                <a:latin typeface="Aharoni" pitchFamily="2" charset="-79"/>
                <a:cs typeface="Aharoni" pitchFamily="2" charset="-79"/>
              </a:rPr>
              <a:t>המהפך –</a:t>
            </a:r>
            <a:r>
              <a:rPr lang="he-IL" sz="7200" dirty="0" smtClean="0">
                <a:ln>
                  <a:solidFill>
                    <a:schemeClr val="accent2"/>
                  </a:solidFill>
                </a:ln>
                <a:latin typeface="Aharoni" pitchFamily="2" charset="-79"/>
                <a:cs typeface="Aharoni" pitchFamily="2" charset="-79"/>
              </a:rPr>
              <a:t> </a:t>
            </a:r>
            <a:r>
              <a:rPr lang="he-IL" sz="7200" dirty="0" smtClean="0">
                <a:latin typeface="Aharoni" pitchFamily="2" charset="-79"/>
                <a:cs typeface="Aharoni" pitchFamily="2" charset="-79"/>
              </a:rPr>
              <a:t>לאחר שורה של מהפכים משמעותיים יותר או פחות, מגיע מהפך אשר יוצר את התפנית המשמעותית מהצלחה לכישלון. </a:t>
            </a:r>
          </a:p>
          <a:p>
            <a:pPr>
              <a:lnSpc>
                <a:spcPct val="170000"/>
              </a:lnSpc>
            </a:pPr>
            <a:r>
              <a:rPr lang="he-IL" sz="7200" u="sng" dirty="0" smtClean="0">
                <a:ln>
                  <a:solidFill>
                    <a:schemeClr val="accent2"/>
                  </a:solidFill>
                </a:ln>
                <a:latin typeface="Aharoni" pitchFamily="2" charset="-79"/>
                <a:cs typeface="Aharoni" pitchFamily="2" charset="-79"/>
              </a:rPr>
              <a:t>הידיעה –</a:t>
            </a:r>
            <a:r>
              <a:rPr lang="he-IL" sz="7200" dirty="0" smtClean="0">
                <a:latin typeface="Aharoni" pitchFamily="2" charset="-79"/>
                <a:cs typeface="Aharoni" pitchFamily="2" charset="-79"/>
              </a:rPr>
              <a:t> משהו שלא היה ידוע לגיבור, נודע לו לאחר המהפך.</a:t>
            </a:r>
          </a:p>
          <a:p>
            <a:pPr>
              <a:lnSpc>
                <a:spcPct val="170000"/>
              </a:lnSpc>
            </a:pPr>
            <a:r>
              <a:rPr lang="he-IL" sz="7200" u="sng" dirty="0" smtClean="0">
                <a:ln>
                  <a:solidFill>
                    <a:schemeClr val="accent2"/>
                  </a:solidFill>
                </a:ln>
                <a:latin typeface="Aharoni" pitchFamily="2" charset="-79"/>
                <a:cs typeface="Aharoni" pitchFamily="2" charset="-79"/>
              </a:rPr>
              <a:t>הסבל –</a:t>
            </a:r>
            <a:r>
              <a:rPr lang="he-IL" sz="7200" dirty="0" smtClean="0">
                <a:ln>
                  <a:solidFill>
                    <a:schemeClr val="accent2"/>
                  </a:solidFill>
                </a:ln>
                <a:latin typeface="Aharoni" pitchFamily="2" charset="-79"/>
                <a:cs typeface="Aharoni" pitchFamily="2" charset="-79"/>
              </a:rPr>
              <a:t> </a:t>
            </a:r>
            <a:r>
              <a:rPr lang="he-IL" sz="7200" dirty="0" smtClean="0">
                <a:latin typeface="Aharoni" pitchFamily="2" charset="-79"/>
                <a:cs typeface="Aharoni" pitchFamily="2" charset="-79"/>
              </a:rPr>
              <a:t>לאחר ההיוודעות הטראגית, מגיע השלב החיוני לקיומה של הטרגדיה – סבלו של הגיבור. סבל עז וקשה, הכרוך בנפילת הגיבור מרום מעמדו לשפל המדרגה. </a:t>
            </a:r>
            <a:endParaRPr lang="he-IL" sz="7200" dirty="0">
              <a:latin typeface="Aharoni" pitchFamily="2" charset="-79"/>
              <a:cs typeface="Aharoni" pitchFamily="2" charset="-79"/>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solidFill>
            <a:schemeClr val="accent3">
              <a:lumMod val="20000"/>
              <a:lumOff val="80000"/>
            </a:schemeClr>
          </a:solidFill>
        </p:spPr>
        <p:txBody>
          <a:bodyPr/>
          <a:lstStyle/>
          <a:p>
            <a:r>
              <a:rPr lang="he-IL" dirty="0" smtClean="0"/>
              <a:t>הקתרזיס – תכלית הטרגדיה</a:t>
            </a:r>
            <a:endParaRPr lang="he-IL" dirty="0"/>
          </a:p>
        </p:txBody>
      </p:sp>
      <p:sp>
        <p:nvSpPr>
          <p:cNvPr id="3" name="מציין מיקום תוכן 2"/>
          <p:cNvSpPr>
            <a:spLocks noGrp="1"/>
          </p:cNvSpPr>
          <p:nvPr>
            <p:ph idx="1"/>
          </p:nvPr>
        </p:nvSpPr>
        <p:spPr>
          <a:xfrm>
            <a:off x="179512" y="1484784"/>
            <a:ext cx="8784976" cy="5184576"/>
          </a:xfrm>
          <a:solidFill>
            <a:schemeClr val="accent2">
              <a:lumMod val="20000"/>
              <a:lumOff val="80000"/>
              <a:alpha val="31000"/>
            </a:schemeClr>
          </a:solidFill>
        </p:spPr>
        <p:txBody>
          <a:bodyPr>
            <a:noAutofit/>
          </a:bodyPr>
          <a:lstStyle/>
          <a:p>
            <a:pPr>
              <a:lnSpc>
                <a:spcPct val="170000"/>
              </a:lnSpc>
            </a:pPr>
            <a:r>
              <a:rPr lang="he-IL" sz="2000" dirty="0" smtClean="0"/>
              <a:t>הקתרזיס הוא שחרור ומירוק בעקבות רגשות החרדה והחמלה המתעוררים בנו במהלך העלילה; תכונות הגיבור, אשר משפיעות על המהלך הזה, גם הן תורמות לקתרזיס. </a:t>
            </a:r>
          </a:p>
          <a:p>
            <a:pPr>
              <a:lnSpc>
                <a:spcPct val="170000"/>
              </a:lnSpc>
            </a:pPr>
            <a:r>
              <a:rPr lang="he-IL" sz="2000" dirty="0" smtClean="0"/>
              <a:t>החרדה מתעוררת משתי סיבות: א. בשל הנפילה החדה. ב. אם זה קורה למלך כה רם מעלה וחזק, קל וחומר שאנחנו איננו חסינים.</a:t>
            </a:r>
          </a:p>
          <a:p>
            <a:pPr>
              <a:lnSpc>
                <a:spcPct val="170000"/>
              </a:lnSpc>
            </a:pPr>
            <a:r>
              <a:rPr lang="he-IL" sz="2000" dirty="0" smtClean="0"/>
              <a:t>החמלה מתעוררת: א. נוכח סבלו של הגיבור; ב. כי הגיבור אינו רע ואינו פועל בזדון, אלא בשל טעות בהבנת המציאות. </a:t>
            </a:r>
          </a:p>
          <a:p>
            <a:pPr>
              <a:lnSpc>
                <a:spcPct val="170000"/>
              </a:lnSpc>
            </a:pPr>
            <a:r>
              <a:rPr lang="he-IL" sz="2000" dirty="0" smtClean="0"/>
              <a:t>לדעתו של אריסטו לרגשות יש תפקיד חשוב בעיצובו המוסרי של האדם, לכן, הקתרזיס כה חשוב. מדובר כאן על אפקט בעל תפקיד כפול של פורקן ומירוק. הטרגדיה מאפשרת לנו להגיע לזיכוך באמצעות החמלה והחרדה.  </a:t>
            </a:r>
            <a:endParaRPr lang="he-IL" sz="2000"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solidFill>
            <a:schemeClr val="accent3">
              <a:lumMod val="20000"/>
              <a:lumOff val="80000"/>
            </a:schemeClr>
          </a:solidFill>
        </p:spPr>
        <p:txBody>
          <a:bodyPr/>
          <a:lstStyle/>
          <a:p>
            <a:r>
              <a:rPr lang="he-IL" dirty="0" smtClean="0"/>
              <a:t>תכונות הגיבור הטראגי </a:t>
            </a:r>
            <a:endParaRPr lang="he-IL" dirty="0"/>
          </a:p>
        </p:txBody>
      </p:sp>
      <p:sp>
        <p:nvSpPr>
          <p:cNvPr id="3" name="מציין מיקום תוכן 2"/>
          <p:cNvSpPr>
            <a:spLocks noGrp="1"/>
          </p:cNvSpPr>
          <p:nvPr>
            <p:ph idx="1"/>
          </p:nvPr>
        </p:nvSpPr>
        <p:spPr>
          <a:xfrm>
            <a:off x="179512" y="1484784"/>
            <a:ext cx="8784976" cy="5184576"/>
          </a:xfrm>
          <a:solidFill>
            <a:schemeClr val="accent2">
              <a:lumMod val="20000"/>
              <a:lumOff val="80000"/>
              <a:alpha val="31000"/>
            </a:schemeClr>
          </a:solidFill>
        </p:spPr>
        <p:txBody>
          <a:bodyPr>
            <a:noAutofit/>
          </a:bodyPr>
          <a:lstStyle/>
          <a:p>
            <a:pPr>
              <a:lnSpc>
                <a:spcPct val="150000"/>
              </a:lnSpc>
            </a:pPr>
            <a:endParaRPr lang="he-IL" sz="2000" b="1" dirty="0" smtClean="0"/>
          </a:p>
          <a:p>
            <a:pPr algn="just">
              <a:lnSpc>
                <a:spcPct val="150000"/>
              </a:lnSpc>
            </a:pPr>
            <a:r>
              <a:rPr lang="he-IL" sz="1600" b="1" dirty="0" smtClean="0"/>
              <a:t>הדמות הטראגית נעלה במעמדה ובתכונותיה, אך יחד עם זאת אינה מושלמת. (אדיפוס הוא מלך רב עוצמה, אמיץ וחכם, טוב וקשוב לרחשי ליבו של העם וסבלותיו. הוא חכם [פתר את חידת הספינכס], פועל לגילוי האמת ללא פשרות, אך מצד שני חשדן, חם מזג, נוהג בשחצנות כלפי </a:t>
            </a:r>
            <a:r>
              <a:rPr lang="he-IL" sz="1600" b="1" dirty="0" err="1" smtClean="0"/>
              <a:t>תרזיאס</a:t>
            </a:r>
            <a:r>
              <a:rPr lang="he-IL" sz="1600" b="1" dirty="0" smtClean="0"/>
              <a:t> </a:t>
            </a:r>
            <a:r>
              <a:rPr lang="he-IL" sz="1600" b="1" dirty="0" err="1" smtClean="0"/>
              <a:t>וקראון</a:t>
            </a:r>
            <a:r>
              <a:rPr lang="he-IL" sz="1600" b="1" dirty="0" smtClean="0"/>
              <a:t>).</a:t>
            </a:r>
          </a:p>
          <a:p>
            <a:pPr algn="just">
              <a:lnSpc>
                <a:spcPct val="150000"/>
              </a:lnSpc>
            </a:pPr>
            <a:r>
              <a:rPr lang="he-IL" sz="1600" b="1" dirty="0" smtClean="0"/>
              <a:t>הפגם המרכזי בדמות הטראגית הוא </a:t>
            </a:r>
            <a:r>
              <a:rPr lang="he-IL" sz="1600" b="1" u="sng" dirty="0" smtClean="0"/>
              <a:t>ההיבריס – חטא הגאווה</a:t>
            </a:r>
            <a:r>
              <a:rPr lang="he-IL" sz="1600" b="1" dirty="0" smtClean="0"/>
              <a:t>, אשר גורם לה לשגות בהבנת מקומה בעולם אל מול האלים. בטעות היא סבורה שהיא יכולה להתייצב מול האלים, ולהתנגד להם. </a:t>
            </a:r>
            <a:endParaRPr lang="en-US" sz="1600" b="1" dirty="0" smtClean="0"/>
          </a:p>
          <a:p>
            <a:pPr algn="just">
              <a:lnSpc>
                <a:spcPct val="150000"/>
              </a:lnSpc>
            </a:pPr>
            <a:r>
              <a:rPr lang="he-IL" sz="1600" b="1" u="sng" dirty="0" smtClean="0"/>
              <a:t>כל גיבור טרגי הוא חריג ויציג (כלומר, מייצג את כל האנושות) כאחד</a:t>
            </a:r>
            <a:r>
              <a:rPr lang="he-IL" sz="1600" b="1" dirty="0" smtClean="0"/>
              <a:t>. </a:t>
            </a:r>
          </a:p>
          <a:p>
            <a:pPr algn="just">
              <a:lnSpc>
                <a:spcPct val="150000"/>
              </a:lnSpc>
            </a:pPr>
            <a:r>
              <a:rPr lang="he-IL" sz="1600" b="1" u="sng" dirty="0" smtClean="0"/>
              <a:t>החריגות </a:t>
            </a:r>
            <a:r>
              <a:rPr lang="he-IL" sz="1600" b="1" dirty="0" smtClean="0"/>
              <a:t>יכולה להתבטא בתכונות המשותפות לכל בני האדם, אך אצל הגיבור הטראגי הן קיצוניות יותר. למשל, אדיפוס חריג בחכמתו ובביטחונו העצמי, אך גם בשחצנותו, בפתיל הקצר שלו. </a:t>
            </a:r>
          </a:p>
          <a:p>
            <a:pPr algn="just">
              <a:lnSpc>
                <a:spcPct val="150000"/>
              </a:lnSpc>
            </a:pPr>
            <a:r>
              <a:rPr lang="he-IL" sz="1600" b="1" u="sng" dirty="0" smtClean="0"/>
              <a:t>היציגות </a:t>
            </a:r>
            <a:r>
              <a:rPr lang="he-IL" sz="1600" b="1" dirty="0" smtClean="0"/>
              <a:t>מבטאת אספקטים המשותפים לכולנו. למשל, אדיפוס מייצג את החוכמה האנושית ואת ביטחון השווא בה. כאשר הוא נכשל במציאת הפתרון לחידה הנוראה שחדו לו האלים, אי אפשר לראות זאת ככישלון אישי הקשור במגבלות שלו בלבד. כישלונו מבהיר את גבולות הידיעה האנושית בכלל.    </a:t>
            </a:r>
            <a:endParaRPr lang="en-US" sz="1600" b="1" dirty="0" smtClean="0"/>
          </a:p>
          <a:p>
            <a:pPr>
              <a:lnSpc>
                <a:spcPct val="170000"/>
              </a:lnSpc>
            </a:pPr>
            <a:endParaRPr lang="he-IL" sz="1400"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solidFill>
            <a:schemeClr val="accent3">
              <a:lumMod val="20000"/>
              <a:lumOff val="80000"/>
            </a:schemeClr>
          </a:solidFill>
        </p:spPr>
        <p:txBody>
          <a:bodyPr/>
          <a:lstStyle/>
          <a:p>
            <a:r>
              <a:rPr lang="he-IL" dirty="0" smtClean="0"/>
              <a:t>מוטיבים ורעיונות מרכזיים </a:t>
            </a:r>
            <a:endParaRPr lang="he-IL" dirty="0"/>
          </a:p>
        </p:txBody>
      </p:sp>
      <p:sp>
        <p:nvSpPr>
          <p:cNvPr id="3" name="מציין מיקום תוכן 2"/>
          <p:cNvSpPr>
            <a:spLocks noGrp="1"/>
          </p:cNvSpPr>
          <p:nvPr>
            <p:ph idx="1"/>
          </p:nvPr>
        </p:nvSpPr>
        <p:spPr>
          <a:xfrm>
            <a:off x="179512" y="1484784"/>
            <a:ext cx="8784976" cy="5184576"/>
          </a:xfrm>
          <a:solidFill>
            <a:schemeClr val="accent2">
              <a:lumMod val="20000"/>
              <a:lumOff val="80000"/>
              <a:alpha val="31000"/>
            </a:schemeClr>
          </a:solidFill>
        </p:spPr>
        <p:txBody>
          <a:bodyPr>
            <a:noAutofit/>
          </a:bodyPr>
          <a:lstStyle/>
          <a:p>
            <a:pPr>
              <a:lnSpc>
                <a:spcPct val="150000"/>
              </a:lnSpc>
            </a:pPr>
            <a:endParaRPr lang="he-IL" sz="2000" b="1" dirty="0" smtClean="0"/>
          </a:p>
          <a:p>
            <a:r>
              <a:rPr lang="he-IL" sz="1600" b="1" u="sng" dirty="0" smtClean="0"/>
              <a:t>עיוורון וראייה</a:t>
            </a:r>
            <a:r>
              <a:rPr lang="he-IL" sz="1600" b="1" dirty="0" smtClean="0"/>
              <a:t> – </a:t>
            </a:r>
            <a:r>
              <a:rPr lang="he-IL" sz="1600" b="1" dirty="0" err="1" smtClean="0"/>
              <a:t>תרזיאס</a:t>
            </a:r>
            <a:r>
              <a:rPr lang="he-IL" sz="1600" b="1" dirty="0" smtClean="0"/>
              <a:t> הוא נביא עיוור, המשמש במקדשו של </a:t>
            </a:r>
            <a:r>
              <a:rPr lang="he-IL" sz="1600" b="1" dirty="0" err="1" smtClean="0"/>
              <a:t>אפולון</a:t>
            </a:r>
            <a:r>
              <a:rPr lang="he-IL" sz="1600" b="1" dirty="0" smtClean="0"/>
              <a:t> (אל האמת והאור). העיוורון הפיסי מנוגד לעיוורון </a:t>
            </a:r>
            <a:r>
              <a:rPr lang="he-IL" sz="1600" b="1" dirty="0" err="1" smtClean="0"/>
              <a:t>המטאפורי</a:t>
            </a:r>
            <a:r>
              <a:rPr lang="he-IL" sz="1600" b="1" dirty="0" smtClean="0"/>
              <a:t> של אדיפוס. אדיפוס מתקשה לראות את האמת, אך כאשר הוא מגלה אותה הוא מעוור את עצמו. הוא מצדיק את ניקור עיניו בכך שלא מגיע לו לראות, לאחר שעשה מעשים כל כך מבישים וכן שלא יוכל להתבונן בעיני הוריו בשאול. העיוורון והראייה הם מוטיב מרכזי במחזה, באמצעותם מודגשים מגבלות הכוח והראייה האנושיים. האדם החכם ביותר, יכול להיות גם עיוור לעצמו ולסובבים. המקהלה אומרת בסיום שגורלו של אדיפוס הוא דוגמא למגבלות הכוח האנושי. </a:t>
            </a:r>
          </a:p>
          <a:p>
            <a:pPr>
              <a:buNone/>
            </a:pPr>
            <a:endParaRPr lang="en-US" sz="1600" b="1" dirty="0" smtClean="0"/>
          </a:p>
          <a:p>
            <a:r>
              <a:rPr lang="he-IL" sz="1600" b="1" u="sng" dirty="0" smtClean="0"/>
              <a:t>מקריות וגורל – </a:t>
            </a:r>
            <a:r>
              <a:rPr lang="he-IL" sz="1600" b="1" dirty="0" smtClean="0"/>
              <a:t>המחזה מעמת בין שניהם, ונראה שהמסר הוא שאין להימלט מהאלים, אך לאורך המחזה השאלה לגבי תוקפה של המקריות אינה מרפה. כאשר מכירים את המיתוס מראש, זה משפיע כמובן על תפיסת הגורל כמכריע. אך אם קוראים את המחזה ללא התבססות על המיתוס, יש רגעים במחזה, בהם נראה שהמקריות שולטת (בעיקר כאשר מדובר על רוצחים ולא על רוצח יחיד). </a:t>
            </a:r>
            <a:r>
              <a:rPr lang="he-IL" sz="1600" b="1" u="sng" dirty="0" smtClean="0"/>
              <a:t>הסיום מצביע על כך שהגורל שולט בחיינו.</a:t>
            </a:r>
            <a:endParaRPr lang="en-US" sz="1600" b="1" u="sng" dirty="0" smtClean="0"/>
          </a:p>
          <a:p>
            <a:endParaRPr lang="en-US" sz="1600" dirty="0" smtClean="0"/>
          </a:p>
          <a:p>
            <a:r>
              <a:rPr lang="he-IL" sz="1600" b="1" u="sng" dirty="0" smtClean="0"/>
              <a:t>האירוניה הדרמטית</a:t>
            </a:r>
            <a:r>
              <a:rPr lang="he-IL" sz="1600" b="1" dirty="0" smtClean="0"/>
              <a:t>- משמשת כאמצעי להבלטת עליונותם של האלים ומגבלות הכוח האנושי. לאורך כל המחזה, עד להיפוך, אנו רואים כיצד אדיפוס </a:t>
            </a:r>
            <a:r>
              <a:rPr lang="he-IL" sz="1600" b="1" dirty="0" err="1" smtClean="0"/>
              <a:t>ויוקסטה</a:t>
            </a:r>
            <a:r>
              <a:rPr lang="he-IL" sz="1600" b="1" dirty="0" smtClean="0"/>
              <a:t> חסרי מודעות לעצמם. כאשר אנו מכירים את המיתוס, זה מעניק לנו יתרון עליהם, שכן אנו יודעים את האמת.</a:t>
            </a:r>
            <a:r>
              <a:rPr lang="he-IL" sz="1600" dirty="0" smtClean="0"/>
              <a:t> </a:t>
            </a:r>
            <a:r>
              <a:rPr lang="he-IL" sz="1600" b="1" u="sng" dirty="0" smtClean="0"/>
              <a:t>המחזאי משתמש באירוניה כתחבולה להבלטת מגבלותיו של אדיפוס. למרות חכמתו המופלגת, הוא גם לוקה בעיוורון ובטיפשות.</a:t>
            </a:r>
            <a:endParaRPr lang="en-US" sz="1600" u="sng" dirty="0" smtClean="0"/>
          </a:p>
          <a:p>
            <a:pPr>
              <a:buNone/>
            </a:pPr>
            <a:endParaRPr lang="en-US" sz="1400" u="sng"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solidFill>
            <a:schemeClr val="accent3">
              <a:lumMod val="20000"/>
              <a:lumOff val="80000"/>
            </a:schemeClr>
          </a:solidFill>
        </p:spPr>
        <p:txBody>
          <a:bodyPr/>
          <a:lstStyle/>
          <a:p>
            <a:r>
              <a:rPr lang="he-IL" dirty="0" smtClean="0"/>
              <a:t>אדיפוס - טרגדיה של גורל או של מעשים? </a:t>
            </a:r>
            <a:endParaRPr lang="he-IL" dirty="0"/>
          </a:p>
        </p:txBody>
      </p:sp>
      <p:sp>
        <p:nvSpPr>
          <p:cNvPr id="3" name="מציין מיקום תוכן 2"/>
          <p:cNvSpPr>
            <a:spLocks noGrp="1"/>
          </p:cNvSpPr>
          <p:nvPr>
            <p:ph idx="1"/>
          </p:nvPr>
        </p:nvSpPr>
        <p:spPr>
          <a:xfrm>
            <a:off x="179512" y="1484784"/>
            <a:ext cx="8784976" cy="5184576"/>
          </a:xfrm>
          <a:solidFill>
            <a:schemeClr val="accent2">
              <a:lumMod val="20000"/>
              <a:lumOff val="80000"/>
              <a:alpha val="31000"/>
            </a:schemeClr>
          </a:solidFill>
        </p:spPr>
        <p:txBody>
          <a:bodyPr>
            <a:noAutofit/>
          </a:bodyPr>
          <a:lstStyle/>
          <a:p>
            <a:pPr>
              <a:lnSpc>
                <a:spcPct val="150000"/>
              </a:lnSpc>
            </a:pPr>
            <a:r>
              <a:rPr lang="he-IL" sz="1600" b="1" dirty="0" smtClean="0"/>
              <a:t>אנו צופים בהשתלשלות בלתי נמנעת של גורל שנקבע מראש על ידי האלים. </a:t>
            </a:r>
            <a:r>
              <a:rPr lang="he-IL" sz="1600" b="1" u="sng" dirty="0" smtClean="0"/>
              <a:t>אם כך, ניתן להגדיר את "אדיפוס המלך" כטרגדיה של גורל.  </a:t>
            </a:r>
            <a:endParaRPr lang="en-US" sz="1600" b="1" u="sng" dirty="0" smtClean="0"/>
          </a:p>
          <a:p>
            <a:pPr>
              <a:lnSpc>
                <a:spcPct val="150000"/>
              </a:lnSpc>
            </a:pPr>
            <a:r>
              <a:rPr lang="he-IL" sz="1600" b="1" dirty="0" smtClean="0"/>
              <a:t>אם "אדיפוס המלך" הוא טרגדיה של גורל, הרי שאז רצונו של הגיבור איננו חופשי, ועובדה זו מגבילה את יעילותו של המחזה מבחינת הרושם הדרמטי. אריסטו טוען שהטרגדיה היא חיקוי של פעולה ושמי שמוציא אותה לפועל, הוא הגיבור עצמו, בעצם מעשיו, שהם פועל יוצא של תכונותיו. </a:t>
            </a:r>
            <a:r>
              <a:rPr lang="he-IL" sz="1600" b="1" u="sng" dirty="0" smtClean="0"/>
              <a:t>אם כך, ניתן לראות את "אדיפוס המלך" כהשתלשלות הנובעת מרצונו החופשי של הגיבור והוא נושא באחריות המלאה לאסונו. </a:t>
            </a:r>
          </a:p>
          <a:p>
            <a:pPr>
              <a:lnSpc>
                <a:spcPct val="150000"/>
              </a:lnSpc>
            </a:pPr>
            <a:endParaRPr lang="he-IL" sz="1600" b="1" u="sng" dirty="0" smtClean="0"/>
          </a:p>
          <a:p>
            <a:pPr>
              <a:lnSpc>
                <a:spcPct val="150000"/>
              </a:lnSpc>
            </a:pPr>
            <a:endParaRPr lang="he-IL" sz="1600" b="1" u="sng" dirty="0" smtClean="0"/>
          </a:p>
          <a:p>
            <a:pPr>
              <a:lnSpc>
                <a:spcPct val="150000"/>
              </a:lnSpc>
            </a:pPr>
            <a:endParaRPr lang="he-IL" sz="1600" b="1" dirty="0" smtClean="0"/>
          </a:p>
          <a:p>
            <a:pPr>
              <a:lnSpc>
                <a:spcPct val="150000"/>
              </a:lnSpc>
            </a:pPr>
            <a:r>
              <a:rPr lang="he-IL" sz="1600" b="1" dirty="0" smtClean="0"/>
              <a:t>האירועים העיקריים במחזה אינם חלק מהנבואה. </a:t>
            </a:r>
            <a:r>
              <a:rPr lang="he-IL" sz="1600" b="1" dirty="0" err="1" smtClean="0"/>
              <a:t>אפולון</a:t>
            </a:r>
            <a:r>
              <a:rPr lang="he-IL" sz="1600" b="1" dirty="0" smtClean="0"/>
              <a:t> לא ניבא לו את גילוי האמת, לא את התאבדות </a:t>
            </a:r>
            <a:r>
              <a:rPr lang="he-IL" sz="1600" b="1" dirty="0" err="1" smtClean="0"/>
              <a:t>יוקסטה</a:t>
            </a:r>
            <a:r>
              <a:rPr lang="he-IL" sz="1600" b="1" dirty="0" smtClean="0"/>
              <a:t> ולא את העיוורון שיטיל אדיפוס בעצמו. בפעולותיו של אדיפוס במחזה, אין לגורל שום חלק,</a:t>
            </a:r>
          </a:p>
          <a:p>
            <a:pPr lvl="0">
              <a:lnSpc>
                <a:spcPct val="150000"/>
              </a:lnSpc>
            </a:pPr>
            <a:r>
              <a:rPr lang="he-IL" sz="1600" b="1" dirty="0" smtClean="0"/>
              <a:t>רצף פעולותיו של אדיפוס מביא עליו את האסון.</a:t>
            </a:r>
            <a:endParaRPr lang="en-US" sz="1600" b="1" dirty="0" smtClean="0"/>
          </a:p>
          <a:p>
            <a:endParaRPr lang="en-US" sz="1400" u="sng" dirty="0"/>
          </a:p>
        </p:txBody>
      </p:sp>
      <p:sp>
        <p:nvSpPr>
          <p:cNvPr id="4" name="מלבן 3"/>
          <p:cNvSpPr/>
          <p:nvPr/>
        </p:nvSpPr>
        <p:spPr>
          <a:xfrm>
            <a:off x="251520" y="4221088"/>
            <a:ext cx="8568952" cy="1080120"/>
          </a:xfrm>
          <a:prstGeom prst="rect">
            <a:avLst/>
          </a:prstGeom>
          <a:solidFill>
            <a:schemeClr val="accent3">
              <a:lumMod val="60000"/>
              <a:lumOff val="40000"/>
              <a:alpha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nSpc>
                <a:spcPct val="150000"/>
              </a:lnSpc>
            </a:pPr>
            <a:r>
              <a:rPr lang="he-IL" sz="16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הפעולה המתרחשת במחזה איננה הקיום שמקיים אדיפוס את הנבואה, אלא הצעדים שהוא נוקט כדי לגלות אותה. אסונו של אדיפוס הוא בכך שהוא מגלה את זהותו; ובאחריות לגילוי זה נושא הוא ולא אחר. </a:t>
            </a:r>
            <a:endParaRPr lang="en-US" sz="16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כותרת 1"/>
          <p:cNvSpPr>
            <a:spLocks noGrp="1"/>
          </p:cNvSpPr>
          <p:nvPr>
            <p:ph type="title"/>
          </p:nvPr>
        </p:nvSpPr>
        <p:spPr>
          <a:xfrm>
            <a:off x="457200" y="274638"/>
            <a:ext cx="8229600" cy="1143000"/>
          </a:xfrm>
          <a:solidFill>
            <a:schemeClr val="accent3">
              <a:lumMod val="20000"/>
              <a:lumOff val="80000"/>
            </a:schemeClr>
          </a:solidFill>
        </p:spPr>
        <p:txBody>
          <a:bodyPr/>
          <a:lstStyle/>
          <a:p>
            <a:r>
              <a:rPr lang="he-IL" dirty="0" smtClean="0"/>
              <a:t>שאלת האחריות המוסרית </a:t>
            </a:r>
            <a:endParaRPr lang="he-IL" dirty="0"/>
          </a:p>
        </p:txBody>
      </p:sp>
      <p:sp>
        <p:nvSpPr>
          <p:cNvPr id="6" name="מציין מיקום תוכן 2"/>
          <p:cNvSpPr>
            <a:spLocks noGrp="1"/>
          </p:cNvSpPr>
          <p:nvPr>
            <p:ph idx="1"/>
          </p:nvPr>
        </p:nvSpPr>
        <p:spPr>
          <a:xfrm>
            <a:off x="179512" y="1484784"/>
            <a:ext cx="8784976" cy="5184576"/>
          </a:xfrm>
          <a:solidFill>
            <a:schemeClr val="accent2">
              <a:lumMod val="20000"/>
              <a:lumOff val="80000"/>
              <a:alpha val="31000"/>
            </a:schemeClr>
          </a:solidFill>
        </p:spPr>
        <p:txBody>
          <a:bodyPr>
            <a:noAutofit/>
          </a:bodyPr>
          <a:lstStyle/>
          <a:p>
            <a:pPr>
              <a:lnSpc>
                <a:spcPct val="150000"/>
              </a:lnSpc>
            </a:pPr>
            <a:endParaRPr lang="he-IL" sz="2000" b="1" dirty="0" smtClean="0"/>
          </a:p>
          <a:p>
            <a:pPr algn="just">
              <a:lnSpc>
                <a:spcPct val="150000"/>
              </a:lnSpc>
            </a:pPr>
            <a:r>
              <a:rPr lang="he-IL" sz="1800" b="1" dirty="0" smtClean="0"/>
              <a:t>אם נגזר מראש על אדיפוס לעשות את מעשה הזוועה – להרוג את אביו ולשאת את אמו – האם צודק שייענש על פשע לא מודע כזה? האין זה עוול נורא להעניש אדם על שעשה מעשה שלא יכול היה שלא לעשותו? נראה שכאשר אין אחריות מוסרית, אין הצדקה לעונש. זוהי למעשה בעיה המוצגת באופן מושלם במחזה "אדיפוס המלך".</a:t>
            </a:r>
            <a:endParaRPr lang="en-US" sz="1800" b="1" dirty="0" smtClean="0"/>
          </a:p>
          <a:p>
            <a:pPr algn="just">
              <a:lnSpc>
                <a:spcPct val="150000"/>
              </a:lnSpc>
            </a:pPr>
            <a:r>
              <a:rPr lang="he-IL" sz="1800" b="1" dirty="0" smtClean="0"/>
              <a:t>בטרגדיה היוונית כל גיבור טרגי הוא כעין דמות אדם הראשון – אב-הטיפוס של החוטא היציג, השב וחוטא תמיד את חטאו היסודי של המין האנושי, חטא הגאווה הרוחנית. הטרגדיה ב"אדיפוס המלך" נועדה להמחיש את עוצמת האלים ולהגביר את האמונה בהם.</a:t>
            </a:r>
            <a:endParaRPr lang="en-US" sz="1800" b="1" dirty="0" smtClean="0"/>
          </a:p>
          <a:p>
            <a:pPr>
              <a:lnSpc>
                <a:spcPct val="170000"/>
              </a:lnSpc>
              <a:buNone/>
            </a:pPr>
            <a:endParaRPr lang="he-IL" sz="140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כותרת 1"/>
          <p:cNvSpPr>
            <a:spLocks noGrp="1"/>
          </p:cNvSpPr>
          <p:nvPr>
            <p:ph type="title"/>
          </p:nvPr>
        </p:nvSpPr>
        <p:spPr>
          <a:xfrm>
            <a:off x="457200" y="274638"/>
            <a:ext cx="8229600" cy="1143000"/>
          </a:xfrm>
          <a:solidFill>
            <a:schemeClr val="accent3">
              <a:lumMod val="20000"/>
              <a:lumOff val="80000"/>
            </a:schemeClr>
          </a:solidFill>
        </p:spPr>
        <p:txBody>
          <a:bodyPr/>
          <a:lstStyle/>
          <a:p>
            <a:r>
              <a:rPr lang="he-IL" dirty="0" smtClean="0"/>
              <a:t>אדיפוס כמנהיג  </a:t>
            </a:r>
            <a:endParaRPr lang="he-IL" dirty="0"/>
          </a:p>
        </p:txBody>
      </p:sp>
      <p:sp>
        <p:nvSpPr>
          <p:cNvPr id="6" name="מציין מיקום תוכן 2"/>
          <p:cNvSpPr>
            <a:spLocks noGrp="1"/>
          </p:cNvSpPr>
          <p:nvPr>
            <p:ph idx="1"/>
          </p:nvPr>
        </p:nvSpPr>
        <p:spPr>
          <a:xfrm>
            <a:off x="179512" y="1484784"/>
            <a:ext cx="8784976" cy="5184576"/>
          </a:xfrm>
          <a:solidFill>
            <a:schemeClr val="accent2">
              <a:lumMod val="20000"/>
              <a:lumOff val="80000"/>
              <a:alpha val="31000"/>
            </a:schemeClr>
          </a:solidFill>
        </p:spPr>
        <p:txBody>
          <a:bodyPr>
            <a:noAutofit/>
          </a:bodyPr>
          <a:lstStyle/>
          <a:p>
            <a:pPr>
              <a:lnSpc>
                <a:spcPct val="150000"/>
              </a:lnSpc>
            </a:pPr>
            <a:endParaRPr lang="he-IL" sz="2000" b="1" dirty="0" smtClean="0"/>
          </a:p>
          <a:p>
            <a:pPr algn="just">
              <a:lnSpc>
                <a:spcPct val="150000"/>
              </a:lnSpc>
            </a:pPr>
            <a:r>
              <a:rPr lang="he-IL" sz="1800" b="1" dirty="0" smtClean="0"/>
              <a:t>אדיפוס הוא אדם ומנהיג המחבר באישיותו תכונות מנוגדות, שיש בהן להעלותו לגדולות, אך גם להפילו לשפל המדרגה. הוא אדם חכם, מהיר מחשבה, בעל נכונות עיקשת להשיג את מטרתו (גילוי זהות רוצח </a:t>
            </a:r>
            <a:r>
              <a:rPr lang="he-IL" sz="1800" b="1" dirty="0" err="1" smtClean="0"/>
              <a:t>ליוס</a:t>
            </a:r>
            <a:r>
              <a:rPr lang="he-IL" sz="1800" b="1" dirty="0" smtClean="0"/>
              <a:t>) ואכפתי לסבל העם. תבונתו הביקורתית מסייעת בידו לנתח את מציאות חייו כשליט ולפעול למען שיפורה. יש בו אהבה גדולה למולדת ותחושת אחריות לקהילה. מזגו דמוקרטי ופתוח וככזה הוא נתפש כשליט אידיאלי. </a:t>
            </a:r>
            <a:endParaRPr lang="en-US" sz="1800" b="1" dirty="0" smtClean="0"/>
          </a:p>
          <a:p>
            <a:pPr algn="just">
              <a:lnSpc>
                <a:spcPct val="150000"/>
              </a:lnSpc>
            </a:pPr>
            <a:r>
              <a:rPr lang="he-IL" sz="1800" b="1" u="sng" dirty="0" smtClean="0"/>
              <a:t>בעימות בינו לבין </a:t>
            </a:r>
            <a:r>
              <a:rPr lang="he-IL" sz="1800" b="1" u="sng" dirty="0" err="1" smtClean="0"/>
              <a:t>קראון</a:t>
            </a:r>
            <a:r>
              <a:rPr lang="he-IL" sz="1800" b="1" u="sng" dirty="0" smtClean="0"/>
              <a:t> נוצרת אנלוגיה הפוכה בין השניים סביב שאלת ה</a:t>
            </a:r>
            <a:r>
              <a:rPr lang="he-IL" sz="1800" b="1" dirty="0" smtClean="0"/>
              <a:t>מנהיגות. בעוד </a:t>
            </a:r>
            <a:r>
              <a:rPr lang="he-IL" sz="1800" b="1" dirty="0" err="1" smtClean="0"/>
              <a:t>קראון</a:t>
            </a:r>
            <a:r>
              <a:rPr lang="he-IL" sz="1800" b="1" dirty="0" smtClean="0"/>
              <a:t> טוען שאינו חפץ בשלטון, כי הוא נהנה מיתרונות מעמדו, מבלי לשאת באחריות, אנו רואים כיצד אדיפוס לוקח על עצמו את תפקיד המנהיג ומגלה אחריות ואכפתיות. אנלוגיה זו מעצימה את אדיפוס כמנהיג. </a:t>
            </a:r>
            <a:endParaRPr lang="en-US" sz="1800" b="1" dirty="0" smtClean="0"/>
          </a:p>
          <a:p>
            <a:pPr>
              <a:lnSpc>
                <a:spcPct val="170000"/>
              </a:lnSpc>
              <a:buNone/>
            </a:pPr>
            <a:endParaRPr lang="he-IL" sz="140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כותרת 1"/>
          <p:cNvSpPr>
            <a:spLocks noGrp="1"/>
          </p:cNvSpPr>
          <p:nvPr>
            <p:ph type="title"/>
          </p:nvPr>
        </p:nvSpPr>
        <p:spPr>
          <a:xfrm>
            <a:off x="457200" y="274638"/>
            <a:ext cx="8229600" cy="1143000"/>
          </a:xfrm>
          <a:solidFill>
            <a:schemeClr val="accent3">
              <a:lumMod val="20000"/>
              <a:lumOff val="80000"/>
            </a:schemeClr>
          </a:solidFill>
        </p:spPr>
        <p:txBody>
          <a:bodyPr/>
          <a:lstStyle/>
          <a:p>
            <a:r>
              <a:rPr lang="he-IL" dirty="0" smtClean="0"/>
              <a:t>תפקידי המקהלה  </a:t>
            </a:r>
            <a:endParaRPr lang="he-IL" dirty="0"/>
          </a:p>
        </p:txBody>
      </p:sp>
      <p:sp>
        <p:nvSpPr>
          <p:cNvPr id="6" name="מציין מיקום תוכן 2"/>
          <p:cNvSpPr>
            <a:spLocks noGrp="1"/>
          </p:cNvSpPr>
          <p:nvPr>
            <p:ph idx="1"/>
          </p:nvPr>
        </p:nvSpPr>
        <p:spPr>
          <a:xfrm>
            <a:off x="179512" y="1484784"/>
            <a:ext cx="8784976" cy="5184576"/>
          </a:xfrm>
          <a:solidFill>
            <a:schemeClr val="accent2">
              <a:lumMod val="20000"/>
              <a:lumOff val="80000"/>
              <a:alpha val="31000"/>
            </a:schemeClr>
          </a:solidFill>
        </p:spPr>
        <p:txBody>
          <a:bodyPr>
            <a:noAutofit/>
          </a:bodyPr>
          <a:lstStyle/>
          <a:p>
            <a:pPr>
              <a:lnSpc>
                <a:spcPct val="170000"/>
              </a:lnSpc>
            </a:pPr>
            <a:r>
              <a:rPr lang="he-IL" sz="1400" dirty="0" smtClean="0"/>
              <a:t>מייצגת את העם (בתפילותיה בראשית המחזה היא מבטאת את המצוקה של העם הנתון במגפה). </a:t>
            </a:r>
          </a:p>
          <a:p>
            <a:pPr>
              <a:lnSpc>
                <a:spcPct val="170000"/>
              </a:lnSpc>
            </a:pPr>
            <a:r>
              <a:rPr lang="he-IL" sz="1400" dirty="0" smtClean="0"/>
              <a:t>הצופה האידיאלי. כלומר, מה שהמחזאי רוצה שהצופה יחווה / יחשוב. ב"אדיפוס" למשל, אחרי צאתו הנזעמת של </a:t>
            </a:r>
            <a:r>
              <a:rPr lang="he-IL" sz="1400" dirty="0" err="1" smtClean="0"/>
              <a:t>תרזיאס</a:t>
            </a:r>
            <a:r>
              <a:rPr lang="he-IL" sz="1400" dirty="0" smtClean="0"/>
              <a:t> ואחרי </a:t>
            </a:r>
            <a:r>
              <a:rPr lang="he-IL" sz="1400" dirty="0" err="1" smtClean="0"/>
              <a:t>שיוקסטה</a:t>
            </a:r>
            <a:r>
              <a:rPr lang="he-IL" sz="1400" dirty="0" smtClean="0"/>
              <a:t> צוחקת לנבואות, מביעה המקהלה בלבול בין עמדותיהם. מצד אחד </a:t>
            </a:r>
            <a:r>
              <a:rPr lang="he-IL" sz="1400" dirty="0" err="1" smtClean="0"/>
              <a:t>תרזיאס</a:t>
            </a:r>
            <a:r>
              <a:rPr lang="he-IL" sz="1400" dirty="0" smtClean="0"/>
              <a:t> הוא נציגו של האל </a:t>
            </a:r>
            <a:r>
              <a:rPr lang="he-IL" sz="1400" dirty="0" err="1" smtClean="0"/>
              <a:t>אפולון</a:t>
            </a:r>
            <a:r>
              <a:rPr lang="he-IL" sz="1400" dirty="0" smtClean="0"/>
              <a:t> והוא אומר שאדיפוס הוא הרוצח, מצד שני </a:t>
            </a:r>
            <a:r>
              <a:rPr lang="he-IL" sz="1400" dirty="0" err="1" smtClean="0"/>
              <a:t>יוקסטה</a:t>
            </a:r>
            <a:r>
              <a:rPr lang="he-IL" sz="1400" dirty="0" smtClean="0"/>
              <a:t> שוללת את האפשרות שהנבואות התגשמו. בתגובה לכך המקהלה מביעה חרדותיה מפני נפילתו של המנהיג בשל שחצנותו </a:t>
            </a:r>
            <a:r>
              <a:rPr lang="he-IL" sz="1400" u="sng" dirty="0" smtClean="0"/>
              <a:t>ומייחסת לשחצנות השפעות הרות גורל, כפי שהמחזאי רוצה שנחשוב</a:t>
            </a:r>
            <a:r>
              <a:rPr lang="he-IL" sz="1400" dirty="0" smtClean="0"/>
              <a:t>.</a:t>
            </a:r>
          </a:p>
          <a:p>
            <a:pPr>
              <a:lnSpc>
                <a:spcPct val="170000"/>
              </a:lnSpc>
            </a:pPr>
            <a:r>
              <a:rPr lang="he-IL" sz="1400" dirty="0" smtClean="0"/>
              <a:t>תפקיד חינוכי. בראשית המחזה המקהלה פונה לאלים. היא מעצימה בתפילותיה את כוחם של האלים בכלל ובסיום שיר הפתיחה שלה היא פונה לאל דיוניסוס, אל התיאטרון, הפריון והיין ומקדשת אותו בתפילותיה. בסיום המחזה מסכמת המקהלה את ההשתלשלות הטראגית במלים "זה אדיפוס, / פותר חידת הספינכס וגדול בני האדם, / אין עוד אזרח שלא קינא בגורלו, / וראו לאילו אסונות נגרף האיש". כלומר, מלמדת אותנו להיות צנועים </a:t>
            </a:r>
            <a:r>
              <a:rPr lang="he-IL" sz="1400" smtClean="0"/>
              <a:t>ולהכיר במגבלות כוחנו.</a:t>
            </a:r>
            <a:endParaRPr lang="he-IL" sz="1400" dirty="0" smtClean="0"/>
          </a:p>
          <a:p>
            <a:pPr>
              <a:lnSpc>
                <a:spcPct val="170000"/>
              </a:lnSpc>
            </a:pPr>
            <a:r>
              <a:rPr lang="he-IL" sz="1400" dirty="0" smtClean="0"/>
              <a:t>משיאה עצות לדמויות, מתערבת לעתים בנעשה. למשל בעימות עם </a:t>
            </a:r>
            <a:r>
              <a:rPr lang="he-IL" sz="1400" dirty="0" err="1" smtClean="0"/>
              <a:t>קראון</a:t>
            </a:r>
            <a:r>
              <a:rPr lang="he-IL" sz="1400" dirty="0" smtClean="0"/>
              <a:t> המקהלה אומרת לאדיפוס שדברי </a:t>
            </a:r>
            <a:r>
              <a:rPr lang="he-IL" sz="1400" dirty="0" err="1" smtClean="0"/>
              <a:t>קראון</a:t>
            </a:r>
            <a:r>
              <a:rPr lang="he-IL" sz="1400" dirty="0" smtClean="0"/>
              <a:t> ראויים להתייחסות וששניהם צודקים. </a:t>
            </a:r>
          </a:p>
          <a:p>
            <a:pPr>
              <a:lnSpc>
                <a:spcPct val="170000"/>
              </a:lnSpc>
            </a:pPr>
            <a:r>
              <a:rPr lang="he-IL" sz="1400" dirty="0" smtClean="0"/>
              <a:t>משלימה פערי מידע. למשל, מכינה אותנו לקראת בואו של </a:t>
            </a:r>
            <a:r>
              <a:rPr lang="he-IL" sz="1400" dirty="0" err="1" smtClean="0"/>
              <a:t>קראון</a:t>
            </a:r>
            <a:r>
              <a:rPr lang="he-IL" sz="1400" dirty="0" smtClean="0"/>
              <a:t> מהאורקל בדלפי.</a:t>
            </a:r>
          </a:p>
          <a:p>
            <a:pPr>
              <a:lnSpc>
                <a:spcPct val="170000"/>
              </a:lnSpc>
            </a:pPr>
            <a:r>
              <a:rPr lang="he-IL" sz="1400" dirty="0" smtClean="0"/>
              <a:t>תורמת לממד החזותי ומעצימה את הרושם הדרמטי באמצעות המוזיקה והמחול. </a:t>
            </a:r>
            <a:endParaRPr lang="he-IL" sz="1400" dirty="0"/>
          </a:p>
        </p:txBody>
      </p:sp>
    </p:spTree>
  </p:cSld>
  <p:clrMapOvr>
    <a:masterClrMapping/>
  </p:clrMapOvr>
</p:sld>
</file>

<file path=ppt/theme/theme1.xml><?xml version="1.0" encoding="utf-8"?>
<a:theme xmlns:a="http://schemas.openxmlformats.org/drawingml/2006/main" name="ערכת נושא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240</TotalTime>
  <Words>1561</Words>
  <Application>Microsoft Office PowerPoint</Application>
  <PresentationFormat>‫הצגה על המסך (4:3)</PresentationFormat>
  <Paragraphs>93</Paragraphs>
  <Slides>15</Slides>
  <Notes>0</Notes>
  <HiddenSlides>0</HiddenSlides>
  <MMClips>0</MMClips>
  <ScaleCrop>false</ScaleCrop>
  <HeadingPairs>
    <vt:vector size="4" baseType="variant">
      <vt:variant>
        <vt:lpstr>ערכת נושא</vt:lpstr>
      </vt:variant>
      <vt:variant>
        <vt:i4>1</vt:i4>
      </vt:variant>
      <vt:variant>
        <vt:lpstr>כותרות שקופיות</vt:lpstr>
      </vt:variant>
      <vt:variant>
        <vt:i4>15</vt:i4>
      </vt:variant>
    </vt:vector>
  </HeadingPairs>
  <TitlesOfParts>
    <vt:vector size="16" baseType="lpstr">
      <vt:lpstr>ערכת נושא Office</vt:lpstr>
      <vt:lpstr>  אדיפוס המלך / סופוקלס – סיכום </vt:lpstr>
      <vt:lpstr>  מהלך ומבנה המחזה </vt:lpstr>
      <vt:lpstr>מצגת של PowerPoint</vt:lpstr>
      <vt:lpstr>מצגת של PowerPoint</vt:lpstr>
      <vt:lpstr>מצגת של PowerPoint</vt:lpstr>
      <vt:lpstr>מצגת של PowerPoint</vt:lpstr>
      <vt:lpstr>אריסטו – על מבנה הטרגדיה</vt:lpstr>
      <vt:lpstr>אריסטו – שלבי הטרגדיה </vt:lpstr>
      <vt:lpstr>הקתרזיס – תכלית הטרגדיה</vt:lpstr>
      <vt:lpstr>תכונות הגיבור הטראגי </vt:lpstr>
      <vt:lpstr>מוטיבים ורעיונות מרכזיים </vt:lpstr>
      <vt:lpstr>אדיפוס - טרגדיה של גורל או של מעשים? </vt:lpstr>
      <vt:lpstr>שאלת האחריות המוסרית </vt:lpstr>
      <vt:lpstr>אדיפוס כמנהיג  </vt:lpstr>
      <vt:lpstr>תפקידי המקהלה  </vt:lpstr>
    </vt:vector>
  </TitlesOfParts>
  <Company>Grizli777</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אדיפוס המלך / סופוקלס – סיכום</dc:title>
  <dc:creator>ANAT</dc:creator>
  <cp:lastModifiedBy>orit</cp:lastModifiedBy>
  <cp:revision>26</cp:revision>
  <dcterms:created xsi:type="dcterms:W3CDTF">2014-11-24T18:52:45Z</dcterms:created>
  <dcterms:modified xsi:type="dcterms:W3CDTF">2014-11-25T08:37:24Z</dcterms:modified>
</cp:coreProperties>
</file>