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3.xml" ContentType="application/vnd.openxmlformats-officedocument.theme+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4.xml" ContentType="application/vnd.openxmlformats-officedocument.theme+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5.xml" ContentType="application/vnd.openxmlformats-officedocument.theme+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51" r:id="rId1"/>
    <p:sldMasterId id="2147483930" r:id="rId2"/>
    <p:sldMasterId id="2147484046" r:id="rId3"/>
    <p:sldMasterId id="2147484051" r:id="rId4"/>
    <p:sldMasterId id="2147484459" r:id="rId5"/>
    <p:sldMasterId id="2147484463" r:id="rId6"/>
  </p:sldMasterIdLst>
  <p:notesMasterIdLst>
    <p:notesMasterId r:id="rId59"/>
  </p:notesMasterIdLst>
  <p:sldIdLst>
    <p:sldId id="256" r:id="rId7"/>
    <p:sldId id="585" r:id="rId8"/>
    <p:sldId id="514" r:id="rId9"/>
    <p:sldId id="506" r:id="rId10"/>
    <p:sldId id="507" r:id="rId11"/>
    <p:sldId id="525" r:id="rId12"/>
    <p:sldId id="541" r:id="rId13"/>
    <p:sldId id="549" r:id="rId14"/>
    <p:sldId id="548" r:id="rId15"/>
    <p:sldId id="529" r:id="rId16"/>
    <p:sldId id="530" r:id="rId17"/>
    <p:sldId id="531" r:id="rId18"/>
    <p:sldId id="542" r:id="rId19"/>
    <p:sldId id="580" r:id="rId20"/>
    <p:sldId id="581" r:id="rId21"/>
    <p:sldId id="582" r:id="rId22"/>
    <p:sldId id="526" r:id="rId23"/>
    <p:sldId id="545" r:id="rId24"/>
    <p:sldId id="543" r:id="rId25"/>
    <p:sldId id="546" r:id="rId26"/>
    <p:sldId id="544" r:id="rId27"/>
    <p:sldId id="550" r:id="rId28"/>
    <p:sldId id="534" r:id="rId29"/>
    <p:sldId id="551" r:id="rId30"/>
    <p:sldId id="536" r:id="rId31"/>
    <p:sldId id="539" r:id="rId32"/>
    <p:sldId id="512" r:id="rId33"/>
    <p:sldId id="513" r:id="rId34"/>
    <p:sldId id="554" r:id="rId35"/>
    <p:sldId id="555" r:id="rId36"/>
    <p:sldId id="556" r:id="rId37"/>
    <p:sldId id="557" r:id="rId38"/>
    <p:sldId id="579" r:id="rId39"/>
    <p:sldId id="559" r:id="rId40"/>
    <p:sldId id="560" r:id="rId41"/>
    <p:sldId id="561" r:id="rId42"/>
    <p:sldId id="563" r:id="rId43"/>
    <p:sldId id="565" r:id="rId44"/>
    <p:sldId id="567" r:id="rId45"/>
    <p:sldId id="568" r:id="rId46"/>
    <p:sldId id="569" r:id="rId47"/>
    <p:sldId id="570" r:id="rId48"/>
    <p:sldId id="571" r:id="rId49"/>
    <p:sldId id="572" r:id="rId50"/>
    <p:sldId id="584" r:id="rId51"/>
    <p:sldId id="576" r:id="rId52"/>
    <p:sldId id="573" r:id="rId53"/>
    <p:sldId id="488" r:id="rId54"/>
    <p:sldId id="583" r:id="rId55"/>
    <p:sldId id="575" r:id="rId56"/>
    <p:sldId id="577" r:id="rId57"/>
    <p:sldId id="578" r:id="rId58"/>
  </p:sldIdLst>
  <p:sldSz cx="9144000" cy="6858000" type="screen4x3"/>
  <p:notesSz cx="6797675" cy="9872663"/>
  <p:defaultTextStyle>
    <a:defPPr>
      <a:defRPr lang="he-IL"/>
    </a:defPPr>
    <a:lvl1pPr algn="r" rtl="1" fontAlgn="base">
      <a:spcBef>
        <a:spcPct val="0"/>
      </a:spcBef>
      <a:spcAft>
        <a:spcPct val="0"/>
      </a:spcAft>
      <a:defRPr kern="1200">
        <a:solidFill>
          <a:schemeClr val="tx1"/>
        </a:solidFill>
        <a:latin typeface="Arial" pitchFamily="34" charset="0"/>
        <a:ea typeface="+mn-ea"/>
        <a:cs typeface="Arial" pitchFamily="34" charset="0"/>
      </a:defRPr>
    </a:lvl1pPr>
    <a:lvl2pPr marL="457200" algn="r" rtl="1" fontAlgn="base">
      <a:spcBef>
        <a:spcPct val="0"/>
      </a:spcBef>
      <a:spcAft>
        <a:spcPct val="0"/>
      </a:spcAft>
      <a:defRPr kern="1200">
        <a:solidFill>
          <a:schemeClr val="tx1"/>
        </a:solidFill>
        <a:latin typeface="Arial" pitchFamily="34" charset="0"/>
        <a:ea typeface="+mn-ea"/>
        <a:cs typeface="Arial" pitchFamily="34" charset="0"/>
      </a:defRPr>
    </a:lvl2pPr>
    <a:lvl3pPr marL="914400" algn="r" rtl="1" fontAlgn="base">
      <a:spcBef>
        <a:spcPct val="0"/>
      </a:spcBef>
      <a:spcAft>
        <a:spcPct val="0"/>
      </a:spcAft>
      <a:defRPr kern="1200">
        <a:solidFill>
          <a:schemeClr val="tx1"/>
        </a:solidFill>
        <a:latin typeface="Arial" pitchFamily="34" charset="0"/>
        <a:ea typeface="+mn-ea"/>
        <a:cs typeface="Arial" pitchFamily="34" charset="0"/>
      </a:defRPr>
    </a:lvl3pPr>
    <a:lvl4pPr marL="1371600" algn="r" rtl="1" fontAlgn="base">
      <a:spcBef>
        <a:spcPct val="0"/>
      </a:spcBef>
      <a:spcAft>
        <a:spcPct val="0"/>
      </a:spcAft>
      <a:defRPr kern="1200">
        <a:solidFill>
          <a:schemeClr val="tx1"/>
        </a:solidFill>
        <a:latin typeface="Arial" pitchFamily="34" charset="0"/>
        <a:ea typeface="+mn-ea"/>
        <a:cs typeface="Arial" pitchFamily="34" charset="0"/>
      </a:defRPr>
    </a:lvl4pPr>
    <a:lvl5pPr marL="1828800" algn="r" rtl="1" fontAlgn="base">
      <a:spcBef>
        <a:spcPct val="0"/>
      </a:spcBef>
      <a:spcAft>
        <a:spcPct val="0"/>
      </a:spcAft>
      <a:defRPr kern="1200">
        <a:solidFill>
          <a:schemeClr val="tx1"/>
        </a:solidFill>
        <a:latin typeface="Arial" pitchFamily="34" charset="0"/>
        <a:ea typeface="+mn-ea"/>
        <a:cs typeface="Arial" pitchFamily="34" charset="0"/>
      </a:defRPr>
    </a:lvl5pPr>
    <a:lvl6pPr marL="2286000" algn="r" defTabSz="914400" rtl="1" eaLnBrk="1" latinLnBrk="0" hangingPunct="1">
      <a:defRPr kern="1200">
        <a:solidFill>
          <a:schemeClr val="tx1"/>
        </a:solidFill>
        <a:latin typeface="Arial" pitchFamily="34" charset="0"/>
        <a:ea typeface="+mn-ea"/>
        <a:cs typeface="Arial" pitchFamily="34" charset="0"/>
      </a:defRPr>
    </a:lvl6pPr>
    <a:lvl7pPr marL="2743200" algn="r" defTabSz="914400" rtl="1" eaLnBrk="1" latinLnBrk="0" hangingPunct="1">
      <a:defRPr kern="1200">
        <a:solidFill>
          <a:schemeClr val="tx1"/>
        </a:solidFill>
        <a:latin typeface="Arial" pitchFamily="34" charset="0"/>
        <a:ea typeface="+mn-ea"/>
        <a:cs typeface="Arial" pitchFamily="34" charset="0"/>
      </a:defRPr>
    </a:lvl7pPr>
    <a:lvl8pPr marL="3200400" algn="r" defTabSz="914400" rtl="1" eaLnBrk="1" latinLnBrk="0" hangingPunct="1">
      <a:defRPr kern="1200">
        <a:solidFill>
          <a:schemeClr val="tx1"/>
        </a:solidFill>
        <a:latin typeface="Arial" pitchFamily="34" charset="0"/>
        <a:ea typeface="+mn-ea"/>
        <a:cs typeface="Arial" pitchFamily="34" charset="0"/>
      </a:defRPr>
    </a:lvl8pPr>
    <a:lvl9pPr marL="3657600" algn="r" defTabSz="914400" rtl="1" eaLnBrk="1" latinLnBrk="0" hangingPunct="1">
      <a:defRPr kern="1200">
        <a:solidFill>
          <a:schemeClr val="tx1"/>
        </a:solidFill>
        <a:latin typeface="Arial"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99"/>
    <a:srgbClr val="94D1EF"/>
    <a:srgbClr val="1D4C72"/>
    <a:srgbClr val="FFFF9F"/>
    <a:srgbClr val="FFFFCC"/>
    <a:srgbClr val="FF6600"/>
    <a:srgbClr val="717171"/>
    <a:srgbClr val="F6FED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69012ECD-51FC-41F1-AA8D-1B2483CD663E}" styleName="סגנון בהיר 2 - הדגשה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0E3FDE45-AF77-4B5C-9715-49D594BDF05E}" styleName="סגנון בהיר 1 - הדגשה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5C22544A-7EE6-4342-B048-85BDC9FD1C3A}" styleName="סגנון ביניים 2 - הדגשה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סגנון ביניים 2 - הדגשה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34615" autoAdjust="0"/>
    <p:restoredTop sz="86372" autoAdjust="0"/>
  </p:normalViewPr>
  <p:slideViewPr>
    <p:cSldViewPr>
      <p:cViewPr varScale="1">
        <p:scale>
          <a:sx n="78" d="100"/>
          <a:sy n="78" d="100"/>
        </p:scale>
        <p:origin x="-654" y="-96"/>
      </p:cViewPr>
      <p:guideLst>
        <p:guide orient="horz" pos="2160"/>
        <p:guide pos="2880"/>
      </p:guideLst>
    </p:cSldViewPr>
  </p:slideViewPr>
  <p:outlineViewPr>
    <p:cViewPr>
      <p:scale>
        <a:sx n="33" d="100"/>
        <a:sy n="33" d="100"/>
      </p:scale>
      <p:origin x="0" y="2748"/>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52" d="100"/>
          <a:sy n="52" d="100"/>
        </p:scale>
        <p:origin x="-2700" y="-84"/>
      </p:cViewPr>
      <p:guideLst>
        <p:guide orient="horz" pos="3109"/>
        <p:guide pos="214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slide" Target="slides/slide41.xml"/><Relationship Id="rId50" Type="http://schemas.openxmlformats.org/officeDocument/2006/relationships/slide" Target="slides/slide44.xml"/><Relationship Id="rId55" Type="http://schemas.openxmlformats.org/officeDocument/2006/relationships/slide" Target="slides/slide49.xml"/><Relationship Id="rId63" Type="http://schemas.openxmlformats.org/officeDocument/2006/relationships/tableStyles" Target="tableStyles.xml"/><Relationship Id="rId7" Type="http://schemas.openxmlformats.org/officeDocument/2006/relationships/slide" Target="slides/slide1.xml"/><Relationship Id="rId2" Type="http://schemas.openxmlformats.org/officeDocument/2006/relationships/slideMaster" Target="slideMasters/slideMaster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slide" Target="slides/slide23.xml"/><Relationship Id="rId41" Type="http://schemas.openxmlformats.org/officeDocument/2006/relationships/slide" Target="slides/slide35.xml"/><Relationship Id="rId54" Type="http://schemas.openxmlformats.org/officeDocument/2006/relationships/slide" Target="slides/slide48.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3" Type="http://schemas.openxmlformats.org/officeDocument/2006/relationships/slide" Target="slides/slide47.xml"/><Relationship Id="rId58" Type="http://schemas.openxmlformats.org/officeDocument/2006/relationships/slide" Target="slides/slide52.xml"/><Relationship Id="rId5" Type="http://schemas.openxmlformats.org/officeDocument/2006/relationships/slideMaster" Target="slideMasters/slideMaster5.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slide" Target="slides/slide43.xml"/><Relationship Id="rId57" Type="http://schemas.openxmlformats.org/officeDocument/2006/relationships/slide" Target="slides/slide51.xml"/><Relationship Id="rId61" Type="http://schemas.openxmlformats.org/officeDocument/2006/relationships/viewProps" Target="viewProps.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slide" Target="slides/slide46.xml"/><Relationship Id="rId60" Type="http://schemas.openxmlformats.org/officeDocument/2006/relationships/presProps" Target="presProps.xml"/><Relationship Id="rId4" Type="http://schemas.openxmlformats.org/officeDocument/2006/relationships/slideMaster" Target="slideMasters/slideMaster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slide" Target="slides/slide42.xml"/><Relationship Id="rId56" Type="http://schemas.openxmlformats.org/officeDocument/2006/relationships/slide" Target="slides/slide50.xml"/><Relationship Id="rId8" Type="http://schemas.openxmlformats.org/officeDocument/2006/relationships/slide" Target="slides/slide2.xml"/><Relationship Id="rId51" Type="http://schemas.openxmlformats.org/officeDocument/2006/relationships/slide" Target="slides/slide45.xml"/><Relationship Id="rId3" Type="http://schemas.openxmlformats.org/officeDocument/2006/relationships/slideMaster" Target="slideMasters/slideMaster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5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852863" y="0"/>
            <a:ext cx="2944812" cy="493713"/>
          </a:xfrm>
          <a:prstGeom prst="rect">
            <a:avLst/>
          </a:prstGeom>
        </p:spPr>
        <p:txBody>
          <a:bodyPr vert="horz" lIns="91440" tIns="45720" rIns="91440" bIns="45720" rtlCol="1"/>
          <a:lstStyle>
            <a:lvl1pPr algn="r" fontAlgn="auto">
              <a:spcBef>
                <a:spcPts val="0"/>
              </a:spcBef>
              <a:spcAft>
                <a:spcPts val="0"/>
              </a:spcAft>
              <a:defRPr sz="1200">
                <a:latin typeface="+mn-lt"/>
                <a:cs typeface="+mn-cs"/>
              </a:defRPr>
            </a:lvl1pPr>
          </a:lstStyle>
          <a:p>
            <a:pPr>
              <a:defRPr/>
            </a:pPr>
            <a:endParaRPr lang="he-IL"/>
          </a:p>
        </p:txBody>
      </p:sp>
      <p:sp>
        <p:nvSpPr>
          <p:cNvPr id="3" name="Date Placeholder 2"/>
          <p:cNvSpPr>
            <a:spLocks noGrp="1"/>
          </p:cNvSpPr>
          <p:nvPr>
            <p:ph type="dt" idx="1"/>
          </p:nvPr>
        </p:nvSpPr>
        <p:spPr>
          <a:xfrm>
            <a:off x="1588" y="0"/>
            <a:ext cx="2944812" cy="493713"/>
          </a:xfrm>
          <a:prstGeom prst="rect">
            <a:avLst/>
          </a:prstGeom>
        </p:spPr>
        <p:txBody>
          <a:bodyPr vert="horz" lIns="91440" tIns="45720" rIns="91440" bIns="45720" rtlCol="1"/>
          <a:lstStyle>
            <a:lvl1pPr algn="l" fontAlgn="auto">
              <a:spcBef>
                <a:spcPts val="0"/>
              </a:spcBef>
              <a:spcAft>
                <a:spcPts val="0"/>
              </a:spcAft>
              <a:defRPr sz="1200">
                <a:latin typeface="+mn-lt"/>
                <a:cs typeface="+mn-cs"/>
              </a:defRPr>
            </a:lvl1pPr>
          </a:lstStyle>
          <a:p>
            <a:pPr>
              <a:defRPr/>
            </a:pPr>
            <a:fld id="{C39BF3A6-9EDA-4E60-92F8-08B416008BDB}" type="datetimeFigureOut">
              <a:rPr lang="he-IL"/>
              <a:pPr>
                <a:defRPr/>
              </a:pPr>
              <a:t>כ"ב/אלול/תשע"ג</a:t>
            </a:fld>
            <a:endParaRPr lang="he-IL" dirty="0"/>
          </a:p>
        </p:txBody>
      </p:sp>
      <p:sp>
        <p:nvSpPr>
          <p:cNvPr id="4" name="Slide Image Placeholder 3"/>
          <p:cNvSpPr>
            <a:spLocks noGrp="1" noRot="1" noChangeAspect="1"/>
          </p:cNvSpPr>
          <p:nvPr>
            <p:ph type="sldImg" idx="2"/>
          </p:nvPr>
        </p:nvSpPr>
        <p:spPr>
          <a:xfrm>
            <a:off x="930275" y="739775"/>
            <a:ext cx="4937125" cy="3703638"/>
          </a:xfrm>
          <a:prstGeom prst="rect">
            <a:avLst/>
          </a:prstGeom>
          <a:noFill/>
          <a:ln w="12700">
            <a:solidFill>
              <a:prstClr val="black"/>
            </a:solidFill>
          </a:ln>
        </p:spPr>
        <p:txBody>
          <a:bodyPr vert="horz" lIns="91440" tIns="45720" rIns="91440" bIns="45720" rtlCol="1" anchor="ctr"/>
          <a:lstStyle/>
          <a:p>
            <a:pPr lvl="0"/>
            <a:endParaRPr lang="he-IL" noProof="0" dirty="0"/>
          </a:p>
        </p:txBody>
      </p:sp>
      <p:sp>
        <p:nvSpPr>
          <p:cNvPr id="5" name="Notes Placeholder 4"/>
          <p:cNvSpPr>
            <a:spLocks noGrp="1"/>
          </p:cNvSpPr>
          <p:nvPr>
            <p:ph type="body" sz="quarter" idx="3"/>
          </p:nvPr>
        </p:nvSpPr>
        <p:spPr>
          <a:xfrm>
            <a:off x="679450" y="4689475"/>
            <a:ext cx="5438775" cy="4443413"/>
          </a:xfrm>
          <a:prstGeom prst="rect">
            <a:avLst/>
          </a:prstGeom>
        </p:spPr>
        <p:txBody>
          <a:bodyPr vert="horz" wrap="square" lIns="91440" tIns="45720" rIns="91440" bIns="45720" numCol="1" anchor="t" anchorCtr="0" compatLnSpc="1">
            <a:prstTxWarp prst="textNoShape">
              <a:avLst/>
            </a:prstTxWarp>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6" name="Footer Placeholder 5"/>
          <p:cNvSpPr>
            <a:spLocks noGrp="1"/>
          </p:cNvSpPr>
          <p:nvPr>
            <p:ph type="ftr" sz="quarter" idx="4"/>
          </p:nvPr>
        </p:nvSpPr>
        <p:spPr>
          <a:xfrm>
            <a:off x="3852863" y="9377363"/>
            <a:ext cx="2944812" cy="493712"/>
          </a:xfrm>
          <a:prstGeom prst="rect">
            <a:avLst/>
          </a:prstGeom>
        </p:spPr>
        <p:txBody>
          <a:bodyPr vert="horz" lIns="91440" tIns="45720" rIns="91440" bIns="45720" rtlCol="1" anchor="b"/>
          <a:lstStyle>
            <a:lvl1pPr algn="r" fontAlgn="auto">
              <a:spcBef>
                <a:spcPts val="0"/>
              </a:spcBef>
              <a:spcAft>
                <a:spcPts val="0"/>
              </a:spcAft>
              <a:defRPr sz="1200">
                <a:latin typeface="+mn-lt"/>
                <a:cs typeface="+mn-cs"/>
              </a:defRPr>
            </a:lvl1pPr>
          </a:lstStyle>
          <a:p>
            <a:pPr>
              <a:defRPr/>
            </a:pPr>
            <a:endParaRPr lang="he-IL"/>
          </a:p>
        </p:txBody>
      </p:sp>
      <p:sp>
        <p:nvSpPr>
          <p:cNvPr id="7" name="Slide Number Placeholder 6"/>
          <p:cNvSpPr>
            <a:spLocks noGrp="1"/>
          </p:cNvSpPr>
          <p:nvPr>
            <p:ph type="sldNum" sz="quarter" idx="5"/>
          </p:nvPr>
        </p:nvSpPr>
        <p:spPr>
          <a:xfrm>
            <a:off x="1588" y="9377363"/>
            <a:ext cx="2944812" cy="493712"/>
          </a:xfrm>
          <a:prstGeom prst="rect">
            <a:avLst/>
          </a:prstGeom>
        </p:spPr>
        <p:txBody>
          <a:bodyPr vert="horz" lIns="91440" tIns="45720" rIns="91440" bIns="45720" rtlCol="1" anchor="b"/>
          <a:lstStyle>
            <a:lvl1pPr algn="l" fontAlgn="auto">
              <a:spcBef>
                <a:spcPts val="0"/>
              </a:spcBef>
              <a:spcAft>
                <a:spcPts val="0"/>
              </a:spcAft>
              <a:defRPr sz="1200">
                <a:latin typeface="+mn-lt"/>
                <a:cs typeface="+mn-cs"/>
              </a:defRPr>
            </a:lvl1pPr>
          </a:lstStyle>
          <a:p>
            <a:pPr>
              <a:defRPr/>
            </a:pPr>
            <a:fld id="{FC92CC5B-B1E1-44D9-9D3D-5A6DB7338CAD}" type="slidenum">
              <a:rPr lang="he-IL"/>
              <a:pPr>
                <a:defRPr/>
              </a:pPr>
              <a:t>‹#›</a:t>
            </a:fld>
            <a:endParaRPr lang="he-IL" dirty="0"/>
          </a:p>
        </p:txBody>
      </p:sp>
    </p:spTree>
    <p:extLst>
      <p:ext uri="{BB962C8B-B14F-4D97-AF65-F5344CB8AC3E}">
        <p14:creationId xmlns:p14="http://schemas.microsoft.com/office/powerpoint/2010/main" val="721994199"/>
      </p:ext>
    </p:extLst>
  </p:cSld>
  <p:clrMap bg1="lt1" tx1="dk1" bg2="lt2" tx2="dk2" accent1="accent1" accent2="accent2" accent3="accent3" accent4="accent4" accent5="accent5" accent6="accent6" hlink="hlink" folHlink="folHlink"/>
  <p:notesStyle>
    <a:lvl1pPr algn="r" rtl="1" eaLnBrk="0" fontAlgn="base" hangingPunct="0">
      <a:spcBef>
        <a:spcPct val="30000"/>
      </a:spcBef>
      <a:spcAft>
        <a:spcPct val="0"/>
      </a:spcAft>
      <a:defRPr sz="1200" kern="1200">
        <a:solidFill>
          <a:schemeClr val="tx1"/>
        </a:solidFill>
        <a:latin typeface="+mn-lt"/>
        <a:ea typeface="+mn-ea"/>
        <a:cs typeface="+mn-cs"/>
      </a:defRPr>
    </a:lvl1pPr>
    <a:lvl2pPr marL="457200" algn="r" rtl="1" eaLnBrk="0" fontAlgn="base" hangingPunct="0">
      <a:spcBef>
        <a:spcPct val="30000"/>
      </a:spcBef>
      <a:spcAft>
        <a:spcPct val="0"/>
      </a:spcAft>
      <a:defRPr sz="1200" kern="1200">
        <a:solidFill>
          <a:schemeClr val="tx1"/>
        </a:solidFill>
        <a:latin typeface="+mn-lt"/>
        <a:ea typeface="+mn-ea"/>
        <a:cs typeface="+mn-cs"/>
      </a:defRPr>
    </a:lvl2pPr>
    <a:lvl3pPr marL="914400" algn="r" rtl="1" eaLnBrk="0" fontAlgn="base" hangingPunct="0">
      <a:spcBef>
        <a:spcPct val="30000"/>
      </a:spcBef>
      <a:spcAft>
        <a:spcPct val="0"/>
      </a:spcAft>
      <a:defRPr sz="1200" kern="1200">
        <a:solidFill>
          <a:schemeClr val="tx1"/>
        </a:solidFill>
        <a:latin typeface="+mn-lt"/>
        <a:ea typeface="+mn-ea"/>
        <a:cs typeface="+mn-cs"/>
      </a:defRPr>
    </a:lvl3pPr>
    <a:lvl4pPr marL="1371600" algn="r" rtl="1" eaLnBrk="0" fontAlgn="base" hangingPunct="0">
      <a:spcBef>
        <a:spcPct val="30000"/>
      </a:spcBef>
      <a:spcAft>
        <a:spcPct val="0"/>
      </a:spcAft>
      <a:defRPr sz="1200" kern="1200">
        <a:solidFill>
          <a:schemeClr val="tx1"/>
        </a:solidFill>
        <a:latin typeface="+mn-lt"/>
        <a:ea typeface="+mn-ea"/>
        <a:cs typeface="+mn-cs"/>
      </a:defRPr>
    </a:lvl4pPr>
    <a:lvl5pPr marL="1828800" algn="r" rtl="1" eaLnBrk="0" fontAlgn="base" hangingPunct="0">
      <a:spcBef>
        <a:spcPct val="30000"/>
      </a:spcBef>
      <a:spcAft>
        <a:spcPct val="0"/>
      </a:spcAft>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987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he-IL" smtClean="0"/>
          </a:p>
        </p:txBody>
      </p:sp>
      <p:sp>
        <p:nvSpPr>
          <p:cNvPr id="59396"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17FF591B-10EA-4B1F-BEFA-F5DE88FCA8BB}" type="slidenum">
              <a:rPr lang="he-IL" smtClean="0"/>
              <a:pPr fontAlgn="base">
                <a:spcBef>
                  <a:spcPct val="0"/>
                </a:spcBef>
                <a:spcAft>
                  <a:spcPct val="0"/>
                </a:spcAft>
                <a:defRPr/>
              </a:pPr>
              <a:t>1</a:t>
            </a:fld>
            <a:endParaRPr lang="he-IL" dirty="0"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מציין מיקום של תמונת שקופית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0899" name="מציין מיקום של הערות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he-IL" smtClean="0"/>
          </a:p>
        </p:txBody>
      </p:sp>
      <p:sp>
        <p:nvSpPr>
          <p:cNvPr id="4" name="מציין מיקום של מספר שקופית 3"/>
          <p:cNvSpPr>
            <a:spLocks noGrp="1"/>
          </p:cNvSpPr>
          <p:nvPr>
            <p:ph type="sldNum" sz="quarter" idx="5"/>
          </p:nvPr>
        </p:nvSpPr>
        <p:spPr/>
        <p:txBody>
          <a:bodyPr/>
          <a:lstStyle/>
          <a:p>
            <a:pPr>
              <a:defRPr/>
            </a:pPr>
            <a:fld id="{44520553-3F0A-4911-A5AF-E5C04E8D719D}" type="slidenum">
              <a:rPr lang="he-IL">
                <a:solidFill>
                  <a:prstClr val="black"/>
                </a:solidFill>
              </a:rPr>
              <a:pPr>
                <a:defRPr/>
              </a:pPr>
              <a:t>45</a:t>
            </a:fld>
            <a:endParaRPr lang="he-IL" dirty="0">
              <a:solidFill>
                <a:prstClr val="black"/>
              </a:solidFill>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מציין מיקום של תמונת שקופית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23" name="מציין מיקום של הערות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he-IL" smtClean="0"/>
          </a:p>
        </p:txBody>
      </p:sp>
      <p:sp>
        <p:nvSpPr>
          <p:cNvPr id="4" name="מציין מיקום של מספר שקופית 3"/>
          <p:cNvSpPr>
            <a:spLocks noGrp="1"/>
          </p:cNvSpPr>
          <p:nvPr>
            <p:ph type="sldNum" sz="quarter" idx="5"/>
          </p:nvPr>
        </p:nvSpPr>
        <p:spPr/>
        <p:txBody>
          <a:bodyPr/>
          <a:lstStyle/>
          <a:p>
            <a:pPr>
              <a:defRPr/>
            </a:pPr>
            <a:fld id="{4358BF70-A451-4611-A6CB-6147A5913C05}" type="slidenum">
              <a:rPr lang="he-IL">
                <a:solidFill>
                  <a:prstClr val="black"/>
                </a:solidFill>
              </a:rPr>
              <a:pPr>
                <a:defRPr/>
              </a:pPr>
              <a:t>49</a:t>
            </a:fld>
            <a:endParaRPr lang="he-IL" dirty="0">
              <a:solidFill>
                <a:prstClr val="black"/>
              </a:solidFill>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Master" Target="../slideMasters/slideMaster3.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Master" Target="../slideMasters/slideMaster3.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Master" Target="../slideMasters/slideMaster4.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Master" Target="../slideMasters/slideMaster4.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Master" Target="../slideMasters/slideMaster4.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Master" Target="../slideMasters/slideMaster5.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Master" Target="../slideMasters/slideMaster5.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Master" Target="../slideMasters/slideMaster5.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Master" Target="../slideMasters/slideMaster6.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Master" Target="../slideMasters/slideMaster6.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Master" Target="../slideMasters/slideMaster6.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Rectangle 7"/>
          <p:cNvSpPr/>
          <p:nvPr userDrawn="1"/>
        </p:nvSpPr>
        <p:spPr>
          <a:xfrm>
            <a:off x="231775" y="419100"/>
            <a:ext cx="8215313" cy="46038"/>
          </a:xfrm>
          <a:prstGeom prst="rect">
            <a:avLst/>
          </a:prstGeom>
          <a:blipFill dpi="0" rotWithShape="1">
            <a:blip r:embed="rId2" cstate="print"/>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fontAlgn="auto">
              <a:spcBef>
                <a:spcPts val="0"/>
              </a:spcBef>
              <a:spcAft>
                <a:spcPts val="0"/>
              </a:spcAft>
              <a:defRPr/>
            </a:pPr>
            <a:endParaRPr lang="he-IL" dirty="0"/>
          </a:p>
        </p:txBody>
      </p:sp>
      <p:sp>
        <p:nvSpPr>
          <p:cNvPr id="2" name="Title 1"/>
          <p:cNvSpPr>
            <a:spLocks noGrp="1"/>
          </p:cNvSpPr>
          <p:nvPr>
            <p:ph type="ctrTitle"/>
          </p:nvPr>
        </p:nvSpPr>
        <p:spPr>
          <a:xfrm>
            <a:off x="785786" y="130161"/>
            <a:ext cx="7772400" cy="369881"/>
          </a:xfrm>
          <a:prstGeom prst="rect">
            <a:avLst/>
          </a:prstGeom>
        </p:spPr>
        <p:txBody>
          <a:bodyPr/>
          <a:lstStyle>
            <a:lvl1pPr marL="0" marR="0" indent="0" algn="r" defTabSz="914400" rtl="1" eaLnBrk="1" fontAlgn="auto" latinLnBrk="0" hangingPunct="1">
              <a:lnSpc>
                <a:spcPct val="100000"/>
              </a:lnSpc>
              <a:spcBef>
                <a:spcPts val="0"/>
              </a:spcBef>
              <a:spcAft>
                <a:spcPts val="0"/>
              </a:spcAft>
              <a:buClrTx/>
              <a:buSzTx/>
              <a:buFontTx/>
              <a:buNone/>
              <a:tabLst/>
              <a:defRPr lang="he-IL" sz="1800" b="1" smtClean="0"/>
            </a:lvl1pPr>
          </a:lstStyle>
          <a:p>
            <a:r>
              <a:rPr lang="he-IL" noProof="0" smtClean="0"/>
              <a:t>לחץ כדי לערוך סגנון כותרת של תבנית בסיס</a:t>
            </a:r>
            <a:endParaRPr lang="he-IL" dirty="0"/>
          </a:p>
        </p:txBody>
      </p:sp>
      <p:sp>
        <p:nvSpPr>
          <p:cNvPr id="4" name="Date Placeholder 3"/>
          <p:cNvSpPr>
            <a:spLocks noGrp="1"/>
          </p:cNvSpPr>
          <p:nvPr>
            <p:ph type="dt" sz="half" idx="10"/>
          </p:nvPr>
        </p:nvSpPr>
        <p:spPr/>
        <p:txBody>
          <a:bodyPr/>
          <a:lstStyle>
            <a:lvl1pPr>
              <a:defRPr/>
            </a:lvl1pPr>
          </a:lstStyle>
          <a:p>
            <a:pPr>
              <a:defRPr/>
            </a:pPr>
            <a:fld id="{36AFD49E-AA9D-4AC9-BB51-463A84EF052B}" type="datetime8">
              <a:rPr lang="he-IL"/>
              <a:pPr>
                <a:defRPr/>
              </a:pPr>
              <a:t>28 אוגוסט 13</a:t>
            </a:fld>
            <a:endParaRPr lang="he-IL" dirty="0"/>
          </a:p>
        </p:txBody>
      </p:sp>
      <p:sp>
        <p:nvSpPr>
          <p:cNvPr id="5" name="Footer Placeholder 4"/>
          <p:cNvSpPr>
            <a:spLocks noGrp="1"/>
          </p:cNvSpPr>
          <p:nvPr>
            <p:ph type="ftr" sz="quarter" idx="11"/>
          </p:nvPr>
        </p:nvSpPr>
        <p:spPr/>
        <p:txBody>
          <a:bodyPr/>
          <a:lstStyle>
            <a:lvl1pPr>
              <a:defRPr/>
            </a:lvl1pPr>
          </a:lstStyle>
          <a:p>
            <a:pPr>
              <a:defRPr/>
            </a:pPr>
            <a:endParaRPr lang="he-IL"/>
          </a:p>
        </p:txBody>
      </p:sp>
      <p:sp>
        <p:nvSpPr>
          <p:cNvPr id="6" name="Slide Number Placeholder 5"/>
          <p:cNvSpPr>
            <a:spLocks noGrp="1"/>
          </p:cNvSpPr>
          <p:nvPr>
            <p:ph type="sldNum" sz="quarter" idx="12"/>
          </p:nvPr>
        </p:nvSpPr>
        <p:spPr/>
        <p:txBody>
          <a:bodyPr/>
          <a:lstStyle>
            <a:lvl1pPr algn="l">
              <a:defRPr>
                <a:solidFill>
                  <a:srgbClr val="FFFCF7"/>
                </a:solidFill>
              </a:defRPr>
            </a:lvl1pPr>
          </a:lstStyle>
          <a:p>
            <a:pPr>
              <a:defRPr/>
            </a:pPr>
            <a:fld id="{96E0AB91-79BE-49D4-AE75-151654892FA6}" type="slidenum">
              <a:rPr lang="he-IL"/>
              <a:pPr>
                <a:defRPr/>
              </a:pPr>
              <a:t>‹#›</a:t>
            </a:fld>
            <a:endParaRPr lang="he-IL" dirty="0"/>
          </a:p>
        </p:txBody>
      </p:sp>
    </p:spTree>
    <p:extLst>
      <p:ext uri="{BB962C8B-B14F-4D97-AF65-F5344CB8AC3E}">
        <p14:creationId xmlns:p14="http://schemas.microsoft.com/office/powerpoint/2010/main" val="33980802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haelot">
    <p:spTree>
      <p:nvGrpSpPr>
        <p:cNvPr id="1" name=""/>
        <p:cNvGrpSpPr/>
        <p:nvPr/>
      </p:nvGrpSpPr>
      <p:grpSpPr>
        <a:xfrm>
          <a:off x="0" y="0"/>
          <a:ext cx="0" cy="0"/>
          <a:chOff x="0" y="0"/>
          <a:chExt cx="0" cy="0"/>
        </a:xfrm>
      </p:grpSpPr>
      <p:sp>
        <p:nvSpPr>
          <p:cNvPr id="3" name="Rectangle 6"/>
          <p:cNvSpPr/>
          <p:nvPr userDrawn="1"/>
        </p:nvSpPr>
        <p:spPr>
          <a:xfrm>
            <a:off x="231775" y="419100"/>
            <a:ext cx="8215313" cy="46038"/>
          </a:xfrm>
          <a:prstGeom prst="rect">
            <a:avLst/>
          </a:prstGeom>
          <a:blipFill dpi="0" rotWithShape="1">
            <a:blip r:embed="rId2" cstate="print"/>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fontAlgn="auto">
              <a:spcBef>
                <a:spcPts val="0"/>
              </a:spcBef>
              <a:spcAft>
                <a:spcPts val="0"/>
              </a:spcAft>
              <a:defRPr/>
            </a:pPr>
            <a:endParaRPr lang="he-IL" dirty="0"/>
          </a:p>
        </p:txBody>
      </p:sp>
      <p:sp>
        <p:nvSpPr>
          <p:cNvPr id="4" name="TextBox 3"/>
          <p:cNvSpPr txBox="1"/>
          <p:nvPr userDrawn="1"/>
        </p:nvSpPr>
        <p:spPr>
          <a:xfrm>
            <a:off x="357188" y="142875"/>
            <a:ext cx="8143875" cy="307975"/>
          </a:xfrm>
          <a:prstGeom prst="rect">
            <a:avLst/>
          </a:prstGeom>
          <a:noFill/>
          <a:ln w="19050">
            <a:noFill/>
          </a:ln>
          <a:effectLst>
            <a:outerShdw sx="102000" sy="102000" algn="tl" rotWithShape="0">
              <a:schemeClr val="bg1">
                <a:lumMod val="65000"/>
                <a:alpha val="0"/>
              </a:schemeClr>
            </a:outerShdw>
          </a:effectLst>
        </p:spPr>
        <p:txBody>
          <a:bodyPr rtlCol="1">
            <a:spAutoFit/>
          </a:bodyPr>
          <a:lstStyle/>
          <a:p>
            <a:pPr fontAlgn="auto">
              <a:spcBef>
                <a:spcPts val="0"/>
              </a:spcBef>
              <a:spcAft>
                <a:spcPts val="0"/>
              </a:spcAft>
              <a:defRPr/>
            </a:pPr>
            <a:r>
              <a:rPr lang="he-IL" sz="1400" b="1" dirty="0">
                <a:solidFill>
                  <a:srgbClr val="FF6600"/>
                </a:solidFill>
                <a:latin typeface="+mn-lt"/>
                <a:cs typeface="+mn-cs"/>
              </a:rPr>
              <a:t>מעבר חומרים דרך הקרום באמצעות דיפוזיה</a:t>
            </a:r>
          </a:p>
        </p:txBody>
      </p:sp>
      <p:sp>
        <p:nvSpPr>
          <p:cNvPr id="5" name="TextBox 4"/>
          <p:cNvSpPr txBox="1"/>
          <p:nvPr userDrawn="1"/>
        </p:nvSpPr>
        <p:spPr>
          <a:xfrm>
            <a:off x="4857750" y="500063"/>
            <a:ext cx="3643313" cy="357187"/>
          </a:xfrm>
          <a:prstGeom prst="rect">
            <a:avLst/>
          </a:prstGeom>
          <a:noFill/>
          <a:ln w="22225">
            <a:noFill/>
          </a:ln>
          <a:effectLst>
            <a:outerShdw sx="101000" sy="101000" algn="ctr" rotWithShape="0">
              <a:schemeClr val="bg1">
                <a:lumMod val="75000"/>
              </a:schemeClr>
            </a:outerShdw>
          </a:effectLst>
        </p:spPr>
        <p:txBody>
          <a:bodyPr wrap="none" rtlCol="1">
            <a:normAutofit/>
          </a:bodyPr>
          <a:lstStyle/>
          <a:p>
            <a:pPr fontAlgn="auto">
              <a:spcBef>
                <a:spcPts val="0"/>
              </a:spcBef>
              <a:spcAft>
                <a:spcPts val="0"/>
              </a:spcAft>
              <a:defRPr/>
            </a:pPr>
            <a:r>
              <a:rPr lang="he-IL" sz="1400" b="1" dirty="0">
                <a:solidFill>
                  <a:srgbClr val="1D4C72"/>
                </a:solidFill>
                <a:latin typeface="+mn-lt"/>
                <a:cs typeface="+mn-cs"/>
              </a:rPr>
              <a:t>שאלות</a:t>
            </a:r>
          </a:p>
          <a:p>
            <a:pPr fontAlgn="auto">
              <a:spcBef>
                <a:spcPts val="0"/>
              </a:spcBef>
              <a:spcAft>
                <a:spcPts val="0"/>
              </a:spcAft>
              <a:defRPr/>
            </a:pPr>
            <a:endParaRPr lang="he-IL" sz="2000" dirty="0">
              <a:solidFill>
                <a:schemeClr val="tx1">
                  <a:lumMod val="50000"/>
                  <a:lumOff val="50000"/>
                </a:schemeClr>
              </a:solidFill>
              <a:latin typeface="+mn-lt"/>
              <a:cs typeface="+mn-cs"/>
            </a:endParaRPr>
          </a:p>
        </p:txBody>
      </p:sp>
      <p:sp>
        <p:nvSpPr>
          <p:cNvPr id="16" name="Text Placeholder 15"/>
          <p:cNvSpPr>
            <a:spLocks noGrp="1"/>
          </p:cNvSpPr>
          <p:nvPr>
            <p:ph type="body" sz="quarter" idx="10"/>
          </p:nvPr>
        </p:nvSpPr>
        <p:spPr>
          <a:xfrm>
            <a:off x="214313" y="857250"/>
            <a:ext cx="8215312" cy="1357303"/>
          </a:xfrm>
          <a:prstGeom prst="rect">
            <a:avLst/>
          </a:prstGeom>
        </p:spPr>
        <p:txBody>
          <a:bodyPr/>
          <a:lstStyle>
            <a:lvl1pPr>
              <a:buFontTx/>
              <a:buNone/>
              <a:defRPr sz="3200"/>
            </a:lvl1pPr>
          </a:lstStyle>
          <a:p>
            <a:pPr lvl="0"/>
            <a:r>
              <a:rPr lang="he-IL" smtClean="0"/>
              <a:t>לחץ כדי לערוך סגנונות טקסט של תבנית בסיס</a:t>
            </a:r>
          </a:p>
          <a:p>
            <a:pPr lvl="1"/>
            <a:r>
              <a:rPr lang="he-IL" smtClean="0"/>
              <a:t>רמה שנייה</a:t>
            </a:r>
          </a:p>
        </p:txBody>
      </p:sp>
      <p:sp>
        <p:nvSpPr>
          <p:cNvPr id="6" name="Slide Number Placeholder 5"/>
          <p:cNvSpPr>
            <a:spLocks noGrp="1"/>
          </p:cNvSpPr>
          <p:nvPr>
            <p:ph type="sldNum" sz="quarter" idx="11"/>
          </p:nvPr>
        </p:nvSpPr>
        <p:spPr/>
        <p:txBody>
          <a:bodyPr/>
          <a:lstStyle>
            <a:lvl1pPr algn="l">
              <a:defRPr>
                <a:solidFill>
                  <a:srgbClr val="FFFCF7"/>
                </a:solidFill>
              </a:defRPr>
            </a:lvl1pPr>
          </a:lstStyle>
          <a:p>
            <a:pPr>
              <a:defRPr/>
            </a:pPr>
            <a:fld id="{5D7211C0-A3BB-4113-A247-6523E18AA8C9}" type="slidenum">
              <a:rPr lang="he-IL"/>
              <a:pPr>
                <a:defRPr/>
              </a:pPr>
              <a:t>‹#›</a:t>
            </a:fld>
            <a:endParaRPr lang="he-IL" dirty="0"/>
          </a:p>
        </p:txBody>
      </p:sp>
    </p:spTree>
    <p:extLst>
      <p:ext uri="{BB962C8B-B14F-4D97-AF65-F5344CB8AC3E}">
        <p14:creationId xmlns:p14="http://schemas.microsoft.com/office/powerpoint/2010/main" val="40898552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Shaelot">
    <p:spTree>
      <p:nvGrpSpPr>
        <p:cNvPr id="1" name=""/>
        <p:cNvGrpSpPr/>
        <p:nvPr/>
      </p:nvGrpSpPr>
      <p:grpSpPr>
        <a:xfrm>
          <a:off x="0" y="0"/>
          <a:ext cx="0" cy="0"/>
          <a:chOff x="0" y="0"/>
          <a:chExt cx="0" cy="0"/>
        </a:xfrm>
      </p:grpSpPr>
      <p:sp>
        <p:nvSpPr>
          <p:cNvPr id="4" name="Rectangle 5"/>
          <p:cNvSpPr/>
          <p:nvPr userDrawn="1"/>
        </p:nvSpPr>
        <p:spPr>
          <a:xfrm>
            <a:off x="231775" y="419100"/>
            <a:ext cx="8215313" cy="46038"/>
          </a:xfrm>
          <a:prstGeom prst="rect">
            <a:avLst/>
          </a:prstGeom>
          <a:blipFill dpi="0" rotWithShape="1">
            <a:blip r:embed="rId2" cstate="print"/>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fontAlgn="auto">
              <a:spcBef>
                <a:spcPts val="0"/>
              </a:spcBef>
              <a:spcAft>
                <a:spcPts val="0"/>
              </a:spcAft>
              <a:defRPr/>
            </a:pPr>
            <a:endParaRPr lang="he-IL" dirty="0"/>
          </a:p>
        </p:txBody>
      </p:sp>
      <p:sp>
        <p:nvSpPr>
          <p:cNvPr id="5" name="TextBox 4"/>
          <p:cNvSpPr txBox="1"/>
          <p:nvPr userDrawn="1"/>
        </p:nvSpPr>
        <p:spPr>
          <a:xfrm>
            <a:off x="357188" y="142875"/>
            <a:ext cx="8143875" cy="307975"/>
          </a:xfrm>
          <a:prstGeom prst="rect">
            <a:avLst/>
          </a:prstGeom>
          <a:noFill/>
          <a:ln w="19050">
            <a:noFill/>
          </a:ln>
          <a:effectLst>
            <a:outerShdw sx="102000" sy="102000" algn="tl" rotWithShape="0">
              <a:schemeClr val="bg1">
                <a:lumMod val="65000"/>
                <a:alpha val="0"/>
              </a:schemeClr>
            </a:outerShdw>
          </a:effectLst>
        </p:spPr>
        <p:txBody>
          <a:bodyPr rtlCol="1">
            <a:spAutoFit/>
          </a:bodyPr>
          <a:lstStyle/>
          <a:p>
            <a:pPr fontAlgn="auto">
              <a:spcBef>
                <a:spcPts val="0"/>
              </a:spcBef>
              <a:spcAft>
                <a:spcPts val="0"/>
              </a:spcAft>
              <a:defRPr/>
            </a:pPr>
            <a:r>
              <a:rPr lang="he-IL" sz="1400" b="1" dirty="0">
                <a:solidFill>
                  <a:srgbClr val="FF6600"/>
                </a:solidFill>
                <a:latin typeface="+mn-lt"/>
                <a:cs typeface="+mn-cs"/>
              </a:rPr>
              <a:t>מעבר חומרים דרך הקרום באמצעות דיפוזיה</a:t>
            </a:r>
          </a:p>
        </p:txBody>
      </p:sp>
      <p:sp>
        <p:nvSpPr>
          <p:cNvPr id="6" name="TextBox 5"/>
          <p:cNvSpPr txBox="1"/>
          <p:nvPr userDrawn="1"/>
        </p:nvSpPr>
        <p:spPr>
          <a:xfrm>
            <a:off x="4857750" y="500063"/>
            <a:ext cx="3643313" cy="357187"/>
          </a:xfrm>
          <a:prstGeom prst="rect">
            <a:avLst/>
          </a:prstGeom>
          <a:noFill/>
          <a:ln w="22225">
            <a:noFill/>
          </a:ln>
          <a:effectLst>
            <a:outerShdw sx="101000" sy="101000" algn="ctr" rotWithShape="0">
              <a:schemeClr val="bg1">
                <a:lumMod val="75000"/>
              </a:schemeClr>
            </a:outerShdw>
          </a:effectLst>
        </p:spPr>
        <p:txBody>
          <a:bodyPr wrap="none" rtlCol="1">
            <a:normAutofit/>
          </a:bodyPr>
          <a:lstStyle/>
          <a:p>
            <a:pPr fontAlgn="auto">
              <a:spcBef>
                <a:spcPts val="0"/>
              </a:spcBef>
              <a:spcAft>
                <a:spcPts val="0"/>
              </a:spcAft>
              <a:defRPr/>
            </a:pPr>
            <a:r>
              <a:rPr lang="he-IL" sz="1400" b="1" dirty="0">
                <a:solidFill>
                  <a:srgbClr val="1D4C72"/>
                </a:solidFill>
                <a:latin typeface="+mn-lt"/>
                <a:cs typeface="+mn-cs"/>
              </a:rPr>
              <a:t>תשובות</a:t>
            </a:r>
          </a:p>
          <a:p>
            <a:pPr fontAlgn="auto">
              <a:spcBef>
                <a:spcPts val="0"/>
              </a:spcBef>
              <a:spcAft>
                <a:spcPts val="0"/>
              </a:spcAft>
              <a:defRPr/>
            </a:pPr>
            <a:endParaRPr lang="he-IL" sz="2000" dirty="0">
              <a:solidFill>
                <a:schemeClr val="tx1">
                  <a:lumMod val="50000"/>
                  <a:lumOff val="50000"/>
                </a:schemeClr>
              </a:solidFill>
              <a:latin typeface="+mn-lt"/>
              <a:cs typeface="+mn-cs"/>
            </a:endParaRPr>
          </a:p>
        </p:txBody>
      </p:sp>
      <p:sp>
        <p:nvSpPr>
          <p:cNvPr id="19" name="Text Placeholder 15"/>
          <p:cNvSpPr>
            <a:spLocks noGrp="1"/>
          </p:cNvSpPr>
          <p:nvPr>
            <p:ph type="body" sz="quarter" idx="10"/>
          </p:nvPr>
        </p:nvSpPr>
        <p:spPr>
          <a:xfrm>
            <a:off x="214313" y="857250"/>
            <a:ext cx="8215312" cy="1357303"/>
          </a:xfrm>
          <a:prstGeom prst="rect">
            <a:avLst/>
          </a:prstGeom>
        </p:spPr>
        <p:txBody>
          <a:bodyPr/>
          <a:lstStyle>
            <a:lvl1pPr>
              <a:buFontTx/>
              <a:buNone/>
              <a:defRPr sz="3200"/>
            </a:lvl1pPr>
          </a:lstStyle>
          <a:p>
            <a:pPr lvl="0"/>
            <a:r>
              <a:rPr lang="he-IL" smtClean="0"/>
              <a:t>לחץ כדי לערוך סגנונות טקסט של תבנית בסיס</a:t>
            </a:r>
          </a:p>
          <a:p>
            <a:pPr lvl="1"/>
            <a:r>
              <a:rPr lang="he-IL" smtClean="0"/>
              <a:t>רמה שנייה</a:t>
            </a:r>
          </a:p>
        </p:txBody>
      </p:sp>
      <p:sp>
        <p:nvSpPr>
          <p:cNvPr id="21" name="Text Placeholder 20"/>
          <p:cNvSpPr>
            <a:spLocks noGrp="1"/>
          </p:cNvSpPr>
          <p:nvPr>
            <p:ph type="body" sz="quarter" idx="11"/>
          </p:nvPr>
        </p:nvSpPr>
        <p:spPr>
          <a:xfrm>
            <a:off x="214282" y="2500306"/>
            <a:ext cx="8215312" cy="1357312"/>
          </a:xfrm>
          <a:prstGeom prst="rect">
            <a:avLst/>
          </a:prstGeom>
          <a:gradFill>
            <a:gsLst>
              <a:gs pos="0">
                <a:schemeClr val="bg1"/>
              </a:gs>
              <a:gs pos="50000">
                <a:schemeClr val="bg1">
                  <a:lumMod val="95000"/>
                </a:schemeClr>
              </a:gs>
            </a:gsLst>
            <a:lin ang="5400000" scaled="0"/>
          </a:gradFill>
          <a:ln w="127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1" anchor="t"/>
          <a:lstStyle>
            <a:lvl1pPr marL="0" algn="r" defTabSz="914400" rtl="1" eaLnBrk="1" latinLnBrk="0" hangingPunct="1">
              <a:buNone/>
              <a:defRPr lang="he-IL" sz="1200" b="0" kern="1200" dirty="0" smtClean="0">
                <a:solidFill>
                  <a:schemeClr val="tx1"/>
                </a:solidFill>
                <a:latin typeface="+mn-lt"/>
                <a:ea typeface="+mn-ea"/>
                <a:cs typeface="+mn-cs"/>
              </a:defRPr>
            </a:lvl1pPr>
          </a:lstStyle>
          <a:p>
            <a:pPr lvl="0"/>
            <a:r>
              <a:rPr lang="he-IL" smtClean="0"/>
              <a:t>לחץ כדי לערוך סגנונות טקסט של תבנית בסיס</a:t>
            </a:r>
          </a:p>
          <a:p>
            <a:pPr lvl="1"/>
            <a:r>
              <a:rPr lang="he-IL" smtClean="0"/>
              <a:t>רמה שנייה</a:t>
            </a:r>
          </a:p>
          <a:p>
            <a:pPr lvl="2"/>
            <a:r>
              <a:rPr lang="he-IL" smtClean="0"/>
              <a:t>רמה שלישית</a:t>
            </a:r>
          </a:p>
        </p:txBody>
      </p:sp>
      <p:sp>
        <p:nvSpPr>
          <p:cNvPr id="7" name="Slide Number Placeholder 5"/>
          <p:cNvSpPr>
            <a:spLocks noGrp="1"/>
          </p:cNvSpPr>
          <p:nvPr>
            <p:ph type="sldNum" sz="quarter" idx="12"/>
          </p:nvPr>
        </p:nvSpPr>
        <p:spPr/>
        <p:txBody>
          <a:bodyPr/>
          <a:lstStyle>
            <a:lvl1pPr algn="l">
              <a:defRPr>
                <a:solidFill>
                  <a:srgbClr val="FFFCF7"/>
                </a:solidFill>
              </a:defRPr>
            </a:lvl1pPr>
          </a:lstStyle>
          <a:p>
            <a:pPr>
              <a:defRPr/>
            </a:pPr>
            <a:fld id="{F249152A-6A6B-45B4-AEDD-FEC827F385A2}" type="slidenum">
              <a:rPr lang="he-IL"/>
              <a:pPr>
                <a:defRPr/>
              </a:pPr>
              <a:t>‹#›</a:t>
            </a:fld>
            <a:endParaRPr lang="he-IL" dirty="0"/>
          </a:p>
        </p:txBody>
      </p:sp>
    </p:spTree>
    <p:extLst>
      <p:ext uri="{BB962C8B-B14F-4D97-AF65-F5344CB8AC3E}">
        <p14:creationId xmlns:p14="http://schemas.microsoft.com/office/powerpoint/2010/main" val="11055715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smtClean="0"/>
              <a:t>Click to edit Master title style</a:t>
            </a:r>
            <a:endParaRPr lang="he-IL"/>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he-IL"/>
          </a:p>
        </p:txBody>
      </p:sp>
      <p:sp>
        <p:nvSpPr>
          <p:cNvPr id="4" name="Date Placeholder 3"/>
          <p:cNvSpPr>
            <a:spLocks noGrp="1"/>
          </p:cNvSpPr>
          <p:nvPr>
            <p:ph type="dt" sz="half" idx="10"/>
          </p:nvPr>
        </p:nvSpPr>
        <p:spPr/>
        <p:txBody>
          <a:bodyPr/>
          <a:lstStyle>
            <a:lvl1pPr>
              <a:defRPr/>
            </a:lvl1pPr>
          </a:lstStyle>
          <a:p>
            <a:pPr>
              <a:defRPr/>
            </a:pPr>
            <a:fld id="{0198C17F-3BEF-4F9E-9A7B-D96AF8048DFD}" type="datetime8">
              <a:rPr lang="he-IL"/>
              <a:pPr>
                <a:defRPr/>
              </a:pPr>
              <a:t>28 אוגוסט 13</a:t>
            </a:fld>
            <a:endParaRPr lang="he-IL" dirty="0"/>
          </a:p>
        </p:txBody>
      </p:sp>
      <p:sp>
        <p:nvSpPr>
          <p:cNvPr id="5" name="Footer Placeholder 4"/>
          <p:cNvSpPr>
            <a:spLocks noGrp="1"/>
          </p:cNvSpPr>
          <p:nvPr>
            <p:ph type="ftr" sz="quarter" idx="11"/>
          </p:nvPr>
        </p:nvSpPr>
        <p:spPr/>
        <p:txBody>
          <a:bodyPr/>
          <a:lstStyle>
            <a:lvl1pPr>
              <a:defRPr/>
            </a:lvl1pPr>
          </a:lstStyle>
          <a:p>
            <a:pPr>
              <a:defRPr/>
            </a:pPr>
            <a:endParaRPr lang="he-IL"/>
          </a:p>
        </p:txBody>
      </p:sp>
      <p:sp>
        <p:nvSpPr>
          <p:cNvPr id="6" name="Slide Number Placeholder 5"/>
          <p:cNvSpPr>
            <a:spLocks noGrp="1"/>
          </p:cNvSpPr>
          <p:nvPr>
            <p:ph type="sldNum" sz="quarter" idx="12"/>
          </p:nvPr>
        </p:nvSpPr>
        <p:spPr/>
        <p:txBody>
          <a:bodyPr/>
          <a:lstStyle>
            <a:lvl1pPr>
              <a:defRPr/>
            </a:lvl1pPr>
          </a:lstStyle>
          <a:p>
            <a:pPr>
              <a:defRPr/>
            </a:pPr>
            <a:fld id="{2FC6C662-E2A6-42B6-9FA2-6A7EB18DDB3A}" type="slidenum">
              <a:rPr lang="he-IL"/>
              <a:pPr>
                <a:defRPr/>
              </a:pPr>
              <a:t>‹#›</a:t>
            </a:fld>
            <a:endParaRPr lang="he-IL" dirty="0"/>
          </a:p>
        </p:txBody>
      </p:sp>
    </p:spTree>
    <p:extLst>
      <p:ext uri="{BB962C8B-B14F-4D97-AF65-F5344CB8AC3E}">
        <p14:creationId xmlns:p14="http://schemas.microsoft.com/office/powerpoint/2010/main" val="35864970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Rectangle 7"/>
          <p:cNvSpPr/>
          <p:nvPr userDrawn="1"/>
        </p:nvSpPr>
        <p:spPr>
          <a:xfrm>
            <a:off x="231775" y="419100"/>
            <a:ext cx="8215313" cy="46038"/>
          </a:xfrm>
          <a:prstGeom prst="rect">
            <a:avLst/>
          </a:prstGeom>
          <a:blipFill dpi="0" rotWithShape="1">
            <a:blip r:embed="rId2" cstate="print"/>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fontAlgn="auto">
              <a:spcBef>
                <a:spcPts val="0"/>
              </a:spcBef>
              <a:spcAft>
                <a:spcPts val="0"/>
              </a:spcAft>
              <a:defRPr/>
            </a:pPr>
            <a:endParaRPr lang="he-IL" dirty="0">
              <a:solidFill>
                <a:prstClr val="white"/>
              </a:solidFill>
            </a:endParaRPr>
          </a:p>
        </p:txBody>
      </p:sp>
      <p:sp>
        <p:nvSpPr>
          <p:cNvPr id="2" name="Title 1"/>
          <p:cNvSpPr>
            <a:spLocks noGrp="1"/>
          </p:cNvSpPr>
          <p:nvPr>
            <p:ph type="ctrTitle"/>
          </p:nvPr>
        </p:nvSpPr>
        <p:spPr>
          <a:xfrm>
            <a:off x="785786" y="130161"/>
            <a:ext cx="7772400" cy="369881"/>
          </a:xfrm>
          <a:prstGeom prst="rect">
            <a:avLst/>
          </a:prstGeom>
        </p:spPr>
        <p:txBody>
          <a:bodyPr/>
          <a:lstStyle>
            <a:lvl1pPr marL="0" marR="0" indent="0" algn="r" defTabSz="914400" rtl="1" eaLnBrk="1" fontAlgn="auto" latinLnBrk="0" hangingPunct="1">
              <a:lnSpc>
                <a:spcPct val="100000"/>
              </a:lnSpc>
              <a:spcBef>
                <a:spcPts val="0"/>
              </a:spcBef>
              <a:spcAft>
                <a:spcPts val="0"/>
              </a:spcAft>
              <a:buClrTx/>
              <a:buSzTx/>
              <a:buFontTx/>
              <a:buNone/>
              <a:tabLst/>
              <a:defRPr lang="he-IL" sz="1800" b="1" smtClean="0"/>
            </a:lvl1pPr>
          </a:lstStyle>
          <a:p>
            <a:r>
              <a:rPr lang="he-IL" noProof="0" smtClean="0"/>
              <a:t>לחץ כדי לערוך סגנון כותרת של תבנית בסיס</a:t>
            </a:r>
            <a:endParaRPr lang="he-IL" dirty="0"/>
          </a:p>
        </p:txBody>
      </p:sp>
      <p:sp>
        <p:nvSpPr>
          <p:cNvPr id="4" name="Date Placeholder 3"/>
          <p:cNvSpPr>
            <a:spLocks noGrp="1"/>
          </p:cNvSpPr>
          <p:nvPr>
            <p:ph type="dt" sz="half" idx="10"/>
          </p:nvPr>
        </p:nvSpPr>
        <p:spPr/>
        <p:txBody>
          <a:bodyPr/>
          <a:lstStyle>
            <a:lvl1pPr>
              <a:defRPr/>
            </a:lvl1pPr>
          </a:lstStyle>
          <a:p>
            <a:pPr>
              <a:defRPr/>
            </a:pPr>
            <a:fld id="{474E8DEE-DD89-4F90-9F64-155254C42D0A}" type="datetime8">
              <a:rPr lang="he-IL"/>
              <a:pPr>
                <a:defRPr/>
              </a:pPr>
              <a:t>28 אוגוסט 13</a:t>
            </a:fld>
            <a:endParaRPr lang="he-IL" dirty="0"/>
          </a:p>
        </p:txBody>
      </p:sp>
      <p:sp>
        <p:nvSpPr>
          <p:cNvPr id="5" name="Footer Placeholder 4"/>
          <p:cNvSpPr>
            <a:spLocks noGrp="1"/>
          </p:cNvSpPr>
          <p:nvPr>
            <p:ph type="ftr" sz="quarter" idx="11"/>
          </p:nvPr>
        </p:nvSpPr>
        <p:spPr/>
        <p:txBody>
          <a:bodyPr/>
          <a:lstStyle>
            <a:lvl1pPr>
              <a:defRPr/>
            </a:lvl1pPr>
          </a:lstStyle>
          <a:p>
            <a:pPr>
              <a:defRPr/>
            </a:pPr>
            <a:endParaRPr lang="he-IL"/>
          </a:p>
        </p:txBody>
      </p:sp>
      <p:sp>
        <p:nvSpPr>
          <p:cNvPr id="6" name="Slide Number Placeholder 5"/>
          <p:cNvSpPr>
            <a:spLocks noGrp="1"/>
          </p:cNvSpPr>
          <p:nvPr>
            <p:ph type="sldNum" sz="quarter" idx="12"/>
          </p:nvPr>
        </p:nvSpPr>
        <p:spPr/>
        <p:txBody>
          <a:bodyPr/>
          <a:lstStyle>
            <a:lvl1pPr algn="l">
              <a:defRPr>
                <a:solidFill>
                  <a:srgbClr val="FFFCF7"/>
                </a:solidFill>
              </a:defRPr>
            </a:lvl1pPr>
          </a:lstStyle>
          <a:p>
            <a:pPr>
              <a:defRPr/>
            </a:pPr>
            <a:fld id="{0650BEF3-3110-4042-8014-CA9F2F9DDBFB}" type="slidenum">
              <a:rPr lang="he-IL"/>
              <a:pPr>
                <a:defRPr/>
              </a:pPr>
              <a:t>‹#›</a:t>
            </a:fld>
            <a:endParaRPr lang="he-IL" dirty="0"/>
          </a:p>
        </p:txBody>
      </p:sp>
    </p:spTree>
    <p:extLst>
      <p:ext uri="{BB962C8B-B14F-4D97-AF65-F5344CB8AC3E}">
        <p14:creationId xmlns:p14="http://schemas.microsoft.com/office/powerpoint/2010/main" val="13196495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Shaelot">
    <p:spTree>
      <p:nvGrpSpPr>
        <p:cNvPr id="1" name=""/>
        <p:cNvGrpSpPr/>
        <p:nvPr/>
      </p:nvGrpSpPr>
      <p:grpSpPr>
        <a:xfrm>
          <a:off x="0" y="0"/>
          <a:ext cx="0" cy="0"/>
          <a:chOff x="0" y="0"/>
          <a:chExt cx="0" cy="0"/>
        </a:xfrm>
      </p:grpSpPr>
      <p:sp>
        <p:nvSpPr>
          <p:cNvPr id="3" name="Rectangle 6"/>
          <p:cNvSpPr/>
          <p:nvPr userDrawn="1"/>
        </p:nvSpPr>
        <p:spPr>
          <a:xfrm>
            <a:off x="231775" y="419100"/>
            <a:ext cx="8215313" cy="46038"/>
          </a:xfrm>
          <a:prstGeom prst="rect">
            <a:avLst/>
          </a:prstGeom>
          <a:blipFill dpi="0" rotWithShape="1">
            <a:blip r:embed="rId2" cstate="print"/>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fontAlgn="auto">
              <a:spcBef>
                <a:spcPts val="0"/>
              </a:spcBef>
              <a:spcAft>
                <a:spcPts val="0"/>
              </a:spcAft>
              <a:defRPr/>
            </a:pPr>
            <a:endParaRPr lang="he-IL" dirty="0">
              <a:solidFill>
                <a:prstClr val="white"/>
              </a:solidFill>
            </a:endParaRPr>
          </a:p>
        </p:txBody>
      </p:sp>
      <p:sp>
        <p:nvSpPr>
          <p:cNvPr id="4" name="TextBox 3"/>
          <p:cNvSpPr txBox="1"/>
          <p:nvPr userDrawn="1"/>
        </p:nvSpPr>
        <p:spPr>
          <a:xfrm>
            <a:off x="357188" y="142875"/>
            <a:ext cx="8143875" cy="307975"/>
          </a:xfrm>
          <a:prstGeom prst="rect">
            <a:avLst/>
          </a:prstGeom>
          <a:noFill/>
          <a:ln w="19050">
            <a:noFill/>
          </a:ln>
          <a:effectLst>
            <a:outerShdw sx="102000" sy="102000" algn="tl" rotWithShape="0">
              <a:schemeClr val="bg1">
                <a:lumMod val="65000"/>
                <a:alpha val="0"/>
              </a:schemeClr>
            </a:outerShdw>
          </a:effectLst>
        </p:spPr>
        <p:txBody>
          <a:bodyPr rtlCol="1">
            <a:spAutoFit/>
          </a:bodyPr>
          <a:lstStyle/>
          <a:p>
            <a:pPr fontAlgn="auto">
              <a:spcBef>
                <a:spcPts val="0"/>
              </a:spcBef>
              <a:spcAft>
                <a:spcPts val="0"/>
              </a:spcAft>
              <a:defRPr/>
            </a:pPr>
            <a:r>
              <a:rPr lang="he-IL" sz="1400" b="1" dirty="0">
                <a:solidFill>
                  <a:srgbClr val="FF6600"/>
                </a:solidFill>
                <a:latin typeface="Arial"/>
                <a:cs typeface="Arial"/>
              </a:rPr>
              <a:t>מעבר חומרים דרך הקרום באמצעות דיפוזיה</a:t>
            </a:r>
          </a:p>
        </p:txBody>
      </p:sp>
      <p:sp>
        <p:nvSpPr>
          <p:cNvPr id="5" name="TextBox 4"/>
          <p:cNvSpPr txBox="1"/>
          <p:nvPr userDrawn="1"/>
        </p:nvSpPr>
        <p:spPr>
          <a:xfrm>
            <a:off x="4857750" y="500063"/>
            <a:ext cx="3643313" cy="357187"/>
          </a:xfrm>
          <a:prstGeom prst="rect">
            <a:avLst/>
          </a:prstGeom>
          <a:noFill/>
          <a:ln w="22225">
            <a:noFill/>
          </a:ln>
          <a:effectLst>
            <a:outerShdw sx="101000" sy="101000" algn="ctr" rotWithShape="0">
              <a:schemeClr val="bg1">
                <a:lumMod val="75000"/>
              </a:schemeClr>
            </a:outerShdw>
          </a:effectLst>
        </p:spPr>
        <p:txBody>
          <a:bodyPr wrap="none" rtlCol="1">
            <a:normAutofit/>
          </a:bodyPr>
          <a:lstStyle/>
          <a:p>
            <a:pPr fontAlgn="auto">
              <a:spcBef>
                <a:spcPts val="0"/>
              </a:spcBef>
              <a:spcAft>
                <a:spcPts val="0"/>
              </a:spcAft>
              <a:defRPr/>
            </a:pPr>
            <a:r>
              <a:rPr lang="he-IL" sz="1400" b="1" dirty="0">
                <a:solidFill>
                  <a:srgbClr val="1D4C72"/>
                </a:solidFill>
                <a:latin typeface="Arial"/>
                <a:cs typeface="Arial"/>
              </a:rPr>
              <a:t>שאלות</a:t>
            </a:r>
          </a:p>
          <a:p>
            <a:pPr fontAlgn="auto">
              <a:spcBef>
                <a:spcPts val="0"/>
              </a:spcBef>
              <a:spcAft>
                <a:spcPts val="0"/>
              </a:spcAft>
              <a:defRPr/>
            </a:pPr>
            <a:endParaRPr lang="he-IL" sz="2000" dirty="0">
              <a:solidFill>
                <a:prstClr val="black">
                  <a:lumMod val="50000"/>
                  <a:lumOff val="50000"/>
                </a:prstClr>
              </a:solidFill>
              <a:latin typeface="Arial"/>
              <a:cs typeface="Arial"/>
            </a:endParaRPr>
          </a:p>
        </p:txBody>
      </p:sp>
      <p:sp>
        <p:nvSpPr>
          <p:cNvPr id="16" name="Text Placeholder 15"/>
          <p:cNvSpPr>
            <a:spLocks noGrp="1"/>
          </p:cNvSpPr>
          <p:nvPr>
            <p:ph type="body" sz="quarter" idx="10"/>
          </p:nvPr>
        </p:nvSpPr>
        <p:spPr>
          <a:xfrm>
            <a:off x="214313" y="857250"/>
            <a:ext cx="8215312" cy="1357303"/>
          </a:xfrm>
          <a:prstGeom prst="rect">
            <a:avLst/>
          </a:prstGeom>
        </p:spPr>
        <p:txBody>
          <a:bodyPr/>
          <a:lstStyle>
            <a:lvl1pPr>
              <a:buFontTx/>
              <a:buNone/>
              <a:defRPr sz="3200"/>
            </a:lvl1pPr>
          </a:lstStyle>
          <a:p>
            <a:pPr lvl="0"/>
            <a:r>
              <a:rPr lang="he-IL" smtClean="0"/>
              <a:t>לחץ כדי לערוך סגנונות טקסט של תבנית בסיס</a:t>
            </a:r>
          </a:p>
          <a:p>
            <a:pPr lvl="1"/>
            <a:r>
              <a:rPr lang="he-IL" smtClean="0"/>
              <a:t>רמה שנייה</a:t>
            </a:r>
          </a:p>
        </p:txBody>
      </p:sp>
      <p:sp>
        <p:nvSpPr>
          <p:cNvPr id="6" name="Slide Number Placeholder 5"/>
          <p:cNvSpPr>
            <a:spLocks noGrp="1"/>
          </p:cNvSpPr>
          <p:nvPr>
            <p:ph type="sldNum" sz="quarter" idx="11"/>
          </p:nvPr>
        </p:nvSpPr>
        <p:spPr/>
        <p:txBody>
          <a:bodyPr/>
          <a:lstStyle>
            <a:lvl1pPr algn="l">
              <a:defRPr>
                <a:solidFill>
                  <a:srgbClr val="FFFCF7"/>
                </a:solidFill>
              </a:defRPr>
            </a:lvl1pPr>
          </a:lstStyle>
          <a:p>
            <a:pPr>
              <a:defRPr/>
            </a:pPr>
            <a:fld id="{4D6CF407-A23F-4722-A18B-9FD91D553455}" type="slidenum">
              <a:rPr lang="he-IL"/>
              <a:pPr>
                <a:defRPr/>
              </a:pPr>
              <a:t>‹#›</a:t>
            </a:fld>
            <a:endParaRPr lang="he-IL" dirty="0"/>
          </a:p>
        </p:txBody>
      </p:sp>
    </p:spTree>
    <p:extLst>
      <p:ext uri="{BB962C8B-B14F-4D97-AF65-F5344CB8AC3E}">
        <p14:creationId xmlns:p14="http://schemas.microsoft.com/office/powerpoint/2010/main" val="34676846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_Shaelot">
    <p:spTree>
      <p:nvGrpSpPr>
        <p:cNvPr id="1" name=""/>
        <p:cNvGrpSpPr/>
        <p:nvPr/>
      </p:nvGrpSpPr>
      <p:grpSpPr>
        <a:xfrm>
          <a:off x="0" y="0"/>
          <a:ext cx="0" cy="0"/>
          <a:chOff x="0" y="0"/>
          <a:chExt cx="0" cy="0"/>
        </a:xfrm>
      </p:grpSpPr>
      <p:sp>
        <p:nvSpPr>
          <p:cNvPr id="4" name="Rectangle 5"/>
          <p:cNvSpPr/>
          <p:nvPr userDrawn="1"/>
        </p:nvSpPr>
        <p:spPr>
          <a:xfrm>
            <a:off x="231775" y="419100"/>
            <a:ext cx="8215313" cy="46038"/>
          </a:xfrm>
          <a:prstGeom prst="rect">
            <a:avLst/>
          </a:prstGeom>
          <a:blipFill dpi="0" rotWithShape="1">
            <a:blip r:embed="rId2" cstate="print"/>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fontAlgn="auto">
              <a:spcBef>
                <a:spcPts val="0"/>
              </a:spcBef>
              <a:spcAft>
                <a:spcPts val="0"/>
              </a:spcAft>
              <a:defRPr/>
            </a:pPr>
            <a:endParaRPr lang="he-IL" dirty="0">
              <a:solidFill>
                <a:prstClr val="white"/>
              </a:solidFill>
            </a:endParaRPr>
          </a:p>
        </p:txBody>
      </p:sp>
      <p:sp>
        <p:nvSpPr>
          <p:cNvPr id="5" name="TextBox 4"/>
          <p:cNvSpPr txBox="1"/>
          <p:nvPr userDrawn="1"/>
        </p:nvSpPr>
        <p:spPr>
          <a:xfrm>
            <a:off x="357188" y="142875"/>
            <a:ext cx="8143875" cy="307975"/>
          </a:xfrm>
          <a:prstGeom prst="rect">
            <a:avLst/>
          </a:prstGeom>
          <a:noFill/>
          <a:ln w="19050">
            <a:noFill/>
          </a:ln>
          <a:effectLst>
            <a:outerShdw sx="102000" sy="102000" algn="tl" rotWithShape="0">
              <a:schemeClr val="bg1">
                <a:lumMod val="65000"/>
                <a:alpha val="0"/>
              </a:schemeClr>
            </a:outerShdw>
          </a:effectLst>
        </p:spPr>
        <p:txBody>
          <a:bodyPr rtlCol="1">
            <a:spAutoFit/>
          </a:bodyPr>
          <a:lstStyle/>
          <a:p>
            <a:pPr fontAlgn="auto">
              <a:spcBef>
                <a:spcPts val="0"/>
              </a:spcBef>
              <a:spcAft>
                <a:spcPts val="0"/>
              </a:spcAft>
              <a:defRPr/>
            </a:pPr>
            <a:r>
              <a:rPr lang="he-IL" sz="1400" b="1" dirty="0">
                <a:solidFill>
                  <a:srgbClr val="FF6600"/>
                </a:solidFill>
                <a:latin typeface="Arial"/>
                <a:cs typeface="Arial"/>
              </a:rPr>
              <a:t>מעבר חומרים דרך הקרום באמצעות דיפוזיה</a:t>
            </a:r>
          </a:p>
        </p:txBody>
      </p:sp>
      <p:sp>
        <p:nvSpPr>
          <p:cNvPr id="6" name="TextBox 5"/>
          <p:cNvSpPr txBox="1"/>
          <p:nvPr userDrawn="1"/>
        </p:nvSpPr>
        <p:spPr>
          <a:xfrm>
            <a:off x="4857750" y="500063"/>
            <a:ext cx="3643313" cy="357187"/>
          </a:xfrm>
          <a:prstGeom prst="rect">
            <a:avLst/>
          </a:prstGeom>
          <a:noFill/>
          <a:ln w="22225">
            <a:noFill/>
          </a:ln>
          <a:effectLst>
            <a:outerShdw sx="101000" sy="101000" algn="ctr" rotWithShape="0">
              <a:schemeClr val="bg1">
                <a:lumMod val="75000"/>
              </a:schemeClr>
            </a:outerShdw>
          </a:effectLst>
        </p:spPr>
        <p:txBody>
          <a:bodyPr wrap="none" rtlCol="1">
            <a:normAutofit/>
          </a:bodyPr>
          <a:lstStyle/>
          <a:p>
            <a:pPr fontAlgn="auto">
              <a:spcBef>
                <a:spcPts val="0"/>
              </a:spcBef>
              <a:spcAft>
                <a:spcPts val="0"/>
              </a:spcAft>
              <a:defRPr/>
            </a:pPr>
            <a:r>
              <a:rPr lang="he-IL" sz="1400" b="1" dirty="0">
                <a:solidFill>
                  <a:srgbClr val="1D4C72"/>
                </a:solidFill>
                <a:latin typeface="Arial"/>
                <a:cs typeface="Arial"/>
              </a:rPr>
              <a:t>תשובות</a:t>
            </a:r>
          </a:p>
          <a:p>
            <a:pPr fontAlgn="auto">
              <a:spcBef>
                <a:spcPts val="0"/>
              </a:spcBef>
              <a:spcAft>
                <a:spcPts val="0"/>
              </a:spcAft>
              <a:defRPr/>
            </a:pPr>
            <a:endParaRPr lang="he-IL" sz="2000" dirty="0">
              <a:solidFill>
                <a:prstClr val="black">
                  <a:lumMod val="50000"/>
                  <a:lumOff val="50000"/>
                </a:prstClr>
              </a:solidFill>
              <a:latin typeface="Arial"/>
              <a:cs typeface="Arial"/>
            </a:endParaRPr>
          </a:p>
        </p:txBody>
      </p:sp>
      <p:sp>
        <p:nvSpPr>
          <p:cNvPr id="19" name="Text Placeholder 15"/>
          <p:cNvSpPr>
            <a:spLocks noGrp="1"/>
          </p:cNvSpPr>
          <p:nvPr>
            <p:ph type="body" sz="quarter" idx="10"/>
          </p:nvPr>
        </p:nvSpPr>
        <p:spPr>
          <a:xfrm>
            <a:off x="214313" y="857250"/>
            <a:ext cx="8215312" cy="1357303"/>
          </a:xfrm>
          <a:prstGeom prst="rect">
            <a:avLst/>
          </a:prstGeom>
        </p:spPr>
        <p:txBody>
          <a:bodyPr/>
          <a:lstStyle>
            <a:lvl1pPr>
              <a:buFontTx/>
              <a:buNone/>
              <a:defRPr sz="3200"/>
            </a:lvl1pPr>
          </a:lstStyle>
          <a:p>
            <a:pPr lvl="0"/>
            <a:r>
              <a:rPr lang="he-IL" smtClean="0"/>
              <a:t>לחץ כדי לערוך סגנונות טקסט של תבנית בסיס</a:t>
            </a:r>
          </a:p>
          <a:p>
            <a:pPr lvl="1"/>
            <a:r>
              <a:rPr lang="he-IL" smtClean="0"/>
              <a:t>רמה שנייה</a:t>
            </a:r>
          </a:p>
        </p:txBody>
      </p:sp>
      <p:sp>
        <p:nvSpPr>
          <p:cNvPr id="21" name="Text Placeholder 20"/>
          <p:cNvSpPr>
            <a:spLocks noGrp="1"/>
          </p:cNvSpPr>
          <p:nvPr>
            <p:ph type="body" sz="quarter" idx="11"/>
          </p:nvPr>
        </p:nvSpPr>
        <p:spPr>
          <a:xfrm>
            <a:off x="214282" y="2500306"/>
            <a:ext cx="8215312" cy="1357312"/>
          </a:xfrm>
          <a:prstGeom prst="rect">
            <a:avLst/>
          </a:prstGeom>
          <a:gradFill>
            <a:gsLst>
              <a:gs pos="0">
                <a:schemeClr val="bg1"/>
              </a:gs>
              <a:gs pos="50000">
                <a:schemeClr val="bg1">
                  <a:lumMod val="95000"/>
                </a:schemeClr>
              </a:gs>
            </a:gsLst>
            <a:lin ang="5400000" scaled="0"/>
          </a:gradFill>
          <a:ln w="127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1" anchor="t"/>
          <a:lstStyle>
            <a:lvl1pPr marL="0" algn="r" defTabSz="914400" rtl="1" eaLnBrk="1" latinLnBrk="0" hangingPunct="1">
              <a:buNone/>
              <a:defRPr lang="he-IL" sz="1200" b="0" kern="1200" dirty="0" smtClean="0">
                <a:solidFill>
                  <a:schemeClr val="tx1"/>
                </a:solidFill>
                <a:latin typeface="+mn-lt"/>
                <a:ea typeface="+mn-ea"/>
                <a:cs typeface="+mn-cs"/>
              </a:defRPr>
            </a:lvl1pPr>
          </a:lstStyle>
          <a:p>
            <a:pPr lvl="0"/>
            <a:r>
              <a:rPr lang="he-IL" smtClean="0"/>
              <a:t>לחץ כדי לערוך סגנונות טקסט של תבנית בסיס</a:t>
            </a:r>
          </a:p>
          <a:p>
            <a:pPr lvl="1"/>
            <a:r>
              <a:rPr lang="he-IL" smtClean="0"/>
              <a:t>רמה שנייה</a:t>
            </a:r>
          </a:p>
          <a:p>
            <a:pPr lvl="2"/>
            <a:r>
              <a:rPr lang="he-IL" smtClean="0"/>
              <a:t>רמה שלישית</a:t>
            </a:r>
          </a:p>
        </p:txBody>
      </p:sp>
      <p:sp>
        <p:nvSpPr>
          <p:cNvPr id="7" name="Slide Number Placeholder 5"/>
          <p:cNvSpPr>
            <a:spLocks noGrp="1"/>
          </p:cNvSpPr>
          <p:nvPr>
            <p:ph type="sldNum" sz="quarter" idx="12"/>
          </p:nvPr>
        </p:nvSpPr>
        <p:spPr/>
        <p:txBody>
          <a:bodyPr/>
          <a:lstStyle>
            <a:lvl1pPr algn="l">
              <a:defRPr>
                <a:solidFill>
                  <a:srgbClr val="FFFCF7"/>
                </a:solidFill>
              </a:defRPr>
            </a:lvl1pPr>
          </a:lstStyle>
          <a:p>
            <a:pPr>
              <a:defRPr/>
            </a:pPr>
            <a:fld id="{8D54ED15-4EE0-4ED2-8979-8990F9153C22}" type="slidenum">
              <a:rPr lang="he-IL"/>
              <a:pPr>
                <a:defRPr/>
              </a:pPr>
              <a:t>‹#›</a:t>
            </a:fld>
            <a:endParaRPr lang="he-IL" dirty="0"/>
          </a:p>
        </p:txBody>
      </p:sp>
    </p:spTree>
    <p:extLst>
      <p:ext uri="{BB962C8B-B14F-4D97-AF65-F5344CB8AC3E}">
        <p14:creationId xmlns:p14="http://schemas.microsoft.com/office/powerpoint/2010/main" val="24141348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Rectangle 7"/>
          <p:cNvSpPr/>
          <p:nvPr userDrawn="1"/>
        </p:nvSpPr>
        <p:spPr>
          <a:xfrm>
            <a:off x="231775" y="419100"/>
            <a:ext cx="8215313" cy="46038"/>
          </a:xfrm>
          <a:prstGeom prst="rect">
            <a:avLst/>
          </a:prstGeom>
          <a:blipFill dpi="0" rotWithShape="1">
            <a:blip r:embed="rId2" cstate="print"/>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fontAlgn="auto">
              <a:spcBef>
                <a:spcPts val="0"/>
              </a:spcBef>
              <a:spcAft>
                <a:spcPts val="0"/>
              </a:spcAft>
              <a:defRPr/>
            </a:pPr>
            <a:endParaRPr lang="he-IL" dirty="0">
              <a:solidFill>
                <a:prstClr val="white"/>
              </a:solidFill>
            </a:endParaRPr>
          </a:p>
        </p:txBody>
      </p:sp>
      <p:sp>
        <p:nvSpPr>
          <p:cNvPr id="2" name="Title 1"/>
          <p:cNvSpPr>
            <a:spLocks noGrp="1"/>
          </p:cNvSpPr>
          <p:nvPr>
            <p:ph type="ctrTitle"/>
          </p:nvPr>
        </p:nvSpPr>
        <p:spPr>
          <a:xfrm>
            <a:off x="785786" y="130161"/>
            <a:ext cx="7772400" cy="369881"/>
          </a:xfrm>
          <a:prstGeom prst="rect">
            <a:avLst/>
          </a:prstGeom>
        </p:spPr>
        <p:txBody>
          <a:bodyPr/>
          <a:lstStyle>
            <a:lvl1pPr marL="0" marR="0" indent="0" algn="r" defTabSz="914400" rtl="1" eaLnBrk="1" fontAlgn="auto" latinLnBrk="0" hangingPunct="1">
              <a:lnSpc>
                <a:spcPct val="100000"/>
              </a:lnSpc>
              <a:spcBef>
                <a:spcPts val="0"/>
              </a:spcBef>
              <a:spcAft>
                <a:spcPts val="0"/>
              </a:spcAft>
              <a:buClrTx/>
              <a:buSzTx/>
              <a:buFontTx/>
              <a:buNone/>
              <a:tabLst/>
              <a:defRPr lang="he-IL" sz="1800" b="1" smtClean="0"/>
            </a:lvl1pPr>
          </a:lstStyle>
          <a:p>
            <a:r>
              <a:rPr lang="he-IL" noProof="0" smtClean="0"/>
              <a:t>לחץ כדי לערוך סגנון כותרת של תבנית בסיס</a:t>
            </a:r>
            <a:endParaRPr lang="he-IL" dirty="0"/>
          </a:p>
        </p:txBody>
      </p:sp>
      <p:sp>
        <p:nvSpPr>
          <p:cNvPr id="4" name="Date Placeholder 3"/>
          <p:cNvSpPr>
            <a:spLocks noGrp="1"/>
          </p:cNvSpPr>
          <p:nvPr>
            <p:ph type="dt" sz="half" idx="10"/>
          </p:nvPr>
        </p:nvSpPr>
        <p:spPr/>
        <p:txBody>
          <a:bodyPr/>
          <a:lstStyle>
            <a:lvl1pPr>
              <a:defRPr/>
            </a:lvl1pPr>
          </a:lstStyle>
          <a:p>
            <a:pPr>
              <a:defRPr/>
            </a:pPr>
            <a:fld id="{2FCFB3A5-9366-45DA-912D-4E1EE317497C}" type="datetime8">
              <a:rPr lang="he-IL"/>
              <a:pPr>
                <a:defRPr/>
              </a:pPr>
              <a:t>28 אוגוסט 13</a:t>
            </a:fld>
            <a:endParaRPr lang="he-IL" dirty="0"/>
          </a:p>
        </p:txBody>
      </p:sp>
      <p:sp>
        <p:nvSpPr>
          <p:cNvPr id="5" name="Footer Placeholder 4"/>
          <p:cNvSpPr>
            <a:spLocks noGrp="1"/>
          </p:cNvSpPr>
          <p:nvPr>
            <p:ph type="ftr" sz="quarter" idx="11"/>
          </p:nvPr>
        </p:nvSpPr>
        <p:spPr/>
        <p:txBody>
          <a:bodyPr/>
          <a:lstStyle>
            <a:lvl1pPr>
              <a:defRPr/>
            </a:lvl1pPr>
          </a:lstStyle>
          <a:p>
            <a:pPr>
              <a:defRPr/>
            </a:pPr>
            <a:endParaRPr lang="he-IL"/>
          </a:p>
        </p:txBody>
      </p:sp>
      <p:sp>
        <p:nvSpPr>
          <p:cNvPr id="6" name="Slide Number Placeholder 5"/>
          <p:cNvSpPr>
            <a:spLocks noGrp="1"/>
          </p:cNvSpPr>
          <p:nvPr>
            <p:ph type="sldNum" sz="quarter" idx="12"/>
          </p:nvPr>
        </p:nvSpPr>
        <p:spPr/>
        <p:txBody>
          <a:bodyPr/>
          <a:lstStyle>
            <a:lvl1pPr algn="l">
              <a:defRPr>
                <a:solidFill>
                  <a:srgbClr val="FFFCF7"/>
                </a:solidFill>
              </a:defRPr>
            </a:lvl1pPr>
          </a:lstStyle>
          <a:p>
            <a:pPr>
              <a:defRPr/>
            </a:pPr>
            <a:fld id="{4174CA1F-091D-4367-87CC-6C4DD402EFF8}" type="slidenum">
              <a:rPr lang="he-IL"/>
              <a:pPr>
                <a:defRPr/>
              </a:pPr>
              <a:t>‹#›</a:t>
            </a:fld>
            <a:endParaRPr lang="he-IL" dirty="0"/>
          </a:p>
        </p:txBody>
      </p:sp>
    </p:spTree>
    <p:extLst>
      <p:ext uri="{BB962C8B-B14F-4D97-AF65-F5344CB8AC3E}">
        <p14:creationId xmlns:p14="http://schemas.microsoft.com/office/powerpoint/2010/main" val="33483398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Shaelot">
    <p:spTree>
      <p:nvGrpSpPr>
        <p:cNvPr id="1" name=""/>
        <p:cNvGrpSpPr/>
        <p:nvPr/>
      </p:nvGrpSpPr>
      <p:grpSpPr>
        <a:xfrm>
          <a:off x="0" y="0"/>
          <a:ext cx="0" cy="0"/>
          <a:chOff x="0" y="0"/>
          <a:chExt cx="0" cy="0"/>
        </a:xfrm>
      </p:grpSpPr>
      <p:sp>
        <p:nvSpPr>
          <p:cNvPr id="3" name="Rectangle 6"/>
          <p:cNvSpPr/>
          <p:nvPr userDrawn="1"/>
        </p:nvSpPr>
        <p:spPr>
          <a:xfrm>
            <a:off x="231775" y="419100"/>
            <a:ext cx="8215313" cy="46038"/>
          </a:xfrm>
          <a:prstGeom prst="rect">
            <a:avLst/>
          </a:prstGeom>
          <a:blipFill dpi="0" rotWithShape="1">
            <a:blip r:embed="rId2" cstate="print"/>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fontAlgn="auto">
              <a:spcBef>
                <a:spcPts val="0"/>
              </a:spcBef>
              <a:spcAft>
                <a:spcPts val="0"/>
              </a:spcAft>
              <a:defRPr/>
            </a:pPr>
            <a:endParaRPr lang="he-IL" dirty="0">
              <a:solidFill>
                <a:prstClr val="white"/>
              </a:solidFill>
            </a:endParaRPr>
          </a:p>
        </p:txBody>
      </p:sp>
      <p:sp>
        <p:nvSpPr>
          <p:cNvPr id="4" name="TextBox 3"/>
          <p:cNvSpPr txBox="1"/>
          <p:nvPr userDrawn="1"/>
        </p:nvSpPr>
        <p:spPr>
          <a:xfrm>
            <a:off x="357188" y="142875"/>
            <a:ext cx="8143875" cy="307975"/>
          </a:xfrm>
          <a:prstGeom prst="rect">
            <a:avLst/>
          </a:prstGeom>
          <a:noFill/>
          <a:ln w="19050">
            <a:noFill/>
          </a:ln>
          <a:effectLst>
            <a:outerShdw sx="102000" sy="102000" algn="tl" rotWithShape="0">
              <a:schemeClr val="bg1">
                <a:lumMod val="65000"/>
                <a:alpha val="0"/>
              </a:schemeClr>
            </a:outerShdw>
          </a:effectLst>
        </p:spPr>
        <p:txBody>
          <a:bodyPr rtlCol="1">
            <a:spAutoFit/>
          </a:bodyPr>
          <a:lstStyle/>
          <a:p>
            <a:pPr fontAlgn="auto">
              <a:spcBef>
                <a:spcPts val="0"/>
              </a:spcBef>
              <a:spcAft>
                <a:spcPts val="0"/>
              </a:spcAft>
              <a:defRPr/>
            </a:pPr>
            <a:r>
              <a:rPr lang="he-IL" sz="1400" b="1" dirty="0">
                <a:solidFill>
                  <a:srgbClr val="FF6600"/>
                </a:solidFill>
                <a:latin typeface="Arial"/>
                <a:cs typeface="Arial"/>
              </a:rPr>
              <a:t>מעבר חומרים דרך הקרום באמצעות דיפוזיה</a:t>
            </a:r>
          </a:p>
        </p:txBody>
      </p:sp>
      <p:sp>
        <p:nvSpPr>
          <p:cNvPr id="5" name="TextBox 4"/>
          <p:cNvSpPr txBox="1"/>
          <p:nvPr userDrawn="1"/>
        </p:nvSpPr>
        <p:spPr>
          <a:xfrm>
            <a:off x="4857750" y="500063"/>
            <a:ext cx="3643313" cy="357187"/>
          </a:xfrm>
          <a:prstGeom prst="rect">
            <a:avLst/>
          </a:prstGeom>
          <a:noFill/>
          <a:ln w="22225">
            <a:noFill/>
          </a:ln>
          <a:effectLst>
            <a:outerShdw sx="101000" sy="101000" algn="ctr" rotWithShape="0">
              <a:schemeClr val="bg1">
                <a:lumMod val="75000"/>
              </a:schemeClr>
            </a:outerShdw>
          </a:effectLst>
        </p:spPr>
        <p:txBody>
          <a:bodyPr wrap="none" rtlCol="1">
            <a:normAutofit/>
          </a:bodyPr>
          <a:lstStyle/>
          <a:p>
            <a:pPr fontAlgn="auto">
              <a:spcBef>
                <a:spcPts val="0"/>
              </a:spcBef>
              <a:spcAft>
                <a:spcPts val="0"/>
              </a:spcAft>
              <a:defRPr/>
            </a:pPr>
            <a:r>
              <a:rPr lang="he-IL" sz="1400" b="1" dirty="0">
                <a:solidFill>
                  <a:srgbClr val="1D4C72"/>
                </a:solidFill>
                <a:latin typeface="Arial"/>
                <a:cs typeface="Arial"/>
              </a:rPr>
              <a:t>שאלות</a:t>
            </a:r>
          </a:p>
          <a:p>
            <a:pPr fontAlgn="auto">
              <a:spcBef>
                <a:spcPts val="0"/>
              </a:spcBef>
              <a:spcAft>
                <a:spcPts val="0"/>
              </a:spcAft>
              <a:defRPr/>
            </a:pPr>
            <a:endParaRPr lang="he-IL" sz="2000" dirty="0">
              <a:solidFill>
                <a:prstClr val="black">
                  <a:lumMod val="50000"/>
                  <a:lumOff val="50000"/>
                </a:prstClr>
              </a:solidFill>
              <a:latin typeface="Arial"/>
              <a:cs typeface="Arial"/>
            </a:endParaRPr>
          </a:p>
        </p:txBody>
      </p:sp>
      <p:sp>
        <p:nvSpPr>
          <p:cNvPr id="16" name="Text Placeholder 15"/>
          <p:cNvSpPr>
            <a:spLocks noGrp="1"/>
          </p:cNvSpPr>
          <p:nvPr>
            <p:ph type="body" sz="quarter" idx="10"/>
          </p:nvPr>
        </p:nvSpPr>
        <p:spPr>
          <a:xfrm>
            <a:off x="214313" y="857250"/>
            <a:ext cx="8215312" cy="1357303"/>
          </a:xfrm>
          <a:prstGeom prst="rect">
            <a:avLst/>
          </a:prstGeom>
        </p:spPr>
        <p:txBody>
          <a:bodyPr/>
          <a:lstStyle>
            <a:lvl1pPr>
              <a:buFontTx/>
              <a:buNone/>
              <a:defRPr sz="3200"/>
            </a:lvl1pPr>
          </a:lstStyle>
          <a:p>
            <a:pPr lvl="0"/>
            <a:r>
              <a:rPr lang="he-IL" smtClean="0"/>
              <a:t>לחץ כדי לערוך סגנונות טקסט של תבנית בסיס</a:t>
            </a:r>
          </a:p>
          <a:p>
            <a:pPr lvl="1"/>
            <a:r>
              <a:rPr lang="he-IL" smtClean="0"/>
              <a:t>רמה שנייה</a:t>
            </a:r>
          </a:p>
        </p:txBody>
      </p:sp>
      <p:sp>
        <p:nvSpPr>
          <p:cNvPr id="6" name="Slide Number Placeholder 5"/>
          <p:cNvSpPr>
            <a:spLocks noGrp="1"/>
          </p:cNvSpPr>
          <p:nvPr>
            <p:ph type="sldNum" sz="quarter" idx="11"/>
          </p:nvPr>
        </p:nvSpPr>
        <p:spPr/>
        <p:txBody>
          <a:bodyPr/>
          <a:lstStyle>
            <a:lvl1pPr algn="l">
              <a:defRPr>
                <a:solidFill>
                  <a:srgbClr val="FFFCF7"/>
                </a:solidFill>
              </a:defRPr>
            </a:lvl1pPr>
          </a:lstStyle>
          <a:p>
            <a:pPr>
              <a:defRPr/>
            </a:pPr>
            <a:fld id="{3A52C98B-7D9C-415B-9E52-45016E45DD90}" type="slidenum">
              <a:rPr lang="he-IL"/>
              <a:pPr>
                <a:defRPr/>
              </a:pPr>
              <a:t>‹#›</a:t>
            </a:fld>
            <a:endParaRPr lang="he-IL" dirty="0"/>
          </a:p>
        </p:txBody>
      </p:sp>
    </p:spTree>
    <p:extLst>
      <p:ext uri="{BB962C8B-B14F-4D97-AF65-F5344CB8AC3E}">
        <p14:creationId xmlns:p14="http://schemas.microsoft.com/office/powerpoint/2010/main" val="1263822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_Shaelot">
    <p:spTree>
      <p:nvGrpSpPr>
        <p:cNvPr id="1" name=""/>
        <p:cNvGrpSpPr/>
        <p:nvPr/>
      </p:nvGrpSpPr>
      <p:grpSpPr>
        <a:xfrm>
          <a:off x="0" y="0"/>
          <a:ext cx="0" cy="0"/>
          <a:chOff x="0" y="0"/>
          <a:chExt cx="0" cy="0"/>
        </a:xfrm>
      </p:grpSpPr>
      <p:sp>
        <p:nvSpPr>
          <p:cNvPr id="4" name="Rectangle 5"/>
          <p:cNvSpPr/>
          <p:nvPr userDrawn="1"/>
        </p:nvSpPr>
        <p:spPr>
          <a:xfrm>
            <a:off x="231775" y="419100"/>
            <a:ext cx="8215313" cy="46038"/>
          </a:xfrm>
          <a:prstGeom prst="rect">
            <a:avLst/>
          </a:prstGeom>
          <a:blipFill dpi="0" rotWithShape="1">
            <a:blip r:embed="rId2" cstate="print"/>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fontAlgn="auto">
              <a:spcBef>
                <a:spcPts val="0"/>
              </a:spcBef>
              <a:spcAft>
                <a:spcPts val="0"/>
              </a:spcAft>
              <a:defRPr/>
            </a:pPr>
            <a:endParaRPr lang="he-IL" dirty="0">
              <a:solidFill>
                <a:prstClr val="white"/>
              </a:solidFill>
            </a:endParaRPr>
          </a:p>
        </p:txBody>
      </p:sp>
      <p:sp>
        <p:nvSpPr>
          <p:cNvPr id="5" name="TextBox 4"/>
          <p:cNvSpPr txBox="1"/>
          <p:nvPr userDrawn="1"/>
        </p:nvSpPr>
        <p:spPr>
          <a:xfrm>
            <a:off x="357188" y="142875"/>
            <a:ext cx="8143875" cy="307975"/>
          </a:xfrm>
          <a:prstGeom prst="rect">
            <a:avLst/>
          </a:prstGeom>
          <a:noFill/>
          <a:ln w="19050">
            <a:noFill/>
          </a:ln>
          <a:effectLst>
            <a:outerShdw sx="102000" sy="102000" algn="tl" rotWithShape="0">
              <a:schemeClr val="bg1">
                <a:lumMod val="65000"/>
                <a:alpha val="0"/>
              </a:schemeClr>
            </a:outerShdw>
          </a:effectLst>
        </p:spPr>
        <p:txBody>
          <a:bodyPr rtlCol="1">
            <a:spAutoFit/>
          </a:bodyPr>
          <a:lstStyle/>
          <a:p>
            <a:pPr fontAlgn="auto">
              <a:spcBef>
                <a:spcPts val="0"/>
              </a:spcBef>
              <a:spcAft>
                <a:spcPts val="0"/>
              </a:spcAft>
              <a:defRPr/>
            </a:pPr>
            <a:r>
              <a:rPr lang="he-IL" sz="1400" b="1" dirty="0">
                <a:solidFill>
                  <a:srgbClr val="FF6600"/>
                </a:solidFill>
                <a:latin typeface="Arial"/>
                <a:cs typeface="Arial"/>
              </a:rPr>
              <a:t>מעבר חומרים דרך הקרום באמצעות דיפוזיה</a:t>
            </a:r>
          </a:p>
        </p:txBody>
      </p:sp>
      <p:sp>
        <p:nvSpPr>
          <p:cNvPr id="6" name="TextBox 5"/>
          <p:cNvSpPr txBox="1"/>
          <p:nvPr userDrawn="1"/>
        </p:nvSpPr>
        <p:spPr>
          <a:xfrm>
            <a:off x="4857750" y="500063"/>
            <a:ext cx="3643313" cy="357187"/>
          </a:xfrm>
          <a:prstGeom prst="rect">
            <a:avLst/>
          </a:prstGeom>
          <a:noFill/>
          <a:ln w="22225">
            <a:noFill/>
          </a:ln>
          <a:effectLst>
            <a:outerShdw sx="101000" sy="101000" algn="ctr" rotWithShape="0">
              <a:schemeClr val="bg1">
                <a:lumMod val="75000"/>
              </a:schemeClr>
            </a:outerShdw>
          </a:effectLst>
        </p:spPr>
        <p:txBody>
          <a:bodyPr wrap="none" rtlCol="1">
            <a:normAutofit/>
          </a:bodyPr>
          <a:lstStyle/>
          <a:p>
            <a:pPr fontAlgn="auto">
              <a:spcBef>
                <a:spcPts val="0"/>
              </a:spcBef>
              <a:spcAft>
                <a:spcPts val="0"/>
              </a:spcAft>
              <a:defRPr/>
            </a:pPr>
            <a:r>
              <a:rPr lang="he-IL" sz="1400" b="1" dirty="0">
                <a:solidFill>
                  <a:srgbClr val="1D4C72"/>
                </a:solidFill>
                <a:latin typeface="Arial"/>
                <a:cs typeface="Arial"/>
              </a:rPr>
              <a:t>תשובות</a:t>
            </a:r>
          </a:p>
          <a:p>
            <a:pPr fontAlgn="auto">
              <a:spcBef>
                <a:spcPts val="0"/>
              </a:spcBef>
              <a:spcAft>
                <a:spcPts val="0"/>
              </a:spcAft>
              <a:defRPr/>
            </a:pPr>
            <a:endParaRPr lang="he-IL" sz="2000" dirty="0">
              <a:solidFill>
                <a:prstClr val="black">
                  <a:lumMod val="50000"/>
                  <a:lumOff val="50000"/>
                </a:prstClr>
              </a:solidFill>
              <a:latin typeface="Arial"/>
              <a:cs typeface="Arial"/>
            </a:endParaRPr>
          </a:p>
        </p:txBody>
      </p:sp>
      <p:sp>
        <p:nvSpPr>
          <p:cNvPr id="19" name="Text Placeholder 15"/>
          <p:cNvSpPr>
            <a:spLocks noGrp="1"/>
          </p:cNvSpPr>
          <p:nvPr>
            <p:ph type="body" sz="quarter" idx="10"/>
          </p:nvPr>
        </p:nvSpPr>
        <p:spPr>
          <a:xfrm>
            <a:off x="214313" y="857250"/>
            <a:ext cx="8215312" cy="1357303"/>
          </a:xfrm>
          <a:prstGeom prst="rect">
            <a:avLst/>
          </a:prstGeom>
        </p:spPr>
        <p:txBody>
          <a:bodyPr/>
          <a:lstStyle>
            <a:lvl1pPr>
              <a:buFontTx/>
              <a:buNone/>
              <a:defRPr sz="3200"/>
            </a:lvl1pPr>
          </a:lstStyle>
          <a:p>
            <a:pPr lvl="0"/>
            <a:r>
              <a:rPr lang="he-IL" smtClean="0"/>
              <a:t>לחץ כדי לערוך סגנונות טקסט של תבנית בסיס</a:t>
            </a:r>
          </a:p>
          <a:p>
            <a:pPr lvl="1"/>
            <a:r>
              <a:rPr lang="he-IL" smtClean="0"/>
              <a:t>רמה שנייה</a:t>
            </a:r>
          </a:p>
        </p:txBody>
      </p:sp>
      <p:sp>
        <p:nvSpPr>
          <p:cNvPr id="21" name="Text Placeholder 20"/>
          <p:cNvSpPr>
            <a:spLocks noGrp="1"/>
          </p:cNvSpPr>
          <p:nvPr>
            <p:ph type="body" sz="quarter" idx="11"/>
          </p:nvPr>
        </p:nvSpPr>
        <p:spPr>
          <a:xfrm>
            <a:off x="214282" y="2500306"/>
            <a:ext cx="8215312" cy="1357312"/>
          </a:xfrm>
          <a:prstGeom prst="rect">
            <a:avLst/>
          </a:prstGeom>
          <a:gradFill>
            <a:gsLst>
              <a:gs pos="0">
                <a:schemeClr val="bg1"/>
              </a:gs>
              <a:gs pos="50000">
                <a:schemeClr val="bg1">
                  <a:lumMod val="95000"/>
                </a:schemeClr>
              </a:gs>
            </a:gsLst>
            <a:lin ang="5400000" scaled="0"/>
          </a:gradFill>
          <a:ln w="127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1" anchor="t"/>
          <a:lstStyle>
            <a:lvl1pPr marL="0" algn="r" defTabSz="914400" rtl="1" eaLnBrk="1" latinLnBrk="0" hangingPunct="1">
              <a:buNone/>
              <a:defRPr lang="he-IL" sz="1200" b="0" kern="1200" dirty="0" smtClean="0">
                <a:solidFill>
                  <a:schemeClr val="tx1"/>
                </a:solidFill>
                <a:latin typeface="+mn-lt"/>
                <a:ea typeface="+mn-ea"/>
                <a:cs typeface="+mn-cs"/>
              </a:defRPr>
            </a:lvl1pPr>
          </a:lstStyle>
          <a:p>
            <a:pPr lvl="0"/>
            <a:r>
              <a:rPr lang="he-IL" smtClean="0"/>
              <a:t>לחץ כדי לערוך סגנונות טקסט של תבנית בסיס</a:t>
            </a:r>
          </a:p>
          <a:p>
            <a:pPr lvl="1"/>
            <a:r>
              <a:rPr lang="he-IL" smtClean="0"/>
              <a:t>רמה שנייה</a:t>
            </a:r>
          </a:p>
          <a:p>
            <a:pPr lvl="2"/>
            <a:r>
              <a:rPr lang="he-IL" smtClean="0"/>
              <a:t>רמה שלישית</a:t>
            </a:r>
          </a:p>
        </p:txBody>
      </p:sp>
      <p:sp>
        <p:nvSpPr>
          <p:cNvPr id="7" name="Slide Number Placeholder 5"/>
          <p:cNvSpPr>
            <a:spLocks noGrp="1"/>
          </p:cNvSpPr>
          <p:nvPr>
            <p:ph type="sldNum" sz="quarter" idx="12"/>
          </p:nvPr>
        </p:nvSpPr>
        <p:spPr/>
        <p:txBody>
          <a:bodyPr/>
          <a:lstStyle>
            <a:lvl1pPr algn="l">
              <a:defRPr>
                <a:solidFill>
                  <a:srgbClr val="FFFCF7"/>
                </a:solidFill>
              </a:defRPr>
            </a:lvl1pPr>
          </a:lstStyle>
          <a:p>
            <a:pPr>
              <a:defRPr/>
            </a:pPr>
            <a:fld id="{582FDC5C-2EB4-4DF3-9B3D-FEBE75540637}" type="slidenum">
              <a:rPr lang="he-IL"/>
              <a:pPr>
                <a:defRPr/>
              </a:pPr>
              <a:t>‹#›</a:t>
            </a:fld>
            <a:endParaRPr lang="he-IL" dirty="0"/>
          </a:p>
        </p:txBody>
      </p:sp>
    </p:spTree>
    <p:extLst>
      <p:ext uri="{BB962C8B-B14F-4D97-AF65-F5344CB8AC3E}">
        <p14:creationId xmlns:p14="http://schemas.microsoft.com/office/powerpoint/2010/main" val="22678178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Rectangle 7"/>
          <p:cNvSpPr/>
          <p:nvPr userDrawn="1"/>
        </p:nvSpPr>
        <p:spPr>
          <a:xfrm>
            <a:off x="231775" y="419100"/>
            <a:ext cx="8215313" cy="46038"/>
          </a:xfrm>
          <a:prstGeom prst="rect">
            <a:avLst/>
          </a:prstGeom>
          <a:blipFill dpi="0" rotWithShape="1">
            <a:blip r:embed="rId2" cstate="print"/>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fontAlgn="auto">
              <a:spcBef>
                <a:spcPts val="0"/>
              </a:spcBef>
              <a:spcAft>
                <a:spcPts val="0"/>
              </a:spcAft>
              <a:defRPr/>
            </a:pPr>
            <a:endParaRPr lang="he-IL" dirty="0">
              <a:solidFill>
                <a:prstClr val="white"/>
              </a:solidFill>
            </a:endParaRPr>
          </a:p>
        </p:txBody>
      </p:sp>
      <p:sp>
        <p:nvSpPr>
          <p:cNvPr id="2" name="Title 1"/>
          <p:cNvSpPr>
            <a:spLocks noGrp="1"/>
          </p:cNvSpPr>
          <p:nvPr>
            <p:ph type="ctrTitle"/>
          </p:nvPr>
        </p:nvSpPr>
        <p:spPr>
          <a:xfrm>
            <a:off x="785786" y="130161"/>
            <a:ext cx="7772400" cy="369881"/>
          </a:xfrm>
          <a:prstGeom prst="rect">
            <a:avLst/>
          </a:prstGeom>
        </p:spPr>
        <p:txBody>
          <a:bodyPr/>
          <a:lstStyle>
            <a:lvl1pPr marL="0" marR="0" indent="0" algn="r" defTabSz="914400" rtl="1" eaLnBrk="1" fontAlgn="auto" latinLnBrk="0" hangingPunct="1">
              <a:lnSpc>
                <a:spcPct val="100000"/>
              </a:lnSpc>
              <a:spcBef>
                <a:spcPts val="0"/>
              </a:spcBef>
              <a:spcAft>
                <a:spcPts val="0"/>
              </a:spcAft>
              <a:buClrTx/>
              <a:buSzTx/>
              <a:buFontTx/>
              <a:buNone/>
              <a:tabLst/>
              <a:defRPr lang="he-IL" sz="1800" b="1" smtClean="0"/>
            </a:lvl1pPr>
          </a:lstStyle>
          <a:p>
            <a:r>
              <a:rPr lang="he-IL" noProof="0" smtClean="0"/>
              <a:t>לחץ כדי לערוך סגנון כותרת של תבנית בסיס</a:t>
            </a:r>
            <a:endParaRPr lang="he-IL" dirty="0"/>
          </a:p>
        </p:txBody>
      </p:sp>
      <p:sp>
        <p:nvSpPr>
          <p:cNvPr id="4" name="Date Placeholder 3"/>
          <p:cNvSpPr>
            <a:spLocks noGrp="1"/>
          </p:cNvSpPr>
          <p:nvPr>
            <p:ph type="dt" sz="half" idx="10"/>
          </p:nvPr>
        </p:nvSpPr>
        <p:spPr/>
        <p:txBody>
          <a:bodyPr/>
          <a:lstStyle>
            <a:lvl1pPr>
              <a:defRPr/>
            </a:lvl1pPr>
          </a:lstStyle>
          <a:p>
            <a:pPr>
              <a:defRPr/>
            </a:pPr>
            <a:fld id="{79602E42-353A-4411-8D34-9AF0CBB15361}" type="datetime8">
              <a:rPr lang="he-IL"/>
              <a:pPr>
                <a:defRPr/>
              </a:pPr>
              <a:t>28 אוגוסט 13</a:t>
            </a:fld>
            <a:endParaRPr lang="he-IL" dirty="0"/>
          </a:p>
        </p:txBody>
      </p:sp>
      <p:sp>
        <p:nvSpPr>
          <p:cNvPr id="5" name="Footer Placeholder 4"/>
          <p:cNvSpPr>
            <a:spLocks noGrp="1"/>
          </p:cNvSpPr>
          <p:nvPr>
            <p:ph type="ftr" sz="quarter" idx="11"/>
          </p:nvPr>
        </p:nvSpPr>
        <p:spPr/>
        <p:txBody>
          <a:bodyPr/>
          <a:lstStyle>
            <a:lvl1pPr>
              <a:defRPr/>
            </a:lvl1pPr>
          </a:lstStyle>
          <a:p>
            <a:pPr>
              <a:defRPr/>
            </a:pPr>
            <a:endParaRPr lang="he-IL"/>
          </a:p>
        </p:txBody>
      </p:sp>
      <p:sp>
        <p:nvSpPr>
          <p:cNvPr id="6" name="Slide Number Placeholder 5"/>
          <p:cNvSpPr>
            <a:spLocks noGrp="1"/>
          </p:cNvSpPr>
          <p:nvPr>
            <p:ph type="sldNum" sz="quarter" idx="12"/>
          </p:nvPr>
        </p:nvSpPr>
        <p:spPr/>
        <p:txBody>
          <a:bodyPr/>
          <a:lstStyle>
            <a:lvl1pPr algn="l">
              <a:defRPr>
                <a:solidFill>
                  <a:srgbClr val="FFFCF7"/>
                </a:solidFill>
              </a:defRPr>
            </a:lvl1pPr>
          </a:lstStyle>
          <a:p>
            <a:pPr>
              <a:defRPr/>
            </a:pPr>
            <a:fld id="{4C66BC97-4EAA-4CEF-B48E-3270C6B1E13A}" type="slidenum">
              <a:rPr lang="he-IL"/>
              <a:pPr>
                <a:defRPr/>
              </a:pPr>
              <a:t>‹#›</a:t>
            </a:fld>
            <a:endParaRPr lang="he-IL" dirty="0"/>
          </a:p>
        </p:txBody>
      </p:sp>
    </p:spTree>
    <p:extLst>
      <p:ext uri="{BB962C8B-B14F-4D97-AF65-F5344CB8AC3E}">
        <p14:creationId xmlns:p14="http://schemas.microsoft.com/office/powerpoint/2010/main" val="166313081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Shaelot">
    <p:spTree>
      <p:nvGrpSpPr>
        <p:cNvPr id="1" name=""/>
        <p:cNvGrpSpPr/>
        <p:nvPr/>
      </p:nvGrpSpPr>
      <p:grpSpPr>
        <a:xfrm>
          <a:off x="0" y="0"/>
          <a:ext cx="0" cy="0"/>
          <a:chOff x="0" y="0"/>
          <a:chExt cx="0" cy="0"/>
        </a:xfrm>
      </p:grpSpPr>
      <p:sp>
        <p:nvSpPr>
          <p:cNvPr id="3" name="Rectangle 6"/>
          <p:cNvSpPr/>
          <p:nvPr userDrawn="1"/>
        </p:nvSpPr>
        <p:spPr>
          <a:xfrm>
            <a:off x="231775" y="419100"/>
            <a:ext cx="8215313" cy="46038"/>
          </a:xfrm>
          <a:prstGeom prst="rect">
            <a:avLst/>
          </a:prstGeom>
          <a:blipFill dpi="0" rotWithShape="1">
            <a:blip r:embed="rId2" cstate="print"/>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fontAlgn="auto">
              <a:spcBef>
                <a:spcPts val="0"/>
              </a:spcBef>
              <a:spcAft>
                <a:spcPts val="0"/>
              </a:spcAft>
              <a:defRPr/>
            </a:pPr>
            <a:endParaRPr lang="he-IL" dirty="0">
              <a:solidFill>
                <a:prstClr val="white"/>
              </a:solidFill>
            </a:endParaRPr>
          </a:p>
        </p:txBody>
      </p:sp>
      <p:sp>
        <p:nvSpPr>
          <p:cNvPr id="4" name="TextBox 3"/>
          <p:cNvSpPr txBox="1"/>
          <p:nvPr userDrawn="1"/>
        </p:nvSpPr>
        <p:spPr>
          <a:xfrm>
            <a:off x="357188" y="142875"/>
            <a:ext cx="8143875" cy="307975"/>
          </a:xfrm>
          <a:prstGeom prst="rect">
            <a:avLst/>
          </a:prstGeom>
          <a:noFill/>
          <a:ln w="19050">
            <a:noFill/>
          </a:ln>
          <a:effectLst>
            <a:outerShdw sx="102000" sy="102000" algn="tl" rotWithShape="0">
              <a:schemeClr val="bg1">
                <a:lumMod val="65000"/>
                <a:alpha val="0"/>
              </a:schemeClr>
            </a:outerShdw>
          </a:effectLst>
        </p:spPr>
        <p:txBody>
          <a:bodyPr rtlCol="1">
            <a:spAutoFit/>
          </a:bodyPr>
          <a:lstStyle/>
          <a:p>
            <a:pPr fontAlgn="auto">
              <a:spcBef>
                <a:spcPts val="0"/>
              </a:spcBef>
              <a:spcAft>
                <a:spcPts val="0"/>
              </a:spcAft>
              <a:defRPr/>
            </a:pPr>
            <a:r>
              <a:rPr lang="he-IL" sz="1400" b="1" dirty="0">
                <a:solidFill>
                  <a:srgbClr val="FF6600"/>
                </a:solidFill>
                <a:latin typeface="Arial"/>
                <a:cs typeface="Arial"/>
              </a:rPr>
              <a:t>מעבר חומרים דרך הקרום באמצעות דיפוזיה</a:t>
            </a:r>
          </a:p>
        </p:txBody>
      </p:sp>
      <p:sp>
        <p:nvSpPr>
          <p:cNvPr id="5" name="TextBox 4"/>
          <p:cNvSpPr txBox="1"/>
          <p:nvPr userDrawn="1"/>
        </p:nvSpPr>
        <p:spPr>
          <a:xfrm>
            <a:off x="4857750" y="500063"/>
            <a:ext cx="3643313" cy="357187"/>
          </a:xfrm>
          <a:prstGeom prst="rect">
            <a:avLst/>
          </a:prstGeom>
          <a:noFill/>
          <a:ln w="22225">
            <a:noFill/>
          </a:ln>
          <a:effectLst>
            <a:outerShdw sx="101000" sy="101000" algn="ctr" rotWithShape="0">
              <a:schemeClr val="bg1">
                <a:lumMod val="75000"/>
              </a:schemeClr>
            </a:outerShdw>
          </a:effectLst>
        </p:spPr>
        <p:txBody>
          <a:bodyPr wrap="none" rtlCol="1">
            <a:normAutofit/>
          </a:bodyPr>
          <a:lstStyle/>
          <a:p>
            <a:pPr fontAlgn="auto">
              <a:spcBef>
                <a:spcPts val="0"/>
              </a:spcBef>
              <a:spcAft>
                <a:spcPts val="0"/>
              </a:spcAft>
              <a:defRPr/>
            </a:pPr>
            <a:r>
              <a:rPr lang="he-IL" sz="1400" b="1" dirty="0">
                <a:solidFill>
                  <a:srgbClr val="1D4C72"/>
                </a:solidFill>
                <a:latin typeface="Arial"/>
                <a:cs typeface="Arial"/>
              </a:rPr>
              <a:t>שאלות</a:t>
            </a:r>
          </a:p>
          <a:p>
            <a:pPr fontAlgn="auto">
              <a:spcBef>
                <a:spcPts val="0"/>
              </a:spcBef>
              <a:spcAft>
                <a:spcPts val="0"/>
              </a:spcAft>
              <a:defRPr/>
            </a:pPr>
            <a:endParaRPr lang="he-IL" sz="2000" dirty="0">
              <a:solidFill>
                <a:prstClr val="black">
                  <a:lumMod val="50000"/>
                  <a:lumOff val="50000"/>
                </a:prstClr>
              </a:solidFill>
              <a:latin typeface="Arial"/>
              <a:cs typeface="Arial"/>
            </a:endParaRPr>
          </a:p>
        </p:txBody>
      </p:sp>
      <p:sp>
        <p:nvSpPr>
          <p:cNvPr id="16" name="Text Placeholder 15"/>
          <p:cNvSpPr>
            <a:spLocks noGrp="1"/>
          </p:cNvSpPr>
          <p:nvPr>
            <p:ph type="body" sz="quarter" idx="10"/>
          </p:nvPr>
        </p:nvSpPr>
        <p:spPr>
          <a:xfrm>
            <a:off x="214313" y="857250"/>
            <a:ext cx="8215312" cy="1357303"/>
          </a:xfrm>
          <a:prstGeom prst="rect">
            <a:avLst/>
          </a:prstGeom>
        </p:spPr>
        <p:txBody>
          <a:bodyPr/>
          <a:lstStyle>
            <a:lvl1pPr>
              <a:buFontTx/>
              <a:buNone/>
              <a:defRPr sz="3200"/>
            </a:lvl1pPr>
          </a:lstStyle>
          <a:p>
            <a:pPr lvl="0"/>
            <a:r>
              <a:rPr lang="he-IL" smtClean="0"/>
              <a:t>לחץ כדי לערוך סגנונות טקסט של תבנית בסיס</a:t>
            </a:r>
          </a:p>
          <a:p>
            <a:pPr lvl="1"/>
            <a:r>
              <a:rPr lang="he-IL" smtClean="0"/>
              <a:t>רמה שנייה</a:t>
            </a:r>
          </a:p>
        </p:txBody>
      </p:sp>
      <p:sp>
        <p:nvSpPr>
          <p:cNvPr id="6" name="Slide Number Placeholder 5"/>
          <p:cNvSpPr>
            <a:spLocks noGrp="1"/>
          </p:cNvSpPr>
          <p:nvPr>
            <p:ph type="sldNum" sz="quarter" idx="11"/>
          </p:nvPr>
        </p:nvSpPr>
        <p:spPr/>
        <p:txBody>
          <a:bodyPr/>
          <a:lstStyle>
            <a:lvl1pPr algn="l">
              <a:defRPr>
                <a:solidFill>
                  <a:srgbClr val="FFFCF7"/>
                </a:solidFill>
              </a:defRPr>
            </a:lvl1pPr>
          </a:lstStyle>
          <a:p>
            <a:pPr>
              <a:defRPr/>
            </a:pPr>
            <a:fld id="{A1A76794-28F9-4708-A498-DB09775BE7AF}" type="slidenum">
              <a:rPr lang="he-IL"/>
              <a:pPr>
                <a:defRPr/>
              </a:pPr>
              <a:t>‹#›</a:t>
            </a:fld>
            <a:endParaRPr lang="he-IL" dirty="0"/>
          </a:p>
        </p:txBody>
      </p:sp>
    </p:spTree>
    <p:extLst>
      <p:ext uri="{BB962C8B-B14F-4D97-AF65-F5344CB8AC3E}">
        <p14:creationId xmlns:p14="http://schemas.microsoft.com/office/powerpoint/2010/main" val="134961307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_Shaelot">
    <p:spTree>
      <p:nvGrpSpPr>
        <p:cNvPr id="1" name=""/>
        <p:cNvGrpSpPr/>
        <p:nvPr/>
      </p:nvGrpSpPr>
      <p:grpSpPr>
        <a:xfrm>
          <a:off x="0" y="0"/>
          <a:ext cx="0" cy="0"/>
          <a:chOff x="0" y="0"/>
          <a:chExt cx="0" cy="0"/>
        </a:xfrm>
      </p:grpSpPr>
      <p:sp>
        <p:nvSpPr>
          <p:cNvPr id="4" name="Rectangle 5"/>
          <p:cNvSpPr/>
          <p:nvPr userDrawn="1"/>
        </p:nvSpPr>
        <p:spPr>
          <a:xfrm>
            <a:off x="231775" y="419100"/>
            <a:ext cx="8215313" cy="46038"/>
          </a:xfrm>
          <a:prstGeom prst="rect">
            <a:avLst/>
          </a:prstGeom>
          <a:blipFill dpi="0" rotWithShape="1">
            <a:blip r:embed="rId2" cstate="print"/>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fontAlgn="auto">
              <a:spcBef>
                <a:spcPts val="0"/>
              </a:spcBef>
              <a:spcAft>
                <a:spcPts val="0"/>
              </a:spcAft>
              <a:defRPr/>
            </a:pPr>
            <a:endParaRPr lang="he-IL" dirty="0">
              <a:solidFill>
                <a:prstClr val="white"/>
              </a:solidFill>
            </a:endParaRPr>
          </a:p>
        </p:txBody>
      </p:sp>
      <p:sp>
        <p:nvSpPr>
          <p:cNvPr id="5" name="TextBox 4"/>
          <p:cNvSpPr txBox="1"/>
          <p:nvPr userDrawn="1"/>
        </p:nvSpPr>
        <p:spPr>
          <a:xfrm>
            <a:off x="357188" y="142875"/>
            <a:ext cx="8143875" cy="307975"/>
          </a:xfrm>
          <a:prstGeom prst="rect">
            <a:avLst/>
          </a:prstGeom>
          <a:noFill/>
          <a:ln w="19050">
            <a:noFill/>
          </a:ln>
          <a:effectLst>
            <a:outerShdw sx="102000" sy="102000" algn="tl" rotWithShape="0">
              <a:schemeClr val="bg1">
                <a:lumMod val="65000"/>
                <a:alpha val="0"/>
              </a:schemeClr>
            </a:outerShdw>
          </a:effectLst>
        </p:spPr>
        <p:txBody>
          <a:bodyPr rtlCol="1">
            <a:spAutoFit/>
          </a:bodyPr>
          <a:lstStyle/>
          <a:p>
            <a:pPr fontAlgn="auto">
              <a:spcBef>
                <a:spcPts val="0"/>
              </a:spcBef>
              <a:spcAft>
                <a:spcPts val="0"/>
              </a:spcAft>
              <a:defRPr/>
            </a:pPr>
            <a:r>
              <a:rPr lang="he-IL" sz="1400" b="1" dirty="0">
                <a:solidFill>
                  <a:srgbClr val="FF6600"/>
                </a:solidFill>
                <a:latin typeface="Arial"/>
                <a:cs typeface="Arial"/>
              </a:rPr>
              <a:t>מעבר חומרים דרך הקרום באמצעות דיפוזיה</a:t>
            </a:r>
          </a:p>
        </p:txBody>
      </p:sp>
      <p:sp>
        <p:nvSpPr>
          <p:cNvPr id="6" name="TextBox 5"/>
          <p:cNvSpPr txBox="1"/>
          <p:nvPr userDrawn="1"/>
        </p:nvSpPr>
        <p:spPr>
          <a:xfrm>
            <a:off x="4857750" y="500063"/>
            <a:ext cx="3643313" cy="357187"/>
          </a:xfrm>
          <a:prstGeom prst="rect">
            <a:avLst/>
          </a:prstGeom>
          <a:noFill/>
          <a:ln w="22225">
            <a:noFill/>
          </a:ln>
          <a:effectLst>
            <a:outerShdw sx="101000" sy="101000" algn="ctr" rotWithShape="0">
              <a:schemeClr val="bg1">
                <a:lumMod val="75000"/>
              </a:schemeClr>
            </a:outerShdw>
          </a:effectLst>
        </p:spPr>
        <p:txBody>
          <a:bodyPr wrap="none" rtlCol="1">
            <a:normAutofit/>
          </a:bodyPr>
          <a:lstStyle/>
          <a:p>
            <a:pPr fontAlgn="auto">
              <a:spcBef>
                <a:spcPts val="0"/>
              </a:spcBef>
              <a:spcAft>
                <a:spcPts val="0"/>
              </a:spcAft>
              <a:defRPr/>
            </a:pPr>
            <a:r>
              <a:rPr lang="he-IL" sz="1400" b="1" dirty="0">
                <a:solidFill>
                  <a:srgbClr val="1D4C72"/>
                </a:solidFill>
                <a:latin typeface="Arial"/>
                <a:cs typeface="Arial"/>
              </a:rPr>
              <a:t>תשובות</a:t>
            </a:r>
          </a:p>
          <a:p>
            <a:pPr fontAlgn="auto">
              <a:spcBef>
                <a:spcPts val="0"/>
              </a:spcBef>
              <a:spcAft>
                <a:spcPts val="0"/>
              </a:spcAft>
              <a:defRPr/>
            </a:pPr>
            <a:endParaRPr lang="he-IL" sz="2000" dirty="0">
              <a:solidFill>
                <a:prstClr val="black">
                  <a:lumMod val="50000"/>
                  <a:lumOff val="50000"/>
                </a:prstClr>
              </a:solidFill>
              <a:latin typeface="Arial"/>
              <a:cs typeface="Arial"/>
            </a:endParaRPr>
          </a:p>
        </p:txBody>
      </p:sp>
      <p:sp>
        <p:nvSpPr>
          <p:cNvPr id="19" name="Text Placeholder 15"/>
          <p:cNvSpPr>
            <a:spLocks noGrp="1"/>
          </p:cNvSpPr>
          <p:nvPr>
            <p:ph type="body" sz="quarter" idx="10"/>
          </p:nvPr>
        </p:nvSpPr>
        <p:spPr>
          <a:xfrm>
            <a:off x="214313" y="857250"/>
            <a:ext cx="8215312" cy="1357303"/>
          </a:xfrm>
          <a:prstGeom prst="rect">
            <a:avLst/>
          </a:prstGeom>
        </p:spPr>
        <p:txBody>
          <a:bodyPr/>
          <a:lstStyle>
            <a:lvl1pPr>
              <a:buFontTx/>
              <a:buNone/>
              <a:defRPr sz="3200"/>
            </a:lvl1pPr>
          </a:lstStyle>
          <a:p>
            <a:pPr lvl="0"/>
            <a:r>
              <a:rPr lang="he-IL" smtClean="0"/>
              <a:t>לחץ כדי לערוך סגנונות טקסט של תבנית בסיס</a:t>
            </a:r>
          </a:p>
          <a:p>
            <a:pPr lvl="1"/>
            <a:r>
              <a:rPr lang="he-IL" smtClean="0"/>
              <a:t>רמה שנייה</a:t>
            </a:r>
          </a:p>
        </p:txBody>
      </p:sp>
      <p:sp>
        <p:nvSpPr>
          <p:cNvPr id="21" name="Text Placeholder 20"/>
          <p:cNvSpPr>
            <a:spLocks noGrp="1"/>
          </p:cNvSpPr>
          <p:nvPr>
            <p:ph type="body" sz="quarter" idx="11"/>
          </p:nvPr>
        </p:nvSpPr>
        <p:spPr>
          <a:xfrm>
            <a:off x="214282" y="2500306"/>
            <a:ext cx="8215312" cy="1357312"/>
          </a:xfrm>
          <a:prstGeom prst="rect">
            <a:avLst/>
          </a:prstGeom>
          <a:gradFill>
            <a:gsLst>
              <a:gs pos="0">
                <a:schemeClr val="bg1"/>
              </a:gs>
              <a:gs pos="50000">
                <a:schemeClr val="bg1">
                  <a:lumMod val="95000"/>
                </a:schemeClr>
              </a:gs>
            </a:gsLst>
            <a:lin ang="5400000" scaled="0"/>
          </a:gradFill>
          <a:ln w="127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1" anchor="t"/>
          <a:lstStyle>
            <a:lvl1pPr marL="0" algn="r" defTabSz="914400" rtl="1" eaLnBrk="1" latinLnBrk="0" hangingPunct="1">
              <a:buNone/>
              <a:defRPr lang="he-IL" sz="1200" b="0" kern="1200" dirty="0" smtClean="0">
                <a:solidFill>
                  <a:schemeClr val="tx1"/>
                </a:solidFill>
                <a:latin typeface="+mn-lt"/>
                <a:ea typeface="+mn-ea"/>
                <a:cs typeface="+mn-cs"/>
              </a:defRPr>
            </a:lvl1pPr>
          </a:lstStyle>
          <a:p>
            <a:pPr lvl="0"/>
            <a:r>
              <a:rPr lang="he-IL" smtClean="0"/>
              <a:t>לחץ כדי לערוך סגנונות טקסט של תבנית בסיס</a:t>
            </a:r>
          </a:p>
          <a:p>
            <a:pPr lvl="1"/>
            <a:r>
              <a:rPr lang="he-IL" smtClean="0"/>
              <a:t>רמה שנייה</a:t>
            </a:r>
          </a:p>
          <a:p>
            <a:pPr lvl="2"/>
            <a:r>
              <a:rPr lang="he-IL" smtClean="0"/>
              <a:t>רמה שלישית</a:t>
            </a:r>
          </a:p>
        </p:txBody>
      </p:sp>
      <p:sp>
        <p:nvSpPr>
          <p:cNvPr id="7" name="Slide Number Placeholder 5"/>
          <p:cNvSpPr>
            <a:spLocks noGrp="1"/>
          </p:cNvSpPr>
          <p:nvPr>
            <p:ph type="sldNum" sz="quarter" idx="12"/>
          </p:nvPr>
        </p:nvSpPr>
        <p:spPr/>
        <p:txBody>
          <a:bodyPr/>
          <a:lstStyle>
            <a:lvl1pPr algn="l">
              <a:defRPr>
                <a:solidFill>
                  <a:srgbClr val="FFFCF7"/>
                </a:solidFill>
              </a:defRPr>
            </a:lvl1pPr>
          </a:lstStyle>
          <a:p>
            <a:pPr>
              <a:defRPr/>
            </a:pPr>
            <a:fld id="{0B3C2576-8163-4996-97B6-17EC3BCCD98A}" type="slidenum">
              <a:rPr lang="he-IL"/>
              <a:pPr>
                <a:defRPr/>
              </a:pPr>
              <a:t>‹#›</a:t>
            </a:fld>
            <a:endParaRPr lang="he-IL" dirty="0"/>
          </a:p>
        </p:txBody>
      </p:sp>
    </p:spTree>
    <p:extLst>
      <p:ext uri="{BB962C8B-B14F-4D97-AF65-F5344CB8AC3E}">
        <p14:creationId xmlns:p14="http://schemas.microsoft.com/office/powerpoint/2010/main" val="223347690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Rectangle 7"/>
          <p:cNvSpPr/>
          <p:nvPr userDrawn="1"/>
        </p:nvSpPr>
        <p:spPr>
          <a:xfrm>
            <a:off x="231775" y="419100"/>
            <a:ext cx="8215313" cy="46038"/>
          </a:xfrm>
          <a:prstGeom prst="rect">
            <a:avLst/>
          </a:prstGeom>
          <a:blipFill dpi="0" rotWithShape="1">
            <a:blip r:embed="rId2" cstate="print"/>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fontAlgn="auto">
              <a:spcBef>
                <a:spcPts val="0"/>
              </a:spcBef>
              <a:spcAft>
                <a:spcPts val="0"/>
              </a:spcAft>
              <a:defRPr/>
            </a:pPr>
            <a:endParaRPr lang="he-IL" dirty="0">
              <a:solidFill>
                <a:prstClr val="white"/>
              </a:solidFill>
            </a:endParaRPr>
          </a:p>
        </p:txBody>
      </p:sp>
      <p:sp>
        <p:nvSpPr>
          <p:cNvPr id="2" name="Title 1"/>
          <p:cNvSpPr>
            <a:spLocks noGrp="1"/>
          </p:cNvSpPr>
          <p:nvPr>
            <p:ph type="ctrTitle"/>
          </p:nvPr>
        </p:nvSpPr>
        <p:spPr>
          <a:xfrm>
            <a:off x="785786" y="130161"/>
            <a:ext cx="7772400" cy="369881"/>
          </a:xfrm>
          <a:prstGeom prst="rect">
            <a:avLst/>
          </a:prstGeom>
        </p:spPr>
        <p:txBody>
          <a:bodyPr/>
          <a:lstStyle>
            <a:lvl1pPr marL="0" marR="0" indent="0" algn="r" defTabSz="914400" rtl="1" eaLnBrk="1" fontAlgn="auto" latinLnBrk="0" hangingPunct="1">
              <a:lnSpc>
                <a:spcPct val="100000"/>
              </a:lnSpc>
              <a:spcBef>
                <a:spcPts val="0"/>
              </a:spcBef>
              <a:spcAft>
                <a:spcPts val="0"/>
              </a:spcAft>
              <a:buClrTx/>
              <a:buSzTx/>
              <a:buFontTx/>
              <a:buNone/>
              <a:tabLst/>
              <a:defRPr lang="he-IL" sz="1800" b="1" smtClean="0"/>
            </a:lvl1pPr>
          </a:lstStyle>
          <a:p>
            <a:r>
              <a:rPr lang="he-IL" noProof="0" smtClean="0"/>
              <a:t>לחץ כדי לערוך סגנון כותרת של תבנית בסיס</a:t>
            </a:r>
            <a:endParaRPr lang="he-IL" dirty="0"/>
          </a:p>
        </p:txBody>
      </p:sp>
      <p:sp>
        <p:nvSpPr>
          <p:cNvPr id="4" name="Date Placeholder 3"/>
          <p:cNvSpPr>
            <a:spLocks noGrp="1"/>
          </p:cNvSpPr>
          <p:nvPr>
            <p:ph type="dt" sz="half" idx="10"/>
          </p:nvPr>
        </p:nvSpPr>
        <p:spPr/>
        <p:txBody>
          <a:bodyPr/>
          <a:lstStyle>
            <a:lvl1pPr>
              <a:defRPr/>
            </a:lvl1pPr>
          </a:lstStyle>
          <a:p>
            <a:pPr>
              <a:defRPr/>
            </a:pPr>
            <a:fld id="{2E9B8229-C7AA-4D08-AB4F-8A525D5DAB7F}" type="datetime8">
              <a:rPr lang="he-IL"/>
              <a:pPr>
                <a:defRPr/>
              </a:pPr>
              <a:t>28 אוגוסט 13</a:t>
            </a:fld>
            <a:endParaRPr lang="he-IL" dirty="0"/>
          </a:p>
        </p:txBody>
      </p:sp>
      <p:sp>
        <p:nvSpPr>
          <p:cNvPr id="5" name="Footer Placeholder 4"/>
          <p:cNvSpPr>
            <a:spLocks noGrp="1"/>
          </p:cNvSpPr>
          <p:nvPr>
            <p:ph type="ftr" sz="quarter" idx="11"/>
          </p:nvPr>
        </p:nvSpPr>
        <p:spPr/>
        <p:txBody>
          <a:bodyPr/>
          <a:lstStyle>
            <a:lvl1pPr>
              <a:defRPr/>
            </a:lvl1pPr>
          </a:lstStyle>
          <a:p>
            <a:pPr>
              <a:defRPr/>
            </a:pPr>
            <a:endParaRPr lang="he-IL"/>
          </a:p>
        </p:txBody>
      </p:sp>
      <p:sp>
        <p:nvSpPr>
          <p:cNvPr id="6" name="Slide Number Placeholder 5"/>
          <p:cNvSpPr>
            <a:spLocks noGrp="1"/>
          </p:cNvSpPr>
          <p:nvPr>
            <p:ph type="sldNum" sz="quarter" idx="12"/>
          </p:nvPr>
        </p:nvSpPr>
        <p:spPr/>
        <p:txBody>
          <a:bodyPr/>
          <a:lstStyle>
            <a:lvl1pPr algn="l">
              <a:defRPr>
                <a:solidFill>
                  <a:srgbClr val="FFFCF7"/>
                </a:solidFill>
              </a:defRPr>
            </a:lvl1pPr>
          </a:lstStyle>
          <a:p>
            <a:pPr>
              <a:defRPr/>
            </a:pPr>
            <a:fld id="{B924391E-C610-48A0-B58A-A68CF04B22C7}" type="slidenum">
              <a:rPr lang="he-IL"/>
              <a:pPr>
                <a:defRPr/>
              </a:pPr>
              <a:t>‹#›</a:t>
            </a:fld>
            <a:endParaRPr lang="he-IL" dirty="0"/>
          </a:p>
        </p:txBody>
      </p:sp>
    </p:spTree>
    <p:extLst>
      <p:ext uri="{BB962C8B-B14F-4D97-AF65-F5344CB8AC3E}">
        <p14:creationId xmlns:p14="http://schemas.microsoft.com/office/powerpoint/2010/main" val="371204057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Shaelot">
    <p:spTree>
      <p:nvGrpSpPr>
        <p:cNvPr id="1" name=""/>
        <p:cNvGrpSpPr/>
        <p:nvPr/>
      </p:nvGrpSpPr>
      <p:grpSpPr>
        <a:xfrm>
          <a:off x="0" y="0"/>
          <a:ext cx="0" cy="0"/>
          <a:chOff x="0" y="0"/>
          <a:chExt cx="0" cy="0"/>
        </a:xfrm>
      </p:grpSpPr>
      <p:sp>
        <p:nvSpPr>
          <p:cNvPr id="3" name="Rectangle 6"/>
          <p:cNvSpPr/>
          <p:nvPr userDrawn="1"/>
        </p:nvSpPr>
        <p:spPr>
          <a:xfrm>
            <a:off x="231775" y="419100"/>
            <a:ext cx="8215313" cy="46038"/>
          </a:xfrm>
          <a:prstGeom prst="rect">
            <a:avLst/>
          </a:prstGeom>
          <a:blipFill dpi="0" rotWithShape="1">
            <a:blip r:embed="rId2" cstate="print"/>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fontAlgn="auto">
              <a:spcBef>
                <a:spcPts val="0"/>
              </a:spcBef>
              <a:spcAft>
                <a:spcPts val="0"/>
              </a:spcAft>
              <a:defRPr/>
            </a:pPr>
            <a:endParaRPr lang="he-IL" dirty="0">
              <a:solidFill>
                <a:prstClr val="white"/>
              </a:solidFill>
            </a:endParaRPr>
          </a:p>
        </p:txBody>
      </p:sp>
      <p:sp>
        <p:nvSpPr>
          <p:cNvPr id="4" name="TextBox 3"/>
          <p:cNvSpPr txBox="1"/>
          <p:nvPr userDrawn="1"/>
        </p:nvSpPr>
        <p:spPr>
          <a:xfrm>
            <a:off x="357188" y="142875"/>
            <a:ext cx="8143875" cy="307975"/>
          </a:xfrm>
          <a:prstGeom prst="rect">
            <a:avLst/>
          </a:prstGeom>
          <a:noFill/>
          <a:ln w="19050">
            <a:noFill/>
          </a:ln>
          <a:effectLst>
            <a:outerShdw sx="102000" sy="102000" algn="tl" rotWithShape="0">
              <a:schemeClr val="bg1">
                <a:lumMod val="65000"/>
                <a:alpha val="0"/>
              </a:schemeClr>
            </a:outerShdw>
          </a:effectLst>
        </p:spPr>
        <p:txBody>
          <a:bodyPr rtlCol="1">
            <a:spAutoFit/>
          </a:bodyPr>
          <a:lstStyle/>
          <a:p>
            <a:pPr fontAlgn="auto">
              <a:spcBef>
                <a:spcPts val="0"/>
              </a:spcBef>
              <a:spcAft>
                <a:spcPts val="0"/>
              </a:spcAft>
              <a:defRPr/>
            </a:pPr>
            <a:r>
              <a:rPr lang="he-IL" sz="1400" b="1" dirty="0">
                <a:solidFill>
                  <a:srgbClr val="FF6600"/>
                </a:solidFill>
                <a:latin typeface="Arial"/>
                <a:cs typeface="Arial"/>
              </a:rPr>
              <a:t>מעבר חומרים דרך הקרום באמצעות דיפוזיה</a:t>
            </a:r>
          </a:p>
        </p:txBody>
      </p:sp>
      <p:sp>
        <p:nvSpPr>
          <p:cNvPr id="5" name="TextBox 4"/>
          <p:cNvSpPr txBox="1"/>
          <p:nvPr userDrawn="1"/>
        </p:nvSpPr>
        <p:spPr>
          <a:xfrm>
            <a:off x="4857750" y="500063"/>
            <a:ext cx="3643313" cy="357187"/>
          </a:xfrm>
          <a:prstGeom prst="rect">
            <a:avLst/>
          </a:prstGeom>
          <a:noFill/>
          <a:ln w="22225">
            <a:noFill/>
          </a:ln>
          <a:effectLst>
            <a:outerShdw sx="101000" sy="101000" algn="ctr" rotWithShape="0">
              <a:schemeClr val="bg1">
                <a:lumMod val="75000"/>
              </a:schemeClr>
            </a:outerShdw>
          </a:effectLst>
        </p:spPr>
        <p:txBody>
          <a:bodyPr wrap="none" rtlCol="1">
            <a:normAutofit/>
          </a:bodyPr>
          <a:lstStyle/>
          <a:p>
            <a:pPr fontAlgn="auto">
              <a:spcBef>
                <a:spcPts val="0"/>
              </a:spcBef>
              <a:spcAft>
                <a:spcPts val="0"/>
              </a:spcAft>
              <a:defRPr/>
            </a:pPr>
            <a:r>
              <a:rPr lang="he-IL" sz="1400" b="1" dirty="0">
                <a:solidFill>
                  <a:srgbClr val="1D4C72"/>
                </a:solidFill>
                <a:latin typeface="Arial"/>
                <a:cs typeface="Arial"/>
              </a:rPr>
              <a:t>שאלות</a:t>
            </a:r>
          </a:p>
          <a:p>
            <a:pPr fontAlgn="auto">
              <a:spcBef>
                <a:spcPts val="0"/>
              </a:spcBef>
              <a:spcAft>
                <a:spcPts val="0"/>
              </a:spcAft>
              <a:defRPr/>
            </a:pPr>
            <a:endParaRPr lang="he-IL" sz="2000" dirty="0">
              <a:solidFill>
                <a:prstClr val="black">
                  <a:lumMod val="50000"/>
                  <a:lumOff val="50000"/>
                </a:prstClr>
              </a:solidFill>
              <a:latin typeface="Arial"/>
              <a:cs typeface="Arial"/>
            </a:endParaRPr>
          </a:p>
        </p:txBody>
      </p:sp>
      <p:sp>
        <p:nvSpPr>
          <p:cNvPr id="16" name="Text Placeholder 15"/>
          <p:cNvSpPr>
            <a:spLocks noGrp="1"/>
          </p:cNvSpPr>
          <p:nvPr>
            <p:ph type="body" sz="quarter" idx="10"/>
          </p:nvPr>
        </p:nvSpPr>
        <p:spPr>
          <a:xfrm>
            <a:off x="214313" y="857250"/>
            <a:ext cx="8215312" cy="1357303"/>
          </a:xfrm>
          <a:prstGeom prst="rect">
            <a:avLst/>
          </a:prstGeom>
        </p:spPr>
        <p:txBody>
          <a:bodyPr/>
          <a:lstStyle>
            <a:lvl1pPr>
              <a:buFontTx/>
              <a:buNone/>
              <a:defRPr sz="3200"/>
            </a:lvl1pPr>
          </a:lstStyle>
          <a:p>
            <a:pPr lvl="0"/>
            <a:r>
              <a:rPr lang="he-IL" smtClean="0"/>
              <a:t>לחץ כדי לערוך סגנונות טקסט של תבנית בסיס</a:t>
            </a:r>
          </a:p>
          <a:p>
            <a:pPr lvl="1"/>
            <a:r>
              <a:rPr lang="he-IL" smtClean="0"/>
              <a:t>רמה שנייה</a:t>
            </a:r>
          </a:p>
        </p:txBody>
      </p:sp>
      <p:sp>
        <p:nvSpPr>
          <p:cNvPr id="6" name="Slide Number Placeholder 5"/>
          <p:cNvSpPr>
            <a:spLocks noGrp="1"/>
          </p:cNvSpPr>
          <p:nvPr>
            <p:ph type="sldNum" sz="quarter" idx="11"/>
          </p:nvPr>
        </p:nvSpPr>
        <p:spPr/>
        <p:txBody>
          <a:bodyPr/>
          <a:lstStyle>
            <a:lvl1pPr algn="l">
              <a:defRPr>
                <a:solidFill>
                  <a:srgbClr val="FFFCF7"/>
                </a:solidFill>
              </a:defRPr>
            </a:lvl1pPr>
          </a:lstStyle>
          <a:p>
            <a:pPr>
              <a:defRPr/>
            </a:pPr>
            <a:fld id="{41D589B7-6D7B-43EF-8D7E-D31E6B159354}" type="slidenum">
              <a:rPr lang="he-IL"/>
              <a:pPr>
                <a:defRPr/>
              </a:pPr>
              <a:t>‹#›</a:t>
            </a:fld>
            <a:endParaRPr lang="he-IL" dirty="0"/>
          </a:p>
        </p:txBody>
      </p:sp>
    </p:spTree>
    <p:extLst>
      <p:ext uri="{BB962C8B-B14F-4D97-AF65-F5344CB8AC3E}">
        <p14:creationId xmlns:p14="http://schemas.microsoft.com/office/powerpoint/2010/main" val="361510210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_Shaelot">
    <p:spTree>
      <p:nvGrpSpPr>
        <p:cNvPr id="1" name=""/>
        <p:cNvGrpSpPr/>
        <p:nvPr/>
      </p:nvGrpSpPr>
      <p:grpSpPr>
        <a:xfrm>
          <a:off x="0" y="0"/>
          <a:ext cx="0" cy="0"/>
          <a:chOff x="0" y="0"/>
          <a:chExt cx="0" cy="0"/>
        </a:xfrm>
      </p:grpSpPr>
      <p:sp>
        <p:nvSpPr>
          <p:cNvPr id="4" name="Rectangle 5"/>
          <p:cNvSpPr/>
          <p:nvPr userDrawn="1"/>
        </p:nvSpPr>
        <p:spPr>
          <a:xfrm>
            <a:off x="231775" y="419100"/>
            <a:ext cx="8215313" cy="46038"/>
          </a:xfrm>
          <a:prstGeom prst="rect">
            <a:avLst/>
          </a:prstGeom>
          <a:blipFill dpi="0" rotWithShape="1">
            <a:blip r:embed="rId2" cstate="print"/>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fontAlgn="auto">
              <a:spcBef>
                <a:spcPts val="0"/>
              </a:spcBef>
              <a:spcAft>
                <a:spcPts val="0"/>
              </a:spcAft>
              <a:defRPr/>
            </a:pPr>
            <a:endParaRPr lang="he-IL" dirty="0">
              <a:solidFill>
                <a:prstClr val="white"/>
              </a:solidFill>
            </a:endParaRPr>
          </a:p>
        </p:txBody>
      </p:sp>
      <p:sp>
        <p:nvSpPr>
          <p:cNvPr id="5" name="TextBox 4"/>
          <p:cNvSpPr txBox="1"/>
          <p:nvPr userDrawn="1"/>
        </p:nvSpPr>
        <p:spPr>
          <a:xfrm>
            <a:off x="357188" y="142875"/>
            <a:ext cx="8143875" cy="307975"/>
          </a:xfrm>
          <a:prstGeom prst="rect">
            <a:avLst/>
          </a:prstGeom>
          <a:noFill/>
          <a:ln w="19050">
            <a:noFill/>
          </a:ln>
          <a:effectLst>
            <a:outerShdw sx="102000" sy="102000" algn="tl" rotWithShape="0">
              <a:schemeClr val="bg1">
                <a:lumMod val="65000"/>
                <a:alpha val="0"/>
              </a:schemeClr>
            </a:outerShdw>
          </a:effectLst>
        </p:spPr>
        <p:txBody>
          <a:bodyPr rtlCol="1">
            <a:spAutoFit/>
          </a:bodyPr>
          <a:lstStyle/>
          <a:p>
            <a:pPr fontAlgn="auto">
              <a:spcBef>
                <a:spcPts val="0"/>
              </a:spcBef>
              <a:spcAft>
                <a:spcPts val="0"/>
              </a:spcAft>
              <a:defRPr/>
            </a:pPr>
            <a:r>
              <a:rPr lang="he-IL" sz="1400" b="1" dirty="0">
                <a:solidFill>
                  <a:srgbClr val="FF6600"/>
                </a:solidFill>
                <a:latin typeface="Arial"/>
                <a:cs typeface="Arial"/>
              </a:rPr>
              <a:t>מעבר חומרים דרך הקרום באמצעות דיפוזיה</a:t>
            </a:r>
          </a:p>
        </p:txBody>
      </p:sp>
      <p:sp>
        <p:nvSpPr>
          <p:cNvPr id="6" name="TextBox 5"/>
          <p:cNvSpPr txBox="1"/>
          <p:nvPr userDrawn="1"/>
        </p:nvSpPr>
        <p:spPr>
          <a:xfrm>
            <a:off x="4857750" y="500063"/>
            <a:ext cx="3643313" cy="357187"/>
          </a:xfrm>
          <a:prstGeom prst="rect">
            <a:avLst/>
          </a:prstGeom>
          <a:noFill/>
          <a:ln w="22225">
            <a:noFill/>
          </a:ln>
          <a:effectLst>
            <a:outerShdw sx="101000" sy="101000" algn="ctr" rotWithShape="0">
              <a:schemeClr val="bg1">
                <a:lumMod val="75000"/>
              </a:schemeClr>
            </a:outerShdw>
          </a:effectLst>
        </p:spPr>
        <p:txBody>
          <a:bodyPr wrap="none" rtlCol="1">
            <a:normAutofit/>
          </a:bodyPr>
          <a:lstStyle/>
          <a:p>
            <a:pPr fontAlgn="auto">
              <a:spcBef>
                <a:spcPts val="0"/>
              </a:spcBef>
              <a:spcAft>
                <a:spcPts val="0"/>
              </a:spcAft>
              <a:defRPr/>
            </a:pPr>
            <a:r>
              <a:rPr lang="he-IL" sz="1400" b="1" dirty="0">
                <a:solidFill>
                  <a:srgbClr val="1D4C72"/>
                </a:solidFill>
                <a:latin typeface="Arial"/>
                <a:cs typeface="Arial"/>
              </a:rPr>
              <a:t>תשובות</a:t>
            </a:r>
          </a:p>
          <a:p>
            <a:pPr fontAlgn="auto">
              <a:spcBef>
                <a:spcPts val="0"/>
              </a:spcBef>
              <a:spcAft>
                <a:spcPts val="0"/>
              </a:spcAft>
              <a:defRPr/>
            </a:pPr>
            <a:endParaRPr lang="he-IL" sz="2000" dirty="0">
              <a:solidFill>
                <a:prstClr val="black">
                  <a:lumMod val="50000"/>
                  <a:lumOff val="50000"/>
                </a:prstClr>
              </a:solidFill>
              <a:latin typeface="Arial"/>
              <a:cs typeface="Arial"/>
            </a:endParaRPr>
          </a:p>
        </p:txBody>
      </p:sp>
      <p:sp>
        <p:nvSpPr>
          <p:cNvPr id="19" name="Text Placeholder 15"/>
          <p:cNvSpPr>
            <a:spLocks noGrp="1"/>
          </p:cNvSpPr>
          <p:nvPr>
            <p:ph type="body" sz="quarter" idx="10"/>
          </p:nvPr>
        </p:nvSpPr>
        <p:spPr>
          <a:xfrm>
            <a:off x="214313" y="857250"/>
            <a:ext cx="8215312" cy="1357303"/>
          </a:xfrm>
          <a:prstGeom prst="rect">
            <a:avLst/>
          </a:prstGeom>
        </p:spPr>
        <p:txBody>
          <a:bodyPr/>
          <a:lstStyle>
            <a:lvl1pPr>
              <a:buFontTx/>
              <a:buNone/>
              <a:defRPr sz="3200"/>
            </a:lvl1pPr>
          </a:lstStyle>
          <a:p>
            <a:pPr lvl="0"/>
            <a:r>
              <a:rPr lang="he-IL" smtClean="0"/>
              <a:t>לחץ כדי לערוך סגנונות טקסט של תבנית בסיס</a:t>
            </a:r>
          </a:p>
          <a:p>
            <a:pPr lvl="1"/>
            <a:r>
              <a:rPr lang="he-IL" smtClean="0"/>
              <a:t>רמה שנייה</a:t>
            </a:r>
          </a:p>
        </p:txBody>
      </p:sp>
      <p:sp>
        <p:nvSpPr>
          <p:cNvPr id="21" name="Text Placeholder 20"/>
          <p:cNvSpPr>
            <a:spLocks noGrp="1"/>
          </p:cNvSpPr>
          <p:nvPr>
            <p:ph type="body" sz="quarter" idx="11"/>
          </p:nvPr>
        </p:nvSpPr>
        <p:spPr>
          <a:xfrm>
            <a:off x="214282" y="2500306"/>
            <a:ext cx="8215312" cy="1357312"/>
          </a:xfrm>
          <a:prstGeom prst="rect">
            <a:avLst/>
          </a:prstGeom>
          <a:gradFill>
            <a:gsLst>
              <a:gs pos="0">
                <a:schemeClr val="bg1"/>
              </a:gs>
              <a:gs pos="50000">
                <a:schemeClr val="bg1">
                  <a:lumMod val="95000"/>
                </a:schemeClr>
              </a:gs>
            </a:gsLst>
            <a:lin ang="5400000" scaled="0"/>
          </a:gradFill>
          <a:ln w="127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1" anchor="t"/>
          <a:lstStyle>
            <a:lvl1pPr marL="0" algn="r" defTabSz="914400" rtl="1" eaLnBrk="1" latinLnBrk="0" hangingPunct="1">
              <a:buNone/>
              <a:defRPr lang="he-IL" sz="1200" b="0" kern="1200" dirty="0" smtClean="0">
                <a:solidFill>
                  <a:schemeClr val="tx1"/>
                </a:solidFill>
                <a:latin typeface="+mn-lt"/>
                <a:ea typeface="+mn-ea"/>
                <a:cs typeface="+mn-cs"/>
              </a:defRPr>
            </a:lvl1pPr>
          </a:lstStyle>
          <a:p>
            <a:pPr lvl="0"/>
            <a:r>
              <a:rPr lang="he-IL" smtClean="0"/>
              <a:t>לחץ כדי לערוך סגנונות טקסט של תבנית בסיס</a:t>
            </a:r>
          </a:p>
          <a:p>
            <a:pPr lvl="1"/>
            <a:r>
              <a:rPr lang="he-IL" smtClean="0"/>
              <a:t>רמה שנייה</a:t>
            </a:r>
          </a:p>
          <a:p>
            <a:pPr lvl="2"/>
            <a:r>
              <a:rPr lang="he-IL" smtClean="0"/>
              <a:t>רמה שלישית</a:t>
            </a:r>
          </a:p>
        </p:txBody>
      </p:sp>
      <p:sp>
        <p:nvSpPr>
          <p:cNvPr id="7" name="Slide Number Placeholder 5"/>
          <p:cNvSpPr>
            <a:spLocks noGrp="1"/>
          </p:cNvSpPr>
          <p:nvPr>
            <p:ph type="sldNum" sz="quarter" idx="12"/>
          </p:nvPr>
        </p:nvSpPr>
        <p:spPr/>
        <p:txBody>
          <a:bodyPr/>
          <a:lstStyle>
            <a:lvl1pPr algn="l">
              <a:defRPr>
                <a:solidFill>
                  <a:srgbClr val="FFFCF7"/>
                </a:solidFill>
              </a:defRPr>
            </a:lvl1pPr>
          </a:lstStyle>
          <a:p>
            <a:pPr>
              <a:defRPr/>
            </a:pPr>
            <a:fld id="{779A7506-B284-44B9-A75B-8C56838D47BC}" type="slidenum">
              <a:rPr lang="he-IL"/>
              <a:pPr>
                <a:defRPr/>
              </a:pPr>
              <a:t>‹#›</a:t>
            </a:fld>
            <a:endParaRPr lang="he-IL" dirty="0"/>
          </a:p>
        </p:txBody>
      </p:sp>
    </p:spTree>
    <p:extLst>
      <p:ext uri="{BB962C8B-B14F-4D97-AF65-F5344CB8AC3E}">
        <p14:creationId xmlns:p14="http://schemas.microsoft.com/office/powerpoint/2010/main" val="124532726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Rectangle 7"/>
          <p:cNvSpPr/>
          <p:nvPr userDrawn="1"/>
        </p:nvSpPr>
        <p:spPr>
          <a:xfrm>
            <a:off x="231775" y="419100"/>
            <a:ext cx="8215313" cy="46038"/>
          </a:xfrm>
          <a:prstGeom prst="rect">
            <a:avLst/>
          </a:prstGeom>
          <a:blipFill dpi="0" rotWithShape="1">
            <a:blip r:embed="rId2" cstate="print"/>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fontAlgn="auto">
              <a:spcBef>
                <a:spcPts val="0"/>
              </a:spcBef>
              <a:spcAft>
                <a:spcPts val="0"/>
              </a:spcAft>
              <a:defRPr/>
            </a:pPr>
            <a:endParaRPr lang="he-IL" dirty="0">
              <a:solidFill>
                <a:prstClr val="white"/>
              </a:solidFill>
            </a:endParaRPr>
          </a:p>
        </p:txBody>
      </p:sp>
      <p:sp>
        <p:nvSpPr>
          <p:cNvPr id="2" name="Title 1"/>
          <p:cNvSpPr>
            <a:spLocks noGrp="1"/>
          </p:cNvSpPr>
          <p:nvPr>
            <p:ph type="ctrTitle"/>
          </p:nvPr>
        </p:nvSpPr>
        <p:spPr>
          <a:xfrm>
            <a:off x="785786" y="130161"/>
            <a:ext cx="7772400" cy="369881"/>
          </a:xfrm>
          <a:prstGeom prst="rect">
            <a:avLst/>
          </a:prstGeom>
        </p:spPr>
        <p:txBody>
          <a:bodyPr/>
          <a:lstStyle>
            <a:lvl1pPr marL="0" marR="0" indent="0" algn="r" defTabSz="914400" rtl="1" eaLnBrk="1" fontAlgn="auto" latinLnBrk="0" hangingPunct="1">
              <a:lnSpc>
                <a:spcPct val="100000"/>
              </a:lnSpc>
              <a:spcBef>
                <a:spcPts val="0"/>
              </a:spcBef>
              <a:spcAft>
                <a:spcPts val="0"/>
              </a:spcAft>
              <a:buClrTx/>
              <a:buSzTx/>
              <a:buFontTx/>
              <a:buNone/>
              <a:tabLst/>
              <a:defRPr lang="he-IL" sz="1800" b="1" smtClean="0"/>
            </a:lvl1pPr>
          </a:lstStyle>
          <a:p>
            <a:r>
              <a:rPr lang="he-IL" noProof="0" smtClean="0"/>
              <a:t>לחץ כדי לערוך סגנון כותרת של תבנית בסיס</a:t>
            </a:r>
            <a:endParaRPr lang="he-IL" dirty="0"/>
          </a:p>
        </p:txBody>
      </p:sp>
      <p:sp>
        <p:nvSpPr>
          <p:cNvPr id="4" name="Date Placeholder 3"/>
          <p:cNvSpPr>
            <a:spLocks noGrp="1"/>
          </p:cNvSpPr>
          <p:nvPr>
            <p:ph type="dt" sz="half" idx="10"/>
          </p:nvPr>
        </p:nvSpPr>
        <p:spPr/>
        <p:txBody>
          <a:bodyPr/>
          <a:lstStyle>
            <a:lvl1pPr>
              <a:defRPr/>
            </a:lvl1pPr>
          </a:lstStyle>
          <a:p>
            <a:pPr>
              <a:defRPr/>
            </a:pPr>
            <a:fld id="{7128E0EC-226A-4372-ACCA-C7964AEFD322}" type="datetime8">
              <a:rPr lang="he-IL"/>
              <a:pPr>
                <a:defRPr/>
              </a:pPr>
              <a:t>28 אוגוסט 13</a:t>
            </a:fld>
            <a:endParaRPr lang="he-IL" dirty="0"/>
          </a:p>
        </p:txBody>
      </p:sp>
      <p:sp>
        <p:nvSpPr>
          <p:cNvPr id="5" name="Footer Placeholder 4"/>
          <p:cNvSpPr>
            <a:spLocks noGrp="1"/>
          </p:cNvSpPr>
          <p:nvPr>
            <p:ph type="ftr" sz="quarter" idx="11"/>
          </p:nvPr>
        </p:nvSpPr>
        <p:spPr/>
        <p:txBody>
          <a:bodyPr/>
          <a:lstStyle>
            <a:lvl1pPr>
              <a:defRPr/>
            </a:lvl1pPr>
          </a:lstStyle>
          <a:p>
            <a:pPr>
              <a:defRPr/>
            </a:pPr>
            <a:endParaRPr lang="he-IL"/>
          </a:p>
        </p:txBody>
      </p:sp>
      <p:sp>
        <p:nvSpPr>
          <p:cNvPr id="6" name="Slide Number Placeholder 5"/>
          <p:cNvSpPr>
            <a:spLocks noGrp="1"/>
          </p:cNvSpPr>
          <p:nvPr>
            <p:ph type="sldNum" sz="quarter" idx="12"/>
          </p:nvPr>
        </p:nvSpPr>
        <p:spPr/>
        <p:txBody>
          <a:bodyPr/>
          <a:lstStyle>
            <a:lvl1pPr algn="l">
              <a:defRPr>
                <a:solidFill>
                  <a:srgbClr val="FFFCF7"/>
                </a:solidFill>
              </a:defRPr>
            </a:lvl1pPr>
          </a:lstStyle>
          <a:p>
            <a:pPr>
              <a:defRPr/>
            </a:pPr>
            <a:fld id="{47E9C917-2A8C-49F8-A7D4-E29A8798364C}" type="slidenum">
              <a:rPr lang="he-IL"/>
              <a:pPr>
                <a:defRPr/>
              </a:pPr>
              <a:t>‹#›</a:t>
            </a:fld>
            <a:endParaRPr lang="he-IL" dirty="0"/>
          </a:p>
        </p:txBody>
      </p:sp>
    </p:spTree>
    <p:extLst>
      <p:ext uri="{BB962C8B-B14F-4D97-AF65-F5344CB8AC3E}">
        <p14:creationId xmlns:p14="http://schemas.microsoft.com/office/powerpoint/2010/main" val="261151490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Shaelot">
    <p:spTree>
      <p:nvGrpSpPr>
        <p:cNvPr id="1" name=""/>
        <p:cNvGrpSpPr/>
        <p:nvPr/>
      </p:nvGrpSpPr>
      <p:grpSpPr>
        <a:xfrm>
          <a:off x="0" y="0"/>
          <a:ext cx="0" cy="0"/>
          <a:chOff x="0" y="0"/>
          <a:chExt cx="0" cy="0"/>
        </a:xfrm>
      </p:grpSpPr>
      <p:sp>
        <p:nvSpPr>
          <p:cNvPr id="3" name="Rectangle 6"/>
          <p:cNvSpPr/>
          <p:nvPr userDrawn="1"/>
        </p:nvSpPr>
        <p:spPr>
          <a:xfrm>
            <a:off x="231775" y="419100"/>
            <a:ext cx="8215313" cy="46038"/>
          </a:xfrm>
          <a:prstGeom prst="rect">
            <a:avLst/>
          </a:prstGeom>
          <a:blipFill dpi="0" rotWithShape="1">
            <a:blip r:embed="rId2" cstate="print"/>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fontAlgn="auto">
              <a:spcBef>
                <a:spcPts val="0"/>
              </a:spcBef>
              <a:spcAft>
                <a:spcPts val="0"/>
              </a:spcAft>
              <a:defRPr/>
            </a:pPr>
            <a:endParaRPr lang="he-IL" dirty="0">
              <a:solidFill>
                <a:prstClr val="white"/>
              </a:solidFill>
            </a:endParaRPr>
          </a:p>
        </p:txBody>
      </p:sp>
      <p:sp>
        <p:nvSpPr>
          <p:cNvPr id="4" name="TextBox 3"/>
          <p:cNvSpPr txBox="1"/>
          <p:nvPr userDrawn="1"/>
        </p:nvSpPr>
        <p:spPr>
          <a:xfrm>
            <a:off x="357188" y="142875"/>
            <a:ext cx="8143875" cy="307975"/>
          </a:xfrm>
          <a:prstGeom prst="rect">
            <a:avLst/>
          </a:prstGeom>
          <a:noFill/>
          <a:ln w="19050">
            <a:noFill/>
          </a:ln>
          <a:effectLst>
            <a:outerShdw sx="102000" sy="102000" algn="tl" rotWithShape="0">
              <a:schemeClr val="bg1">
                <a:lumMod val="65000"/>
                <a:alpha val="0"/>
              </a:schemeClr>
            </a:outerShdw>
          </a:effectLst>
        </p:spPr>
        <p:txBody>
          <a:bodyPr rtlCol="1">
            <a:spAutoFit/>
          </a:bodyPr>
          <a:lstStyle/>
          <a:p>
            <a:pPr fontAlgn="auto">
              <a:spcBef>
                <a:spcPts val="0"/>
              </a:spcBef>
              <a:spcAft>
                <a:spcPts val="0"/>
              </a:spcAft>
              <a:defRPr/>
            </a:pPr>
            <a:r>
              <a:rPr lang="he-IL" sz="1400" b="1" dirty="0">
                <a:solidFill>
                  <a:srgbClr val="FF6600"/>
                </a:solidFill>
                <a:latin typeface="Arial"/>
                <a:cs typeface="Arial"/>
              </a:rPr>
              <a:t>מעבר חומרים דרך הקרום באמצעות דיפוזיה</a:t>
            </a:r>
          </a:p>
        </p:txBody>
      </p:sp>
      <p:sp>
        <p:nvSpPr>
          <p:cNvPr id="5" name="TextBox 4"/>
          <p:cNvSpPr txBox="1"/>
          <p:nvPr userDrawn="1"/>
        </p:nvSpPr>
        <p:spPr>
          <a:xfrm>
            <a:off x="4857750" y="500063"/>
            <a:ext cx="3643313" cy="357187"/>
          </a:xfrm>
          <a:prstGeom prst="rect">
            <a:avLst/>
          </a:prstGeom>
          <a:noFill/>
          <a:ln w="22225">
            <a:noFill/>
          </a:ln>
          <a:effectLst>
            <a:outerShdw sx="101000" sy="101000" algn="ctr" rotWithShape="0">
              <a:schemeClr val="bg1">
                <a:lumMod val="75000"/>
              </a:schemeClr>
            </a:outerShdw>
          </a:effectLst>
        </p:spPr>
        <p:txBody>
          <a:bodyPr wrap="none" rtlCol="1">
            <a:normAutofit/>
          </a:bodyPr>
          <a:lstStyle/>
          <a:p>
            <a:pPr fontAlgn="auto">
              <a:spcBef>
                <a:spcPts val="0"/>
              </a:spcBef>
              <a:spcAft>
                <a:spcPts val="0"/>
              </a:spcAft>
              <a:defRPr/>
            </a:pPr>
            <a:r>
              <a:rPr lang="he-IL" sz="1400" b="1" dirty="0">
                <a:solidFill>
                  <a:srgbClr val="1D4C72"/>
                </a:solidFill>
                <a:latin typeface="Arial"/>
                <a:cs typeface="Arial"/>
              </a:rPr>
              <a:t>שאלות</a:t>
            </a:r>
          </a:p>
          <a:p>
            <a:pPr fontAlgn="auto">
              <a:spcBef>
                <a:spcPts val="0"/>
              </a:spcBef>
              <a:spcAft>
                <a:spcPts val="0"/>
              </a:spcAft>
              <a:defRPr/>
            </a:pPr>
            <a:endParaRPr lang="he-IL" sz="2000" dirty="0">
              <a:solidFill>
                <a:prstClr val="black">
                  <a:lumMod val="50000"/>
                  <a:lumOff val="50000"/>
                </a:prstClr>
              </a:solidFill>
              <a:latin typeface="Arial"/>
              <a:cs typeface="Arial"/>
            </a:endParaRPr>
          </a:p>
        </p:txBody>
      </p:sp>
      <p:sp>
        <p:nvSpPr>
          <p:cNvPr id="16" name="Text Placeholder 15"/>
          <p:cNvSpPr>
            <a:spLocks noGrp="1"/>
          </p:cNvSpPr>
          <p:nvPr>
            <p:ph type="body" sz="quarter" idx="10"/>
          </p:nvPr>
        </p:nvSpPr>
        <p:spPr>
          <a:xfrm>
            <a:off x="214313" y="857250"/>
            <a:ext cx="8215312" cy="1357303"/>
          </a:xfrm>
          <a:prstGeom prst="rect">
            <a:avLst/>
          </a:prstGeom>
        </p:spPr>
        <p:txBody>
          <a:bodyPr/>
          <a:lstStyle>
            <a:lvl1pPr>
              <a:buFontTx/>
              <a:buNone/>
              <a:defRPr sz="3200"/>
            </a:lvl1pPr>
          </a:lstStyle>
          <a:p>
            <a:pPr lvl="0"/>
            <a:r>
              <a:rPr lang="he-IL" smtClean="0"/>
              <a:t>לחץ כדי לערוך סגנונות טקסט של תבנית בסיס</a:t>
            </a:r>
          </a:p>
          <a:p>
            <a:pPr lvl="1"/>
            <a:r>
              <a:rPr lang="he-IL" smtClean="0"/>
              <a:t>רמה שנייה</a:t>
            </a:r>
          </a:p>
        </p:txBody>
      </p:sp>
      <p:sp>
        <p:nvSpPr>
          <p:cNvPr id="6" name="Slide Number Placeholder 5"/>
          <p:cNvSpPr>
            <a:spLocks noGrp="1"/>
          </p:cNvSpPr>
          <p:nvPr>
            <p:ph type="sldNum" sz="quarter" idx="11"/>
          </p:nvPr>
        </p:nvSpPr>
        <p:spPr/>
        <p:txBody>
          <a:bodyPr/>
          <a:lstStyle>
            <a:lvl1pPr algn="l">
              <a:defRPr>
                <a:solidFill>
                  <a:srgbClr val="FFFCF7"/>
                </a:solidFill>
              </a:defRPr>
            </a:lvl1pPr>
          </a:lstStyle>
          <a:p>
            <a:pPr>
              <a:defRPr/>
            </a:pPr>
            <a:fld id="{9BFF9DE6-CDD7-4210-9B80-6D2C3A99E6E9}" type="slidenum">
              <a:rPr lang="he-IL"/>
              <a:pPr>
                <a:defRPr/>
              </a:pPr>
              <a:t>‹#›</a:t>
            </a:fld>
            <a:endParaRPr lang="he-IL" dirty="0"/>
          </a:p>
        </p:txBody>
      </p:sp>
    </p:spTree>
    <p:extLst>
      <p:ext uri="{BB962C8B-B14F-4D97-AF65-F5344CB8AC3E}">
        <p14:creationId xmlns:p14="http://schemas.microsoft.com/office/powerpoint/2010/main" val="52418118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_Shaelot">
    <p:spTree>
      <p:nvGrpSpPr>
        <p:cNvPr id="1" name=""/>
        <p:cNvGrpSpPr/>
        <p:nvPr/>
      </p:nvGrpSpPr>
      <p:grpSpPr>
        <a:xfrm>
          <a:off x="0" y="0"/>
          <a:ext cx="0" cy="0"/>
          <a:chOff x="0" y="0"/>
          <a:chExt cx="0" cy="0"/>
        </a:xfrm>
      </p:grpSpPr>
      <p:sp>
        <p:nvSpPr>
          <p:cNvPr id="4" name="Rectangle 5"/>
          <p:cNvSpPr/>
          <p:nvPr userDrawn="1"/>
        </p:nvSpPr>
        <p:spPr>
          <a:xfrm>
            <a:off x="231775" y="419100"/>
            <a:ext cx="8215313" cy="46038"/>
          </a:xfrm>
          <a:prstGeom prst="rect">
            <a:avLst/>
          </a:prstGeom>
          <a:blipFill dpi="0" rotWithShape="1">
            <a:blip r:embed="rId2" cstate="print"/>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fontAlgn="auto">
              <a:spcBef>
                <a:spcPts val="0"/>
              </a:spcBef>
              <a:spcAft>
                <a:spcPts val="0"/>
              </a:spcAft>
              <a:defRPr/>
            </a:pPr>
            <a:endParaRPr lang="he-IL" dirty="0">
              <a:solidFill>
                <a:prstClr val="white"/>
              </a:solidFill>
            </a:endParaRPr>
          </a:p>
        </p:txBody>
      </p:sp>
      <p:sp>
        <p:nvSpPr>
          <p:cNvPr id="5" name="TextBox 4"/>
          <p:cNvSpPr txBox="1"/>
          <p:nvPr userDrawn="1"/>
        </p:nvSpPr>
        <p:spPr>
          <a:xfrm>
            <a:off x="357188" y="142875"/>
            <a:ext cx="8143875" cy="307975"/>
          </a:xfrm>
          <a:prstGeom prst="rect">
            <a:avLst/>
          </a:prstGeom>
          <a:noFill/>
          <a:ln w="19050">
            <a:noFill/>
          </a:ln>
          <a:effectLst>
            <a:outerShdw sx="102000" sy="102000" algn="tl" rotWithShape="0">
              <a:schemeClr val="bg1">
                <a:lumMod val="65000"/>
                <a:alpha val="0"/>
              </a:schemeClr>
            </a:outerShdw>
          </a:effectLst>
        </p:spPr>
        <p:txBody>
          <a:bodyPr rtlCol="1">
            <a:spAutoFit/>
          </a:bodyPr>
          <a:lstStyle/>
          <a:p>
            <a:pPr fontAlgn="auto">
              <a:spcBef>
                <a:spcPts val="0"/>
              </a:spcBef>
              <a:spcAft>
                <a:spcPts val="0"/>
              </a:spcAft>
              <a:defRPr/>
            </a:pPr>
            <a:r>
              <a:rPr lang="he-IL" sz="1400" b="1" dirty="0">
                <a:solidFill>
                  <a:srgbClr val="FF6600"/>
                </a:solidFill>
                <a:latin typeface="Arial"/>
                <a:cs typeface="Arial"/>
              </a:rPr>
              <a:t>מעבר חומרים דרך הקרום באמצעות דיפוזיה</a:t>
            </a:r>
          </a:p>
        </p:txBody>
      </p:sp>
      <p:sp>
        <p:nvSpPr>
          <p:cNvPr id="6" name="TextBox 5"/>
          <p:cNvSpPr txBox="1"/>
          <p:nvPr userDrawn="1"/>
        </p:nvSpPr>
        <p:spPr>
          <a:xfrm>
            <a:off x="4857750" y="500063"/>
            <a:ext cx="3643313" cy="357187"/>
          </a:xfrm>
          <a:prstGeom prst="rect">
            <a:avLst/>
          </a:prstGeom>
          <a:noFill/>
          <a:ln w="22225">
            <a:noFill/>
          </a:ln>
          <a:effectLst>
            <a:outerShdw sx="101000" sy="101000" algn="ctr" rotWithShape="0">
              <a:schemeClr val="bg1">
                <a:lumMod val="75000"/>
              </a:schemeClr>
            </a:outerShdw>
          </a:effectLst>
        </p:spPr>
        <p:txBody>
          <a:bodyPr wrap="none" rtlCol="1">
            <a:normAutofit/>
          </a:bodyPr>
          <a:lstStyle/>
          <a:p>
            <a:pPr fontAlgn="auto">
              <a:spcBef>
                <a:spcPts val="0"/>
              </a:spcBef>
              <a:spcAft>
                <a:spcPts val="0"/>
              </a:spcAft>
              <a:defRPr/>
            </a:pPr>
            <a:r>
              <a:rPr lang="he-IL" sz="1400" b="1" dirty="0">
                <a:solidFill>
                  <a:srgbClr val="1D4C72"/>
                </a:solidFill>
                <a:latin typeface="Arial"/>
                <a:cs typeface="Arial"/>
              </a:rPr>
              <a:t>תשובות</a:t>
            </a:r>
          </a:p>
          <a:p>
            <a:pPr fontAlgn="auto">
              <a:spcBef>
                <a:spcPts val="0"/>
              </a:spcBef>
              <a:spcAft>
                <a:spcPts val="0"/>
              </a:spcAft>
              <a:defRPr/>
            </a:pPr>
            <a:endParaRPr lang="he-IL" sz="2000" dirty="0">
              <a:solidFill>
                <a:prstClr val="black">
                  <a:lumMod val="50000"/>
                  <a:lumOff val="50000"/>
                </a:prstClr>
              </a:solidFill>
              <a:latin typeface="Arial"/>
              <a:cs typeface="Arial"/>
            </a:endParaRPr>
          </a:p>
        </p:txBody>
      </p:sp>
      <p:sp>
        <p:nvSpPr>
          <p:cNvPr id="19" name="Text Placeholder 15"/>
          <p:cNvSpPr>
            <a:spLocks noGrp="1"/>
          </p:cNvSpPr>
          <p:nvPr>
            <p:ph type="body" sz="quarter" idx="10"/>
          </p:nvPr>
        </p:nvSpPr>
        <p:spPr>
          <a:xfrm>
            <a:off x="214313" y="857250"/>
            <a:ext cx="8215312" cy="1357303"/>
          </a:xfrm>
          <a:prstGeom prst="rect">
            <a:avLst/>
          </a:prstGeom>
        </p:spPr>
        <p:txBody>
          <a:bodyPr/>
          <a:lstStyle>
            <a:lvl1pPr>
              <a:buFontTx/>
              <a:buNone/>
              <a:defRPr sz="3200"/>
            </a:lvl1pPr>
          </a:lstStyle>
          <a:p>
            <a:pPr lvl="0"/>
            <a:r>
              <a:rPr lang="he-IL" smtClean="0"/>
              <a:t>לחץ כדי לערוך סגנונות טקסט של תבנית בסיס</a:t>
            </a:r>
          </a:p>
          <a:p>
            <a:pPr lvl="1"/>
            <a:r>
              <a:rPr lang="he-IL" smtClean="0"/>
              <a:t>רמה שנייה</a:t>
            </a:r>
          </a:p>
        </p:txBody>
      </p:sp>
      <p:sp>
        <p:nvSpPr>
          <p:cNvPr id="21" name="Text Placeholder 20"/>
          <p:cNvSpPr>
            <a:spLocks noGrp="1"/>
          </p:cNvSpPr>
          <p:nvPr>
            <p:ph type="body" sz="quarter" idx="11"/>
          </p:nvPr>
        </p:nvSpPr>
        <p:spPr>
          <a:xfrm>
            <a:off x="214282" y="2500306"/>
            <a:ext cx="8215312" cy="1357312"/>
          </a:xfrm>
          <a:prstGeom prst="rect">
            <a:avLst/>
          </a:prstGeom>
          <a:gradFill>
            <a:gsLst>
              <a:gs pos="0">
                <a:schemeClr val="bg1"/>
              </a:gs>
              <a:gs pos="50000">
                <a:schemeClr val="bg1">
                  <a:lumMod val="95000"/>
                </a:schemeClr>
              </a:gs>
            </a:gsLst>
            <a:lin ang="5400000" scaled="0"/>
          </a:gradFill>
          <a:ln w="127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1" anchor="t"/>
          <a:lstStyle>
            <a:lvl1pPr marL="0" algn="r" defTabSz="914400" rtl="1" eaLnBrk="1" latinLnBrk="0" hangingPunct="1">
              <a:buNone/>
              <a:defRPr lang="he-IL" sz="1200" b="0" kern="1200" dirty="0" smtClean="0">
                <a:solidFill>
                  <a:schemeClr val="tx1"/>
                </a:solidFill>
                <a:latin typeface="+mn-lt"/>
                <a:ea typeface="+mn-ea"/>
                <a:cs typeface="+mn-cs"/>
              </a:defRPr>
            </a:lvl1pPr>
          </a:lstStyle>
          <a:p>
            <a:pPr lvl="0"/>
            <a:r>
              <a:rPr lang="he-IL" smtClean="0"/>
              <a:t>לחץ כדי לערוך סגנונות טקסט של תבנית בסיס</a:t>
            </a:r>
          </a:p>
          <a:p>
            <a:pPr lvl="1"/>
            <a:r>
              <a:rPr lang="he-IL" smtClean="0"/>
              <a:t>רמה שנייה</a:t>
            </a:r>
          </a:p>
          <a:p>
            <a:pPr lvl="2"/>
            <a:r>
              <a:rPr lang="he-IL" smtClean="0"/>
              <a:t>רמה שלישית</a:t>
            </a:r>
          </a:p>
        </p:txBody>
      </p:sp>
      <p:sp>
        <p:nvSpPr>
          <p:cNvPr id="7" name="Slide Number Placeholder 5"/>
          <p:cNvSpPr>
            <a:spLocks noGrp="1"/>
          </p:cNvSpPr>
          <p:nvPr>
            <p:ph type="sldNum" sz="quarter" idx="12"/>
          </p:nvPr>
        </p:nvSpPr>
        <p:spPr/>
        <p:txBody>
          <a:bodyPr/>
          <a:lstStyle>
            <a:lvl1pPr algn="l">
              <a:defRPr>
                <a:solidFill>
                  <a:srgbClr val="FFFCF7"/>
                </a:solidFill>
              </a:defRPr>
            </a:lvl1pPr>
          </a:lstStyle>
          <a:p>
            <a:pPr>
              <a:defRPr/>
            </a:pPr>
            <a:fld id="{BD13C4C6-6C8E-441D-8B50-EB582BF23471}" type="slidenum">
              <a:rPr lang="he-IL"/>
              <a:pPr>
                <a:defRPr/>
              </a:pPr>
              <a:t>‹#›</a:t>
            </a:fld>
            <a:endParaRPr lang="he-IL" dirty="0"/>
          </a:p>
        </p:txBody>
      </p:sp>
    </p:spTree>
    <p:extLst>
      <p:ext uri="{BB962C8B-B14F-4D97-AF65-F5344CB8AC3E}">
        <p14:creationId xmlns:p14="http://schemas.microsoft.com/office/powerpoint/2010/main" val="313979891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smtClean="0"/>
              <a:t>Click to edit Master title style</a:t>
            </a:r>
            <a:endParaRPr lang="he-IL"/>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he-IL"/>
          </a:p>
        </p:txBody>
      </p:sp>
      <p:sp>
        <p:nvSpPr>
          <p:cNvPr id="4" name="Date Placeholder 3"/>
          <p:cNvSpPr>
            <a:spLocks noGrp="1"/>
          </p:cNvSpPr>
          <p:nvPr>
            <p:ph type="dt" sz="half" idx="10"/>
          </p:nvPr>
        </p:nvSpPr>
        <p:spPr/>
        <p:txBody>
          <a:bodyPr/>
          <a:lstStyle>
            <a:lvl1pPr>
              <a:defRPr/>
            </a:lvl1pPr>
          </a:lstStyle>
          <a:p>
            <a:pPr>
              <a:defRPr/>
            </a:pPr>
            <a:fld id="{13C8B2FA-08B3-4B59-B302-672D18C9A6D3}" type="datetime8">
              <a:rPr lang="he-IL"/>
              <a:pPr>
                <a:defRPr/>
              </a:pPr>
              <a:t>28 אוגוסט 13</a:t>
            </a:fld>
            <a:endParaRPr lang="he-IL" dirty="0"/>
          </a:p>
        </p:txBody>
      </p:sp>
      <p:sp>
        <p:nvSpPr>
          <p:cNvPr id="5" name="Footer Placeholder 4"/>
          <p:cNvSpPr>
            <a:spLocks noGrp="1"/>
          </p:cNvSpPr>
          <p:nvPr>
            <p:ph type="ftr" sz="quarter" idx="11"/>
          </p:nvPr>
        </p:nvSpPr>
        <p:spPr/>
        <p:txBody>
          <a:bodyPr/>
          <a:lstStyle>
            <a:lvl1pPr>
              <a:defRPr/>
            </a:lvl1pPr>
          </a:lstStyle>
          <a:p>
            <a:pPr>
              <a:defRPr/>
            </a:pPr>
            <a:endParaRPr lang="he-IL"/>
          </a:p>
        </p:txBody>
      </p:sp>
      <p:sp>
        <p:nvSpPr>
          <p:cNvPr id="6" name="Slide Number Placeholder 5"/>
          <p:cNvSpPr>
            <a:spLocks noGrp="1"/>
          </p:cNvSpPr>
          <p:nvPr>
            <p:ph type="sldNum" sz="quarter" idx="12"/>
          </p:nvPr>
        </p:nvSpPr>
        <p:spPr/>
        <p:txBody>
          <a:bodyPr/>
          <a:lstStyle>
            <a:lvl1pPr>
              <a:defRPr/>
            </a:lvl1pPr>
          </a:lstStyle>
          <a:p>
            <a:pPr>
              <a:defRPr/>
            </a:pPr>
            <a:fld id="{F823DB3F-C6C6-45E9-B3FA-F02A6F300732}" type="slidenum">
              <a:rPr lang="he-IL"/>
              <a:pPr>
                <a:defRPr/>
              </a:pPr>
              <a:t>‹#›</a:t>
            </a:fld>
            <a:endParaRPr lang="he-IL" dirty="0"/>
          </a:p>
        </p:txBody>
      </p:sp>
    </p:spTree>
    <p:extLst>
      <p:ext uri="{BB962C8B-B14F-4D97-AF65-F5344CB8AC3E}">
        <p14:creationId xmlns:p14="http://schemas.microsoft.com/office/powerpoint/2010/main" val="1781317165"/>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pn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slideLayout" Target="../slideLayouts/slideLayout6.xml"/><Relationship Id="rId1" Type="http://schemas.openxmlformats.org/officeDocument/2006/relationships/slideLayout" Target="../slideLayouts/slideLayout5.xml"/><Relationship Id="rId5" Type="http://schemas.openxmlformats.org/officeDocument/2006/relationships/image" Target="../media/image1.png"/><Relationship Id="rId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10.xml"/><Relationship Id="rId2" Type="http://schemas.openxmlformats.org/officeDocument/2006/relationships/slideLayout" Target="../slideLayouts/slideLayout9.xml"/><Relationship Id="rId1" Type="http://schemas.openxmlformats.org/officeDocument/2006/relationships/slideLayout" Target="../slideLayouts/slideLayout8.xml"/><Relationship Id="rId5" Type="http://schemas.openxmlformats.org/officeDocument/2006/relationships/image" Target="../media/image1.png"/><Relationship Id="rId4"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slideLayout" Target="../slideLayouts/slideLayout12.xml"/><Relationship Id="rId1" Type="http://schemas.openxmlformats.org/officeDocument/2006/relationships/slideLayout" Target="../slideLayouts/slideLayout11.xml"/><Relationship Id="rId5" Type="http://schemas.openxmlformats.org/officeDocument/2006/relationships/image" Target="../media/image1.png"/><Relationship Id="rId4" Type="http://schemas.openxmlformats.org/officeDocument/2006/relationships/theme" Target="../theme/theme4.xml"/></Relationships>
</file>

<file path=ppt/slideMasters/_rels/slideMaster5.xml.rels><?xml version="1.0" encoding="UTF-8" standalone="yes"?>
<Relationships xmlns="http://schemas.openxmlformats.org/package/2006/relationships"><Relationship Id="rId3" Type="http://schemas.openxmlformats.org/officeDocument/2006/relationships/slideLayout" Target="../slideLayouts/slideLayout16.xml"/><Relationship Id="rId2" Type="http://schemas.openxmlformats.org/officeDocument/2006/relationships/slideLayout" Target="../slideLayouts/slideLayout15.xml"/><Relationship Id="rId1" Type="http://schemas.openxmlformats.org/officeDocument/2006/relationships/slideLayout" Target="../slideLayouts/slideLayout14.xml"/><Relationship Id="rId4" Type="http://schemas.openxmlformats.org/officeDocument/2006/relationships/theme" Target="../theme/theme5.xml"/></Relationships>
</file>

<file path=ppt/slideMasters/_rels/slideMaster6.xml.rels><?xml version="1.0" encoding="UTF-8" standalone="yes"?>
<Relationships xmlns="http://schemas.openxmlformats.org/package/2006/relationships"><Relationship Id="rId3" Type="http://schemas.openxmlformats.org/officeDocument/2006/relationships/slideLayout" Target="../slideLayouts/slideLayout19.xml"/><Relationship Id="rId2" Type="http://schemas.openxmlformats.org/officeDocument/2006/relationships/slideLayout" Target="../slideLayouts/slideLayout18.xml"/><Relationship Id="rId1" Type="http://schemas.openxmlformats.org/officeDocument/2006/relationships/slideLayout" Target="../slideLayouts/slideLayout17.xml"/><Relationship Id="rId5" Type="http://schemas.openxmlformats.org/officeDocument/2006/relationships/theme" Target="../theme/theme6.xml"/><Relationship Id="rId4"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6"/>
          <a:srcRect/>
          <a:stretch>
            <a:fillRect/>
          </a:stretch>
        </a:blipFill>
        <a:effectLst/>
      </p:bgPr>
    </p:bg>
    <p:spTree>
      <p:nvGrpSpPr>
        <p:cNvPr id="1" name=""/>
        <p:cNvGrpSpPr/>
        <p:nvPr/>
      </p:nvGrpSpPr>
      <p:grpSpPr>
        <a:xfrm>
          <a:off x="0" y="0"/>
          <a:ext cx="0" cy="0"/>
          <a:chOff x="0" y="0"/>
          <a:chExt cx="0" cy="0"/>
        </a:xfrm>
      </p:grpSpPr>
      <p:sp>
        <p:nvSpPr>
          <p:cNvPr id="4" name="Date Placeholder 3"/>
          <p:cNvSpPr>
            <a:spLocks noGrp="1"/>
          </p:cNvSpPr>
          <p:nvPr>
            <p:ph type="dt" sz="half" idx="2"/>
          </p:nvPr>
        </p:nvSpPr>
        <p:spPr>
          <a:xfrm>
            <a:off x="6553200" y="6356350"/>
            <a:ext cx="2133600" cy="365125"/>
          </a:xfrm>
          <a:prstGeom prst="rect">
            <a:avLst/>
          </a:prstGeom>
        </p:spPr>
        <p:txBody>
          <a:bodyPr vert="horz" lIns="91440" tIns="45720" rIns="91440" bIns="45720" rtlCol="1"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AA39BCAB-C0B3-4E08-9DAE-808B67DF6961}" type="datetime8">
              <a:rPr lang="he-IL"/>
              <a:pPr>
                <a:defRPr/>
              </a:pPr>
              <a:t>28 אוגוסט 13</a:t>
            </a:fld>
            <a:endParaRPr lang="he-IL"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1"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he-IL"/>
          </a:p>
        </p:txBody>
      </p:sp>
      <p:sp>
        <p:nvSpPr>
          <p:cNvPr id="7" name="Slide Number Placeholder 5"/>
          <p:cNvSpPr>
            <a:spLocks noGrp="1"/>
          </p:cNvSpPr>
          <p:nvPr>
            <p:ph type="sldNum" sz="quarter" idx="4"/>
          </p:nvPr>
        </p:nvSpPr>
        <p:spPr>
          <a:xfrm>
            <a:off x="428625" y="6564313"/>
            <a:ext cx="2133600" cy="365125"/>
          </a:xfrm>
          <a:prstGeom prst="rect">
            <a:avLst/>
          </a:prstGeom>
        </p:spPr>
        <p:txBody>
          <a:bodyPr/>
          <a:lstStyle>
            <a:lvl1pPr algn="l" fontAlgn="auto">
              <a:spcBef>
                <a:spcPts val="0"/>
              </a:spcBef>
              <a:spcAft>
                <a:spcPts val="0"/>
              </a:spcAft>
              <a:defRPr>
                <a:solidFill>
                  <a:srgbClr val="FFFCF7"/>
                </a:solidFill>
                <a:latin typeface="+mn-lt"/>
                <a:cs typeface="+mn-cs"/>
              </a:defRPr>
            </a:lvl1pPr>
          </a:lstStyle>
          <a:p>
            <a:pPr>
              <a:defRPr/>
            </a:pPr>
            <a:fld id="{819C40FC-07F8-4BBB-8660-10F9F7D84CDB}" type="slidenum">
              <a:rPr lang="he-IL"/>
              <a:pPr>
                <a:defRPr/>
              </a:pPr>
              <a:t>‹#›</a:t>
            </a:fld>
            <a:endParaRPr lang="he-IL" dirty="0"/>
          </a:p>
        </p:txBody>
      </p:sp>
    </p:spTree>
  </p:cSld>
  <p:clrMap bg1="lt1" tx1="dk1" bg2="lt2" tx2="dk2" accent1="accent1" accent2="accent2" accent3="accent3" accent4="accent4" accent5="accent5" accent6="accent6" hlink="hlink" folHlink="folHlink"/>
  <p:sldLayoutIdLst>
    <p:sldLayoutId id="2147484640" r:id="rId1"/>
    <p:sldLayoutId id="2147484641" r:id="rId2"/>
    <p:sldLayoutId id="2147484642" r:id="rId3"/>
    <p:sldLayoutId id="2147484638" r:id="rId4"/>
  </p:sldLayoutIdLst>
  <p:hf hdr="0" ftr="0" dt="0"/>
  <p:txStyles>
    <p:titleStyle>
      <a:lvl1pPr algn="r" rtl="1" eaLnBrk="0" fontAlgn="base" hangingPunct="0">
        <a:spcBef>
          <a:spcPct val="0"/>
        </a:spcBef>
        <a:spcAft>
          <a:spcPct val="0"/>
        </a:spcAft>
        <a:defRPr sz="4400" kern="1200">
          <a:solidFill>
            <a:schemeClr val="tx1"/>
          </a:solidFill>
          <a:latin typeface="+mj-lt"/>
          <a:ea typeface="+mj-ea"/>
          <a:cs typeface="+mj-cs"/>
        </a:defRPr>
      </a:lvl1pPr>
      <a:lvl2pPr algn="r" rtl="1" eaLnBrk="0" fontAlgn="base" hangingPunct="0">
        <a:spcBef>
          <a:spcPct val="0"/>
        </a:spcBef>
        <a:spcAft>
          <a:spcPct val="0"/>
        </a:spcAft>
        <a:defRPr sz="4400">
          <a:solidFill>
            <a:schemeClr val="tx1"/>
          </a:solidFill>
          <a:latin typeface="Arial" pitchFamily="34" charset="0"/>
          <a:cs typeface="Arial" pitchFamily="34" charset="0"/>
        </a:defRPr>
      </a:lvl2pPr>
      <a:lvl3pPr algn="r" rtl="1" eaLnBrk="0" fontAlgn="base" hangingPunct="0">
        <a:spcBef>
          <a:spcPct val="0"/>
        </a:spcBef>
        <a:spcAft>
          <a:spcPct val="0"/>
        </a:spcAft>
        <a:defRPr sz="4400">
          <a:solidFill>
            <a:schemeClr val="tx1"/>
          </a:solidFill>
          <a:latin typeface="Arial" pitchFamily="34" charset="0"/>
          <a:cs typeface="Arial" pitchFamily="34" charset="0"/>
        </a:defRPr>
      </a:lvl3pPr>
      <a:lvl4pPr algn="r" rtl="1" eaLnBrk="0" fontAlgn="base" hangingPunct="0">
        <a:spcBef>
          <a:spcPct val="0"/>
        </a:spcBef>
        <a:spcAft>
          <a:spcPct val="0"/>
        </a:spcAft>
        <a:defRPr sz="4400">
          <a:solidFill>
            <a:schemeClr val="tx1"/>
          </a:solidFill>
          <a:latin typeface="Arial" pitchFamily="34" charset="0"/>
          <a:cs typeface="Arial" pitchFamily="34" charset="0"/>
        </a:defRPr>
      </a:lvl4pPr>
      <a:lvl5pPr algn="r" rtl="1" eaLnBrk="0" fontAlgn="base" hangingPunct="0">
        <a:spcBef>
          <a:spcPct val="0"/>
        </a:spcBef>
        <a:spcAft>
          <a:spcPct val="0"/>
        </a:spcAft>
        <a:defRPr sz="4400">
          <a:solidFill>
            <a:schemeClr val="tx1"/>
          </a:solidFill>
          <a:latin typeface="Arial" pitchFamily="34" charset="0"/>
          <a:cs typeface="Arial" pitchFamily="34" charset="0"/>
        </a:defRPr>
      </a:lvl5pPr>
      <a:lvl6pPr marL="457200" algn="r" rtl="1" fontAlgn="base">
        <a:spcBef>
          <a:spcPct val="0"/>
        </a:spcBef>
        <a:spcAft>
          <a:spcPct val="0"/>
        </a:spcAft>
        <a:defRPr sz="4400">
          <a:solidFill>
            <a:schemeClr val="tx1"/>
          </a:solidFill>
          <a:latin typeface="Calibri" pitchFamily="34" charset="0"/>
          <a:cs typeface="Times New Roman" pitchFamily="18" charset="0"/>
        </a:defRPr>
      </a:lvl6pPr>
      <a:lvl7pPr marL="914400" algn="r" rtl="1" fontAlgn="base">
        <a:spcBef>
          <a:spcPct val="0"/>
        </a:spcBef>
        <a:spcAft>
          <a:spcPct val="0"/>
        </a:spcAft>
        <a:defRPr sz="4400">
          <a:solidFill>
            <a:schemeClr val="tx1"/>
          </a:solidFill>
          <a:latin typeface="Calibri" pitchFamily="34" charset="0"/>
          <a:cs typeface="Times New Roman" pitchFamily="18" charset="0"/>
        </a:defRPr>
      </a:lvl7pPr>
      <a:lvl8pPr marL="1371600" algn="r" rtl="1" fontAlgn="base">
        <a:spcBef>
          <a:spcPct val="0"/>
        </a:spcBef>
        <a:spcAft>
          <a:spcPct val="0"/>
        </a:spcAft>
        <a:defRPr sz="4400">
          <a:solidFill>
            <a:schemeClr val="tx1"/>
          </a:solidFill>
          <a:latin typeface="Calibri" pitchFamily="34" charset="0"/>
          <a:cs typeface="Times New Roman" pitchFamily="18" charset="0"/>
        </a:defRPr>
      </a:lvl8pPr>
      <a:lvl9pPr marL="1828800" algn="r" rtl="1" fontAlgn="base">
        <a:spcBef>
          <a:spcPct val="0"/>
        </a:spcBef>
        <a:spcAft>
          <a:spcPct val="0"/>
        </a:spcAft>
        <a:defRPr sz="4400">
          <a:solidFill>
            <a:schemeClr val="tx1"/>
          </a:solidFill>
          <a:latin typeface="Calibri" pitchFamily="34" charset="0"/>
          <a:cs typeface="Times New Roman" pitchFamily="18" charset="0"/>
        </a:defRPr>
      </a:lvl9pPr>
    </p:titleStyle>
    <p:bodyStyle>
      <a:lvl1pPr marL="342900" indent="-342900" algn="r" rtl="1"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r" rtl="1"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r" rtl="1"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r" rtl="1"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r" rtl="1"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5"/>
          <a:srcRect/>
          <a:stretch>
            <a:fillRect/>
          </a:stretch>
        </a:blipFill>
        <a:effectLst/>
      </p:bgPr>
    </p:bg>
    <p:spTree>
      <p:nvGrpSpPr>
        <p:cNvPr id="1" name=""/>
        <p:cNvGrpSpPr/>
        <p:nvPr/>
      </p:nvGrpSpPr>
      <p:grpSpPr>
        <a:xfrm>
          <a:off x="0" y="0"/>
          <a:ext cx="0" cy="0"/>
          <a:chOff x="0" y="0"/>
          <a:chExt cx="0" cy="0"/>
        </a:xfrm>
      </p:grpSpPr>
      <p:sp>
        <p:nvSpPr>
          <p:cNvPr id="4" name="Date Placeholder 3"/>
          <p:cNvSpPr>
            <a:spLocks noGrp="1"/>
          </p:cNvSpPr>
          <p:nvPr>
            <p:ph type="dt" sz="half" idx="2"/>
          </p:nvPr>
        </p:nvSpPr>
        <p:spPr>
          <a:xfrm>
            <a:off x="6553200" y="6356350"/>
            <a:ext cx="2133600" cy="365125"/>
          </a:xfrm>
          <a:prstGeom prst="rect">
            <a:avLst/>
          </a:prstGeom>
        </p:spPr>
        <p:txBody>
          <a:bodyPr vert="horz" lIns="91440" tIns="45720" rIns="91440" bIns="45720" rtlCol="1" anchor="ctr"/>
          <a:lstStyle>
            <a:lvl1pPr algn="r" fontAlgn="auto">
              <a:spcBef>
                <a:spcPts val="0"/>
              </a:spcBef>
              <a:spcAft>
                <a:spcPts val="0"/>
              </a:spcAft>
              <a:defRPr sz="1200">
                <a:solidFill>
                  <a:prstClr val="black">
                    <a:tint val="75000"/>
                  </a:prstClr>
                </a:solidFill>
                <a:latin typeface="+mn-lt"/>
                <a:cs typeface="+mn-cs"/>
              </a:defRPr>
            </a:lvl1pPr>
          </a:lstStyle>
          <a:p>
            <a:pPr>
              <a:defRPr/>
            </a:pPr>
            <a:fld id="{3726ECC3-C432-4713-B689-395BA7E88C9E}" type="datetime8">
              <a:rPr lang="he-IL"/>
              <a:pPr>
                <a:defRPr/>
              </a:pPr>
              <a:t>28 אוגוסט 13</a:t>
            </a:fld>
            <a:endParaRPr lang="he-IL"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1" anchor="ctr"/>
          <a:lstStyle>
            <a:lvl1pPr algn="ctr" fontAlgn="auto">
              <a:spcBef>
                <a:spcPts val="0"/>
              </a:spcBef>
              <a:spcAft>
                <a:spcPts val="0"/>
              </a:spcAft>
              <a:defRPr sz="1200">
                <a:solidFill>
                  <a:prstClr val="black">
                    <a:tint val="75000"/>
                  </a:prstClr>
                </a:solidFill>
                <a:latin typeface="+mn-lt"/>
                <a:cs typeface="+mn-cs"/>
              </a:defRPr>
            </a:lvl1pPr>
          </a:lstStyle>
          <a:p>
            <a:pPr>
              <a:defRPr/>
            </a:pPr>
            <a:endParaRPr lang="he-IL"/>
          </a:p>
        </p:txBody>
      </p:sp>
      <p:sp>
        <p:nvSpPr>
          <p:cNvPr id="7" name="Slide Number Placeholder 5"/>
          <p:cNvSpPr>
            <a:spLocks noGrp="1"/>
          </p:cNvSpPr>
          <p:nvPr>
            <p:ph type="sldNum" sz="quarter" idx="4"/>
          </p:nvPr>
        </p:nvSpPr>
        <p:spPr>
          <a:xfrm>
            <a:off x="428625" y="6564313"/>
            <a:ext cx="2133600" cy="365125"/>
          </a:xfrm>
          <a:prstGeom prst="rect">
            <a:avLst/>
          </a:prstGeom>
        </p:spPr>
        <p:txBody>
          <a:bodyPr/>
          <a:lstStyle>
            <a:lvl1pPr algn="l" fontAlgn="auto">
              <a:spcBef>
                <a:spcPts val="0"/>
              </a:spcBef>
              <a:spcAft>
                <a:spcPts val="0"/>
              </a:spcAft>
              <a:defRPr>
                <a:solidFill>
                  <a:srgbClr val="FFFCF7"/>
                </a:solidFill>
                <a:latin typeface="+mn-lt"/>
                <a:cs typeface="+mn-cs"/>
              </a:defRPr>
            </a:lvl1pPr>
          </a:lstStyle>
          <a:p>
            <a:pPr>
              <a:defRPr/>
            </a:pPr>
            <a:fld id="{09C49515-7B29-4004-9DA9-1C2F2CE7D91E}" type="slidenum">
              <a:rPr lang="he-IL"/>
              <a:pPr>
                <a:defRPr/>
              </a:pPr>
              <a:t>‹#›</a:t>
            </a:fld>
            <a:endParaRPr lang="he-IL" dirty="0"/>
          </a:p>
        </p:txBody>
      </p:sp>
    </p:spTree>
  </p:cSld>
  <p:clrMap bg1="lt1" tx1="dk1" bg2="lt2" tx2="dk2" accent1="accent1" accent2="accent2" accent3="accent3" accent4="accent4" accent5="accent5" accent6="accent6" hlink="hlink" folHlink="folHlink"/>
  <p:sldLayoutIdLst>
    <p:sldLayoutId id="2147484643" r:id="rId1"/>
    <p:sldLayoutId id="2147484644" r:id="rId2"/>
    <p:sldLayoutId id="2147484645" r:id="rId3"/>
  </p:sldLayoutIdLst>
  <p:hf hdr="0" ftr="0" dt="0"/>
  <p:txStyles>
    <p:titleStyle>
      <a:lvl1pPr algn="r" rtl="1" eaLnBrk="0" fontAlgn="base" hangingPunct="0">
        <a:spcBef>
          <a:spcPct val="0"/>
        </a:spcBef>
        <a:spcAft>
          <a:spcPct val="0"/>
        </a:spcAft>
        <a:defRPr sz="4400" kern="1200">
          <a:solidFill>
            <a:schemeClr val="tx1"/>
          </a:solidFill>
          <a:latin typeface="+mj-lt"/>
          <a:ea typeface="+mj-ea"/>
          <a:cs typeface="+mj-cs"/>
        </a:defRPr>
      </a:lvl1pPr>
      <a:lvl2pPr algn="r" rtl="1" eaLnBrk="0" fontAlgn="base" hangingPunct="0">
        <a:spcBef>
          <a:spcPct val="0"/>
        </a:spcBef>
        <a:spcAft>
          <a:spcPct val="0"/>
        </a:spcAft>
        <a:defRPr sz="4400">
          <a:solidFill>
            <a:schemeClr val="tx1"/>
          </a:solidFill>
          <a:latin typeface="Arial" pitchFamily="34" charset="0"/>
          <a:cs typeface="Arial" pitchFamily="34" charset="0"/>
        </a:defRPr>
      </a:lvl2pPr>
      <a:lvl3pPr algn="r" rtl="1" eaLnBrk="0" fontAlgn="base" hangingPunct="0">
        <a:spcBef>
          <a:spcPct val="0"/>
        </a:spcBef>
        <a:spcAft>
          <a:spcPct val="0"/>
        </a:spcAft>
        <a:defRPr sz="4400">
          <a:solidFill>
            <a:schemeClr val="tx1"/>
          </a:solidFill>
          <a:latin typeface="Arial" pitchFamily="34" charset="0"/>
          <a:cs typeface="Arial" pitchFamily="34" charset="0"/>
        </a:defRPr>
      </a:lvl3pPr>
      <a:lvl4pPr algn="r" rtl="1" eaLnBrk="0" fontAlgn="base" hangingPunct="0">
        <a:spcBef>
          <a:spcPct val="0"/>
        </a:spcBef>
        <a:spcAft>
          <a:spcPct val="0"/>
        </a:spcAft>
        <a:defRPr sz="4400">
          <a:solidFill>
            <a:schemeClr val="tx1"/>
          </a:solidFill>
          <a:latin typeface="Arial" pitchFamily="34" charset="0"/>
          <a:cs typeface="Arial" pitchFamily="34" charset="0"/>
        </a:defRPr>
      </a:lvl4pPr>
      <a:lvl5pPr algn="r" rtl="1" eaLnBrk="0" fontAlgn="base" hangingPunct="0">
        <a:spcBef>
          <a:spcPct val="0"/>
        </a:spcBef>
        <a:spcAft>
          <a:spcPct val="0"/>
        </a:spcAft>
        <a:defRPr sz="4400">
          <a:solidFill>
            <a:schemeClr val="tx1"/>
          </a:solidFill>
          <a:latin typeface="Arial" pitchFamily="34" charset="0"/>
          <a:cs typeface="Arial" pitchFamily="34" charset="0"/>
        </a:defRPr>
      </a:lvl5pPr>
      <a:lvl6pPr marL="457200" algn="r" rtl="1" fontAlgn="base">
        <a:spcBef>
          <a:spcPct val="0"/>
        </a:spcBef>
        <a:spcAft>
          <a:spcPct val="0"/>
        </a:spcAft>
        <a:defRPr sz="4400">
          <a:solidFill>
            <a:schemeClr val="tx1"/>
          </a:solidFill>
          <a:latin typeface="Calibri" pitchFamily="34" charset="0"/>
          <a:cs typeface="Times New Roman" pitchFamily="18" charset="0"/>
        </a:defRPr>
      </a:lvl6pPr>
      <a:lvl7pPr marL="914400" algn="r" rtl="1" fontAlgn="base">
        <a:spcBef>
          <a:spcPct val="0"/>
        </a:spcBef>
        <a:spcAft>
          <a:spcPct val="0"/>
        </a:spcAft>
        <a:defRPr sz="4400">
          <a:solidFill>
            <a:schemeClr val="tx1"/>
          </a:solidFill>
          <a:latin typeface="Calibri" pitchFamily="34" charset="0"/>
          <a:cs typeface="Times New Roman" pitchFamily="18" charset="0"/>
        </a:defRPr>
      </a:lvl7pPr>
      <a:lvl8pPr marL="1371600" algn="r" rtl="1" fontAlgn="base">
        <a:spcBef>
          <a:spcPct val="0"/>
        </a:spcBef>
        <a:spcAft>
          <a:spcPct val="0"/>
        </a:spcAft>
        <a:defRPr sz="4400">
          <a:solidFill>
            <a:schemeClr val="tx1"/>
          </a:solidFill>
          <a:latin typeface="Calibri" pitchFamily="34" charset="0"/>
          <a:cs typeface="Times New Roman" pitchFamily="18" charset="0"/>
        </a:defRPr>
      </a:lvl8pPr>
      <a:lvl9pPr marL="1828800" algn="r" rtl="1" fontAlgn="base">
        <a:spcBef>
          <a:spcPct val="0"/>
        </a:spcBef>
        <a:spcAft>
          <a:spcPct val="0"/>
        </a:spcAft>
        <a:defRPr sz="4400">
          <a:solidFill>
            <a:schemeClr val="tx1"/>
          </a:solidFill>
          <a:latin typeface="Calibri" pitchFamily="34" charset="0"/>
          <a:cs typeface="Times New Roman" pitchFamily="18" charset="0"/>
        </a:defRPr>
      </a:lvl9pPr>
    </p:titleStyle>
    <p:bodyStyle>
      <a:lvl1pPr marL="342900" indent="-342900" algn="r" rtl="1"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r" rtl="1"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r" rtl="1"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r" rtl="1"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r" rtl="1"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5"/>
          <a:srcRect/>
          <a:stretch>
            <a:fillRect/>
          </a:stretch>
        </a:blipFill>
        <a:effectLst/>
      </p:bgPr>
    </p:bg>
    <p:spTree>
      <p:nvGrpSpPr>
        <p:cNvPr id="1" name=""/>
        <p:cNvGrpSpPr/>
        <p:nvPr/>
      </p:nvGrpSpPr>
      <p:grpSpPr>
        <a:xfrm>
          <a:off x="0" y="0"/>
          <a:ext cx="0" cy="0"/>
          <a:chOff x="0" y="0"/>
          <a:chExt cx="0" cy="0"/>
        </a:xfrm>
      </p:grpSpPr>
      <p:sp>
        <p:nvSpPr>
          <p:cNvPr id="4" name="Date Placeholder 3"/>
          <p:cNvSpPr>
            <a:spLocks noGrp="1"/>
          </p:cNvSpPr>
          <p:nvPr>
            <p:ph type="dt" sz="half" idx="2"/>
          </p:nvPr>
        </p:nvSpPr>
        <p:spPr>
          <a:xfrm>
            <a:off x="6553200" y="6356350"/>
            <a:ext cx="2133600" cy="365125"/>
          </a:xfrm>
          <a:prstGeom prst="rect">
            <a:avLst/>
          </a:prstGeom>
        </p:spPr>
        <p:txBody>
          <a:bodyPr vert="horz" lIns="91440" tIns="45720" rIns="91440" bIns="45720" rtlCol="1" anchor="ctr"/>
          <a:lstStyle>
            <a:lvl1pPr algn="r" fontAlgn="auto">
              <a:spcBef>
                <a:spcPts val="0"/>
              </a:spcBef>
              <a:spcAft>
                <a:spcPts val="0"/>
              </a:spcAft>
              <a:defRPr sz="1200">
                <a:solidFill>
                  <a:prstClr val="black">
                    <a:tint val="75000"/>
                  </a:prstClr>
                </a:solidFill>
                <a:latin typeface="+mn-lt"/>
                <a:cs typeface="+mn-cs"/>
              </a:defRPr>
            </a:lvl1pPr>
          </a:lstStyle>
          <a:p>
            <a:pPr>
              <a:defRPr/>
            </a:pPr>
            <a:fld id="{9AA23696-B1F0-4FB6-822A-97DA5F2903C1}" type="datetime8">
              <a:rPr lang="he-IL"/>
              <a:pPr>
                <a:defRPr/>
              </a:pPr>
              <a:t>28 אוגוסט 13</a:t>
            </a:fld>
            <a:endParaRPr lang="he-IL"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1" anchor="ctr"/>
          <a:lstStyle>
            <a:lvl1pPr algn="ctr" fontAlgn="auto">
              <a:spcBef>
                <a:spcPts val="0"/>
              </a:spcBef>
              <a:spcAft>
                <a:spcPts val="0"/>
              </a:spcAft>
              <a:defRPr sz="1200">
                <a:solidFill>
                  <a:prstClr val="black">
                    <a:tint val="75000"/>
                  </a:prstClr>
                </a:solidFill>
                <a:latin typeface="+mn-lt"/>
                <a:cs typeface="+mn-cs"/>
              </a:defRPr>
            </a:lvl1pPr>
          </a:lstStyle>
          <a:p>
            <a:pPr>
              <a:defRPr/>
            </a:pPr>
            <a:endParaRPr lang="he-IL"/>
          </a:p>
        </p:txBody>
      </p:sp>
      <p:sp>
        <p:nvSpPr>
          <p:cNvPr id="7" name="Slide Number Placeholder 5"/>
          <p:cNvSpPr>
            <a:spLocks noGrp="1"/>
          </p:cNvSpPr>
          <p:nvPr>
            <p:ph type="sldNum" sz="quarter" idx="4"/>
          </p:nvPr>
        </p:nvSpPr>
        <p:spPr>
          <a:xfrm>
            <a:off x="428625" y="6564313"/>
            <a:ext cx="2133600" cy="365125"/>
          </a:xfrm>
          <a:prstGeom prst="rect">
            <a:avLst/>
          </a:prstGeom>
        </p:spPr>
        <p:txBody>
          <a:bodyPr/>
          <a:lstStyle>
            <a:lvl1pPr algn="l" fontAlgn="auto">
              <a:spcBef>
                <a:spcPts val="0"/>
              </a:spcBef>
              <a:spcAft>
                <a:spcPts val="0"/>
              </a:spcAft>
              <a:defRPr>
                <a:solidFill>
                  <a:srgbClr val="FFFCF7"/>
                </a:solidFill>
                <a:latin typeface="+mn-lt"/>
                <a:cs typeface="+mn-cs"/>
              </a:defRPr>
            </a:lvl1pPr>
          </a:lstStyle>
          <a:p>
            <a:pPr>
              <a:defRPr/>
            </a:pPr>
            <a:fld id="{19316F7D-4E5B-4E05-867B-91D8EBAC7625}" type="slidenum">
              <a:rPr lang="he-IL"/>
              <a:pPr>
                <a:defRPr/>
              </a:pPr>
              <a:t>‹#›</a:t>
            </a:fld>
            <a:endParaRPr lang="he-IL" dirty="0"/>
          </a:p>
        </p:txBody>
      </p:sp>
    </p:spTree>
  </p:cSld>
  <p:clrMap bg1="lt1" tx1="dk1" bg2="lt2" tx2="dk2" accent1="accent1" accent2="accent2" accent3="accent3" accent4="accent4" accent5="accent5" accent6="accent6" hlink="hlink" folHlink="folHlink"/>
  <p:sldLayoutIdLst>
    <p:sldLayoutId id="2147484646" r:id="rId1"/>
    <p:sldLayoutId id="2147484647" r:id="rId2"/>
    <p:sldLayoutId id="2147484648" r:id="rId3"/>
  </p:sldLayoutIdLst>
  <p:hf hdr="0" ftr="0" dt="0"/>
  <p:txStyles>
    <p:titleStyle>
      <a:lvl1pPr algn="r" rtl="1" eaLnBrk="0" fontAlgn="base" hangingPunct="0">
        <a:spcBef>
          <a:spcPct val="0"/>
        </a:spcBef>
        <a:spcAft>
          <a:spcPct val="0"/>
        </a:spcAft>
        <a:defRPr sz="4400" kern="1200">
          <a:solidFill>
            <a:schemeClr val="tx1"/>
          </a:solidFill>
          <a:latin typeface="+mj-lt"/>
          <a:ea typeface="+mj-ea"/>
          <a:cs typeface="+mj-cs"/>
        </a:defRPr>
      </a:lvl1pPr>
      <a:lvl2pPr algn="r" rtl="1" eaLnBrk="0" fontAlgn="base" hangingPunct="0">
        <a:spcBef>
          <a:spcPct val="0"/>
        </a:spcBef>
        <a:spcAft>
          <a:spcPct val="0"/>
        </a:spcAft>
        <a:defRPr sz="4400">
          <a:solidFill>
            <a:schemeClr val="tx1"/>
          </a:solidFill>
          <a:latin typeface="Arial" pitchFamily="34" charset="0"/>
          <a:cs typeface="Arial" pitchFamily="34" charset="0"/>
        </a:defRPr>
      </a:lvl2pPr>
      <a:lvl3pPr algn="r" rtl="1" eaLnBrk="0" fontAlgn="base" hangingPunct="0">
        <a:spcBef>
          <a:spcPct val="0"/>
        </a:spcBef>
        <a:spcAft>
          <a:spcPct val="0"/>
        </a:spcAft>
        <a:defRPr sz="4400">
          <a:solidFill>
            <a:schemeClr val="tx1"/>
          </a:solidFill>
          <a:latin typeface="Arial" pitchFamily="34" charset="0"/>
          <a:cs typeface="Arial" pitchFamily="34" charset="0"/>
        </a:defRPr>
      </a:lvl3pPr>
      <a:lvl4pPr algn="r" rtl="1" eaLnBrk="0" fontAlgn="base" hangingPunct="0">
        <a:spcBef>
          <a:spcPct val="0"/>
        </a:spcBef>
        <a:spcAft>
          <a:spcPct val="0"/>
        </a:spcAft>
        <a:defRPr sz="4400">
          <a:solidFill>
            <a:schemeClr val="tx1"/>
          </a:solidFill>
          <a:latin typeface="Arial" pitchFamily="34" charset="0"/>
          <a:cs typeface="Arial" pitchFamily="34" charset="0"/>
        </a:defRPr>
      </a:lvl4pPr>
      <a:lvl5pPr algn="r" rtl="1" eaLnBrk="0" fontAlgn="base" hangingPunct="0">
        <a:spcBef>
          <a:spcPct val="0"/>
        </a:spcBef>
        <a:spcAft>
          <a:spcPct val="0"/>
        </a:spcAft>
        <a:defRPr sz="4400">
          <a:solidFill>
            <a:schemeClr val="tx1"/>
          </a:solidFill>
          <a:latin typeface="Arial" pitchFamily="34" charset="0"/>
          <a:cs typeface="Arial" pitchFamily="34" charset="0"/>
        </a:defRPr>
      </a:lvl5pPr>
      <a:lvl6pPr marL="457200" algn="r" rtl="1" fontAlgn="base">
        <a:spcBef>
          <a:spcPct val="0"/>
        </a:spcBef>
        <a:spcAft>
          <a:spcPct val="0"/>
        </a:spcAft>
        <a:defRPr sz="4400">
          <a:solidFill>
            <a:schemeClr val="tx1"/>
          </a:solidFill>
          <a:latin typeface="Calibri" pitchFamily="34" charset="0"/>
          <a:cs typeface="Times New Roman" pitchFamily="18" charset="0"/>
        </a:defRPr>
      </a:lvl6pPr>
      <a:lvl7pPr marL="914400" algn="r" rtl="1" fontAlgn="base">
        <a:spcBef>
          <a:spcPct val="0"/>
        </a:spcBef>
        <a:spcAft>
          <a:spcPct val="0"/>
        </a:spcAft>
        <a:defRPr sz="4400">
          <a:solidFill>
            <a:schemeClr val="tx1"/>
          </a:solidFill>
          <a:latin typeface="Calibri" pitchFamily="34" charset="0"/>
          <a:cs typeface="Times New Roman" pitchFamily="18" charset="0"/>
        </a:defRPr>
      </a:lvl7pPr>
      <a:lvl8pPr marL="1371600" algn="r" rtl="1" fontAlgn="base">
        <a:spcBef>
          <a:spcPct val="0"/>
        </a:spcBef>
        <a:spcAft>
          <a:spcPct val="0"/>
        </a:spcAft>
        <a:defRPr sz="4400">
          <a:solidFill>
            <a:schemeClr val="tx1"/>
          </a:solidFill>
          <a:latin typeface="Calibri" pitchFamily="34" charset="0"/>
          <a:cs typeface="Times New Roman" pitchFamily="18" charset="0"/>
        </a:defRPr>
      </a:lvl8pPr>
      <a:lvl9pPr marL="1828800" algn="r" rtl="1" fontAlgn="base">
        <a:spcBef>
          <a:spcPct val="0"/>
        </a:spcBef>
        <a:spcAft>
          <a:spcPct val="0"/>
        </a:spcAft>
        <a:defRPr sz="4400">
          <a:solidFill>
            <a:schemeClr val="tx1"/>
          </a:solidFill>
          <a:latin typeface="Calibri" pitchFamily="34" charset="0"/>
          <a:cs typeface="Times New Roman" pitchFamily="18" charset="0"/>
        </a:defRPr>
      </a:lvl9pPr>
    </p:titleStyle>
    <p:bodyStyle>
      <a:lvl1pPr marL="342900" indent="-342900" algn="r" rtl="1"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r" rtl="1"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r" rtl="1"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r" rtl="1"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r" rtl="1"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5"/>
          <a:srcRect/>
          <a:stretch>
            <a:fillRect/>
          </a:stretch>
        </a:blipFill>
        <a:effectLst/>
      </p:bgPr>
    </p:bg>
    <p:spTree>
      <p:nvGrpSpPr>
        <p:cNvPr id="1" name=""/>
        <p:cNvGrpSpPr/>
        <p:nvPr/>
      </p:nvGrpSpPr>
      <p:grpSpPr>
        <a:xfrm>
          <a:off x="0" y="0"/>
          <a:ext cx="0" cy="0"/>
          <a:chOff x="0" y="0"/>
          <a:chExt cx="0" cy="0"/>
        </a:xfrm>
      </p:grpSpPr>
      <p:sp>
        <p:nvSpPr>
          <p:cNvPr id="4" name="Date Placeholder 3"/>
          <p:cNvSpPr>
            <a:spLocks noGrp="1"/>
          </p:cNvSpPr>
          <p:nvPr>
            <p:ph type="dt" sz="half" idx="2"/>
          </p:nvPr>
        </p:nvSpPr>
        <p:spPr>
          <a:xfrm>
            <a:off x="6553200" y="6356350"/>
            <a:ext cx="2133600" cy="365125"/>
          </a:xfrm>
          <a:prstGeom prst="rect">
            <a:avLst/>
          </a:prstGeom>
        </p:spPr>
        <p:txBody>
          <a:bodyPr vert="horz" lIns="91440" tIns="45720" rIns="91440" bIns="45720" rtlCol="1" anchor="ctr"/>
          <a:lstStyle>
            <a:lvl1pPr algn="r" fontAlgn="auto">
              <a:spcBef>
                <a:spcPts val="0"/>
              </a:spcBef>
              <a:spcAft>
                <a:spcPts val="0"/>
              </a:spcAft>
              <a:defRPr sz="1200">
                <a:solidFill>
                  <a:prstClr val="black">
                    <a:tint val="75000"/>
                  </a:prstClr>
                </a:solidFill>
                <a:latin typeface="+mn-lt"/>
                <a:cs typeface="+mn-cs"/>
              </a:defRPr>
            </a:lvl1pPr>
          </a:lstStyle>
          <a:p>
            <a:pPr>
              <a:defRPr/>
            </a:pPr>
            <a:fld id="{552923EA-AF51-4049-9133-3CB794A0893A}" type="datetime8">
              <a:rPr lang="he-IL"/>
              <a:pPr>
                <a:defRPr/>
              </a:pPr>
              <a:t>28 אוגוסט 13</a:t>
            </a:fld>
            <a:endParaRPr lang="he-IL"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1" anchor="ctr"/>
          <a:lstStyle>
            <a:lvl1pPr algn="ctr" fontAlgn="auto">
              <a:spcBef>
                <a:spcPts val="0"/>
              </a:spcBef>
              <a:spcAft>
                <a:spcPts val="0"/>
              </a:spcAft>
              <a:defRPr sz="1200">
                <a:solidFill>
                  <a:prstClr val="black">
                    <a:tint val="75000"/>
                  </a:prstClr>
                </a:solidFill>
                <a:latin typeface="+mn-lt"/>
                <a:cs typeface="+mn-cs"/>
              </a:defRPr>
            </a:lvl1pPr>
          </a:lstStyle>
          <a:p>
            <a:pPr>
              <a:defRPr/>
            </a:pPr>
            <a:endParaRPr lang="he-IL"/>
          </a:p>
        </p:txBody>
      </p:sp>
      <p:sp>
        <p:nvSpPr>
          <p:cNvPr id="7" name="Slide Number Placeholder 5"/>
          <p:cNvSpPr>
            <a:spLocks noGrp="1"/>
          </p:cNvSpPr>
          <p:nvPr>
            <p:ph type="sldNum" sz="quarter" idx="4"/>
          </p:nvPr>
        </p:nvSpPr>
        <p:spPr>
          <a:xfrm>
            <a:off x="428625" y="6564313"/>
            <a:ext cx="2133600" cy="365125"/>
          </a:xfrm>
          <a:prstGeom prst="rect">
            <a:avLst/>
          </a:prstGeom>
        </p:spPr>
        <p:txBody>
          <a:bodyPr/>
          <a:lstStyle>
            <a:lvl1pPr algn="l" fontAlgn="auto">
              <a:spcBef>
                <a:spcPts val="0"/>
              </a:spcBef>
              <a:spcAft>
                <a:spcPts val="0"/>
              </a:spcAft>
              <a:defRPr>
                <a:solidFill>
                  <a:srgbClr val="FFFCF7"/>
                </a:solidFill>
                <a:latin typeface="+mn-lt"/>
                <a:cs typeface="+mn-cs"/>
              </a:defRPr>
            </a:lvl1pPr>
          </a:lstStyle>
          <a:p>
            <a:pPr>
              <a:defRPr/>
            </a:pPr>
            <a:fld id="{AC222498-C506-4274-B67E-B18329BF1DDF}" type="slidenum">
              <a:rPr lang="he-IL"/>
              <a:pPr>
                <a:defRPr/>
              </a:pPr>
              <a:t>‹#›</a:t>
            </a:fld>
            <a:endParaRPr lang="he-IL" dirty="0"/>
          </a:p>
        </p:txBody>
      </p:sp>
    </p:spTree>
  </p:cSld>
  <p:clrMap bg1="lt1" tx1="dk1" bg2="lt2" tx2="dk2" accent1="accent1" accent2="accent2" accent3="accent3" accent4="accent4" accent5="accent5" accent6="accent6" hlink="hlink" folHlink="folHlink"/>
  <p:sldLayoutIdLst>
    <p:sldLayoutId id="2147484649" r:id="rId1"/>
    <p:sldLayoutId id="2147484650" r:id="rId2"/>
    <p:sldLayoutId id="2147484651" r:id="rId3"/>
  </p:sldLayoutIdLst>
  <p:hf hdr="0" ftr="0" dt="0"/>
  <p:txStyles>
    <p:titleStyle>
      <a:lvl1pPr algn="r" rtl="1" eaLnBrk="0" fontAlgn="base" hangingPunct="0">
        <a:spcBef>
          <a:spcPct val="0"/>
        </a:spcBef>
        <a:spcAft>
          <a:spcPct val="0"/>
        </a:spcAft>
        <a:defRPr sz="4400" kern="1200">
          <a:solidFill>
            <a:schemeClr val="tx1"/>
          </a:solidFill>
          <a:latin typeface="+mj-lt"/>
          <a:ea typeface="+mj-ea"/>
          <a:cs typeface="+mj-cs"/>
        </a:defRPr>
      </a:lvl1pPr>
      <a:lvl2pPr algn="r" rtl="1" eaLnBrk="0" fontAlgn="base" hangingPunct="0">
        <a:spcBef>
          <a:spcPct val="0"/>
        </a:spcBef>
        <a:spcAft>
          <a:spcPct val="0"/>
        </a:spcAft>
        <a:defRPr sz="4400">
          <a:solidFill>
            <a:schemeClr val="tx1"/>
          </a:solidFill>
          <a:latin typeface="Arial" pitchFamily="34" charset="0"/>
          <a:cs typeface="Arial" pitchFamily="34" charset="0"/>
        </a:defRPr>
      </a:lvl2pPr>
      <a:lvl3pPr algn="r" rtl="1" eaLnBrk="0" fontAlgn="base" hangingPunct="0">
        <a:spcBef>
          <a:spcPct val="0"/>
        </a:spcBef>
        <a:spcAft>
          <a:spcPct val="0"/>
        </a:spcAft>
        <a:defRPr sz="4400">
          <a:solidFill>
            <a:schemeClr val="tx1"/>
          </a:solidFill>
          <a:latin typeface="Arial" pitchFamily="34" charset="0"/>
          <a:cs typeface="Arial" pitchFamily="34" charset="0"/>
        </a:defRPr>
      </a:lvl3pPr>
      <a:lvl4pPr algn="r" rtl="1" eaLnBrk="0" fontAlgn="base" hangingPunct="0">
        <a:spcBef>
          <a:spcPct val="0"/>
        </a:spcBef>
        <a:spcAft>
          <a:spcPct val="0"/>
        </a:spcAft>
        <a:defRPr sz="4400">
          <a:solidFill>
            <a:schemeClr val="tx1"/>
          </a:solidFill>
          <a:latin typeface="Arial" pitchFamily="34" charset="0"/>
          <a:cs typeface="Arial" pitchFamily="34" charset="0"/>
        </a:defRPr>
      </a:lvl4pPr>
      <a:lvl5pPr algn="r" rtl="1" eaLnBrk="0" fontAlgn="base" hangingPunct="0">
        <a:spcBef>
          <a:spcPct val="0"/>
        </a:spcBef>
        <a:spcAft>
          <a:spcPct val="0"/>
        </a:spcAft>
        <a:defRPr sz="4400">
          <a:solidFill>
            <a:schemeClr val="tx1"/>
          </a:solidFill>
          <a:latin typeface="Arial" pitchFamily="34" charset="0"/>
          <a:cs typeface="Arial" pitchFamily="34" charset="0"/>
        </a:defRPr>
      </a:lvl5pPr>
      <a:lvl6pPr marL="457200" algn="r" rtl="1" fontAlgn="base">
        <a:spcBef>
          <a:spcPct val="0"/>
        </a:spcBef>
        <a:spcAft>
          <a:spcPct val="0"/>
        </a:spcAft>
        <a:defRPr sz="4400">
          <a:solidFill>
            <a:schemeClr val="tx1"/>
          </a:solidFill>
          <a:latin typeface="Calibri" pitchFamily="34" charset="0"/>
          <a:cs typeface="Times New Roman" pitchFamily="18" charset="0"/>
        </a:defRPr>
      </a:lvl6pPr>
      <a:lvl7pPr marL="914400" algn="r" rtl="1" fontAlgn="base">
        <a:spcBef>
          <a:spcPct val="0"/>
        </a:spcBef>
        <a:spcAft>
          <a:spcPct val="0"/>
        </a:spcAft>
        <a:defRPr sz="4400">
          <a:solidFill>
            <a:schemeClr val="tx1"/>
          </a:solidFill>
          <a:latin typeface="Calibri" pitchFamily="34" charset="0"/>
          <a:cs typeface="Times New Roman" pitchFamily="18" charset="0"/>
        </a:defRPr>
      </a:lvl7pPr>
      <a:lvl8pPr marL="1371600" algn="r" rtl="1" fontAlgn="base">
        <a:spcBef>
          <a:spcPct val="0"/>
        </a:spcBef>
        <a:spcAft>
          <a:spcPct val="0"/>
        </a:spcAft>
        <a:defRPr sz="4400">
          <a:solidFill>
            <a:schemeClr val="tx1"/>
          </a:solidFill>
          <a:latin typeface="Calibri" pitchFamily="34" charset="0"/>
          <a:cs typeface="Times New Roman" pitchFamily="18" charset="0"/>
        </a:defRPr>
      </a:lvl8pPr>
      <a:lvl9pPr marL="1828800" algn="r" rtl="1" fontAlgn="base">
        <a:spcBef>
          <a:spcPct val="0"/>
        </a:spcBef>
        <a:spcAft>
          <a:spcPct val="0"/>
        </a:spcAft>
        <a:defRPr sz="4400">
          <a:solidFill>
            <a:schemeClr val="tx1"/>
          </a:solidFill>
          <a:latin typeface="Calibri" pitchFamily="34" charset="0"/>
          <a:cs typeface="Times New Roman" pitchFamily="18" charset="0"/>
        </a:defRPr>
      </a:lvl9pPr>
    </p:titleStyle>
    <p:bodyStyle>
      <a:lvl1pPr marL="342900" indent="-342900" algn="r" rtl="1"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r" rtl="1"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r" rtl="1"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r" rtl="1"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r" rtl="1"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4" name="Date Placeholder 3"/>
          <p:cNvSpPr>
            <a:spLocks noGrp="1"/>
          </p:cNvSpPr>
          <p:nvPr>
            <p:ph type="dt" sz="half" idx="2"/>
          </p:nvPr>
        </p:nvSpPr>
        <p:spPr>
          <a:xfrm>
            <a:off x="6553200" y="6356350"/>
            <a:ext cx="2133600" cy="365125"/>
          </a:xfrm>
          <a:prstGeom prst="rect">
            <a:avLst/>
          </a:prstGeom>
        </p:spPr>
        <p:txBody>
          <a:bodyPr vert="horz" lIns="91440" tIns="45720" rIns="91440" bIns="45720" rtlCol="1" anchor="ctr"/>
          <a:lstStyle>
            <a:lvl1pPr algn="r" fontAlgn="auto">
              <a:spcBef>
                <a:spcPts val="0"/>
              </a:spcBef>
              <a:spcAft>
                <a:spcPts val="0"/>
              </a:spcAft>
              <a:defRPr sz="1200">
                <a:solidFill>
                  <a:prstClr val="black">
                    <a:tint val="75000"/>
                  </a:prstClr>
                </a:solidFill>
                <a:latin typeface="+mn-lt"/>
                <a:cs typeface="+mn-cs"/>
              </a:defRPr>
            </a:lvl1pPr>
          </a:lstStyle>
          <a:p>
            <a:pPr>
              <a:defRPr/>
            </a:pPr>
            <a:fld id="{10D69C59-F8C9-49EF-9669-CDC975C7E75B}" type="datetime8">
              <a:rPr lang="he-IL"/>
              <a:pPr>
                <a:defRPr/>
              </a:pPr>
              <a:t>28 אוגוסט 13</a:t>
            </a:fld>
            <a:endParaRPr lang="he-IL"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1" anchor="ctr"/>
          <a:lstStyle>
            <a:lvl1pPr algn="ctr" fontAlgn="auto">
              <a:spcBef>
                <a:spcPts val="0"/>
              </a:spcBef>
              <a:spcAft>
                <a:spcPts val="0"/>
              </a:spcAft>
              <a:defRPr sz="1200">
                <a:solidFill>
                  <a:prstClr val="black">
                    <a:tint val="75000"/>
                  </a:prstClr>
                </a:solidFill>
                <a:latin typeface="+mn-lt"/>
                <a:cs typeface="+mn-cs"/>
              </a:defRPr>
            </a:lvl1pPr>
          </a:lstStyle>
          <a:p>
            <a:pPr>
              <a:defRPr/>
            </a:pPr>
            <a:endParaRPr lang="he-IL"/>
          </a:p>
        </p:txBody>
      </p:sp>
      <p:sp>
        <p:nvSpPr>
          <p:cNvPr id="7" name="Slide Number Placeholder 5"/>
          <p:cNvSpPr>
            <a:spLocks noGrp="1"/>
          </p:cNvSpPr>
          <p:nvPr>
            <p:ph type="sldNum" sz="quarter" idx="4"/>
          </p:nvPr>
        </p:nvSpPr>
        <p:spPr>
          <a:xfrm>
            <a:off x="428625" y="6564313"/>
            <a:ext cx="2133600" cy="365125"/>
          </a:xfrm>
          <a:prstGeom prst="rect">
            <a:avLst/>
          </a:prstGeom>
        </p:spPr>
        <p:txBody>
          <a:bodyPr/>
          <a:lstStyle>
            <a:lvl1pPr algn="l" fontAlgn="auto">
              <a:spcBef>
                <a:spcPts val="0"/>
              </a:spcBef>
              <a:spcAft>
                <a:spcPts val="0"/>
              </a:spcAft>
              <a:defRPr>
                <a:solidFill>
                  <a:srgbClr val="FFFCF7"/>
                </a:solidFill>
                <a:latin typeface="+mn-lt"/>
                <a:cs typeface="+mn-cs"/>
              </a:defRPr>
            </a:lvl1pPr>
          </a:lstStyle>
          <a:p>
            <a:pPr>
              <a:defRPr/>
            </a:pPr>
            <a:fld id="{1FC1B318-5C39-4FAD-BDFA-0EFFF782B44F}" type="slidenum">
              <a:rPr lang="he-IL"/>
              <a:pPr>
                <a:defRPr/>
              </a:pPr>
              <a:t>‹#›</a:t>
            </a:fld>
            <a:endParaRPr lang="he-IL" dirty="0"/>
          </a:p>
        </p:txBody>
      </p:sp>
    </p:spTree>
  </p:cSld>
  <p:clrMap bg1="lt1" tx1="dk1" bg2="lt2" tx2="dk2" accent1="accent1" accent2="accent2" accent3="accent3" accent4="accent4" accent5="accent5" accent6="accent6" hlink="hlink" folHlink="folHlink"/>
  <p:sldLayoutIdLst>
    <p:sldLayoutId id="2147484652" r:id="rId1"/>
    <p:sldLayoutId id="2147484653" r:id="rId2"/>
    <p:sldLayoutId id="2147484654" r:id="rId3"/>
  </p:sldLayoutIdLst>
  <p:hf hdr="0" ftr="0" dt="0"/>
  <p:txStyles>
    <p:titleStyle>
      <a:lvl1pPr algn="r" rtl="1" eaLnBrk="0" fontAlgn="base" hangingPunct="0">
        <a:spcBef>
          <a:spcPct val="0"/>
        </a:spcBef>
        <a:spcAft>
          <a:spcPct val="0"/>
        </a:spcAft>
        <a:defRPr sz="4400" kern="1200">
          <a:solidFill>
            <a:schemeClr val="tx1"/>
          </a:solidFill>
          <a:latin typeface="+mj-lt"/>
          <a:ea typeface="+mj-ea"/>
          <a:cs typeface="+mj-cs"/>
        </a:defRPr>
      </a:lvl1pPr>
      <a:lvl2pPr algn="r" rtl="1" eaLnBrk="0" fontAlgn="base" hangingPunct="0">
        <a:spcBef>
          <a:spcPct val="0"/>
        </a:spcBef>
        <a:spcAft>
          <a:spcPct val="0"/>
        </a:spcAft>
        <a:defRPr sz="4400">
          <a:solidFill>
            <a:schemeClr val="tx1"/>
          </a:solidFill>
          <a:latin typeface="Arial" pitchFamily="34" charset="0"/>
          <a:cs typeface="Arial" pitchFamily="34" charset="0"/>
        </a:defRPr>
      </a:lvl2pPr>
      <a:lvl3pPr algn="r" rtl="1" eaLnBrk="0" fontAlgn="base" hangingPunct="0">
        <a:spcBef>
          <a:spcPct val="0"/>
        </a:spcBef>
        <a:spcAft>
          <a:spcPct val="0"/>
        </a:spcAft>
        <a:defRPr sz="4400">
          <a:solidFill>
            <a:schemeClr val="tx1"/>
          </a:solidFill>
          <a:latin typeface="Arial" pitchFamily="34" charset="0"/>
          <a:cs typeface="Arial" pitchFamily="34" charset="0"/>
        </a:defRPr>
      </a:lvl3pPr>
      <a:lvl4pPr algn="r" rtl="1" eaLnBrk="0" fontAlgn="base" hangingPunct="0">
        <a:spcBef>
          <a:spcPct val="0"/>
        </a:spcBef>
        <a:spcAft>
          <a:spcPct val="0"/>
        </a:spcAft>
        <a:defRPr sz="4400">
          <a:solidFill>
            <a:schemeClr val="tx1"/>
          </a:solidFill>
          <a:latin typeface="Arial" pitchFamily="34" charset="0"/>
          <a:cs typeface="Arial" pitchFamily="34" charset="0"/>
        </a:defRPr>
      </a:lvl4pPr>
      <a:lvl5pPr algn="r" rtl="1" eaLnBrk="0" fontAlgn="base" hangingPunct="0">
        <a:spcBef>
          <a:spcPct val="0"/>
        </a:spcBef>
        <a:spcAft>
          <a:spcPct val="0"/>
        </a:spcAft>
        <a:defRPr sz="4400">
          <a:solidFill>
            <a:schemeClr val="tx1"/>
          </a:solidFill>
          <a:latin typeface="Arial" pitchFamily="34" charset="0"/>
          <a:cs typeface="Arial" pitchFamily="34" charset="0"/>
        </a:defRPr>
      </a:lvl5pPr>
      <a:lvl6pPr marL="457200" algn="r" rtl="1" fontAlgn="base">
        <a:spcBef>
          <a:spcPct val="0"/>
        </a:spcBef>
        <a:spcAft>
          <a:spcPct val="0"/>
        </a:spcAft>
        <a:defRPr sz="4400">
          <a:solidFill>
            <a:schemeClr val="tx1"/>
          </a:solidFill>
          <a:latin typeface="Calibri" pitchFamily="34" charset="0"/>
          <a:cs typeface="Times New Roman" pitchFamily="18" charset="0"/>
        </a:defRPr>
      </a:lvl6pPr>
      <a:lvl7pPr marL="914400" algn="r" rtl="1" fontAlgn="base">
        <a:spcBef>
          <a:spcPct val="0"/>
        </a:spcBef>
        <a:spcAft>
          <a:spcPct val="0"/>
        </a:spcAft>
        <a:defRPr sz="4400">
          <a:solidFill>
            <a:schemeClr val="tx1"/>
          </a:solidFill>
          <a:latin typeface="Calibri" pitchFamily="34" charset="0"/>
          <a:cs typeface="Times New Roman" pitchFamily="18" charset="0"/>
        </a:defRPr>
      </a:lvl7pPr>
      <a:lvl8pPr marL="1371600" algn="r" rtl="1" fontAlgn="base">
        <a:spcBef>
          <a:spcPct val="0"/>
        </a:spcBef>
        <a:spcAft>
          <a:spcPct val="0"/>
        </a:spcAft>
        <a:defRPr sz="4400">
          <a:solidFill>
            <a:schemeClr val="tx1"/>
          </a:solidFill>
          <a:latin typeface="Calibri" pitchFamily="34" charset="0"/>
          <a:cs typeface="Times New Roman" pitchFamily="18" charset="0"/>
        </a:defRPr>
      </a:lvl8pPr>
      <a:lvl9pPr marL="1828800" algn="r" rtl="1" fontAlgn="base">
        <a:spcBef>
          <a:spcPct val="0"/>
        </a:spcBef>
        <a:spcAft>
          <a:spcPct val="0"/>
        </a:spcAft>
        <a:defRPr sz="4400">
          <a:solidFill>
            <a:schemeClr val="tx1"/>
          </a:solidFill>
          <a:latin typeface="Calibri" pitchFamily="34" charset="0"/>
          <a:cs typeface="Times New Roman" pitchFamily="18" charset="0"/>
        </a:defRPr>
      </a:lvl9pPr>
    </p:titleStyle>
    <p:bodyStyle>
      <a:lvl1pPr marL="342900" indent="-342900" algn="r" rtl="1"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r" rtl="1"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r" rtl="1"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r" rtl="1"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r" rtl="1"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4" name="Date Placeholder 3"/>
          <p:cNvSpPr>
            <a:spLocks noGrp="1"/>
          </p:cNvSpPr>
          <p:nvPr>
            <p:ph type="dt" sz="half" idx="2"/>
          </p:nvPr>
        </p:nvSpPr>
        <p:spPr>
          <a:xfrm>
            <a:off x="6553200" y="6356350"/>
            <a:ext cx="2133600" cy="365125"/>
          </a:xfrm>
          <a:prstGeom prst="rect">
            <a:avLst/>
          </a:prstGeom>
        </p:spPr>
        <p:txBody>
          <a:bodyPr vert="horz" lIns="91440" tIns="45720" rIns="91440" bIns="45720" rtlCol="1" anchor="ctr"/>
          <a:lstStyle>
            <a:lvl1pPr algn="r" fontAlgn="auto">
              <a:spcBef>
                <a:spcPts val="0"/>
              </a:spcBef>
              <a:spcAft>
                <a:spcPts val="0"/>
              </a:spcAft>
              <a:defRPr sz="1200">
                <a:solidFill>
                  <a:prstClr val="black">
                    <a:tint val="75000"/>
                  </a:prstClr>
                </a:solidFill>
                <a:latin typeface="+mn-lt"/>
                <a:cs typeface="+mn-cs"/>
              </a:defRPr>
            </a:lvl1pPr>
          </a:lstStyle>
          <a:p>
            <a:pPr>
              <a:defRPr/>
            </a:pPr>
            <a:fld id="{412A937A-5E03-46F2-8052-A999AA5DDE2D}" type="datetime8">
              <a:rPr lang="he-IL"/>
              <a:pPr>
                <a:defRPr/>
              </a:pPr>
              <a:t>28 אוגוסט 13</a:t>
            </a:fld>
            <a:endParaRPr lang="he-IL"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1" anchor="ctr"/>
          <a:lstStyle>
            <a:lvl1pPr algn="ctr" fontAlgn="auto">
              <a:spcBef>
                <a:spcPts val="0"/>
              </a:spcBef>
              <a:spcAft>
                <a:spcPts val="0"/>
              </a:spcAft>
              <a:defRPr sz="1200">
                <a:solidFill>
                  <a:prstClr val="black">
                    <a:tint val="75000"/>
                  </a:prstClr>
                </a:solidFill>
                <a:latin typeface="+mn-lt"/>
                <a:cs typeface="+mn-cs"/>
              </a:defRPr>
            </a:lvl1pPr>
          </a:lstStyle>
          <a:p>
            <a:pPr>
              <a:defRPr/>
            </a:pPr>
            <a:endParaRPr lang="he-IL"/>
          </a:p>
        </p:txBody>
      </p:sp>
      <p:sp>
        <p:nvSpPr>
          <p:cNvPr id="7" name="Slide Number Placeholder 5"/>
          <p:cNvSpPr>
            <a:spLocks noGrp="1"/>
          </p:cNvSpPr>
          <p:nvPr>
            <p:ph type="sldNum" sz="quarter" idx="4"/>
          </p:nvPr>
        </p:nvSpPr>
        <p:spPr>
          <a:xfrm>
            <a:off x="428625" y="6564313"/>
            <a:ext cx="2133600" cy="365125"/>
          </a:xfrm>
          <a:prstGeom prst="rect">
            <a:avLst/>
          </a:prstGeom>
        </p:spPr>
        <p:txBody>
          <a:bodyPr/>
          <a:lstStyle>
            <a:lvl1pPr algn="l" fontAlgn="auto">
              <a:spcBef>
                <a:spcPts val="0"/>
              </a:spcBef>
              <a:spcAft>
                <a:spcPts val="0"/>
              </a:spcAft>
              <a:defRPr>
                <a:solidFill>
                  <a:srgbClr val="FFFCF7"/>
                </a:solidFill>
                <a:latin typeface="+mn-lt"/>
                <a:cs typeface="+mn-cs"/>
              </a:defRPr>
            </a:lvl1pPr>
          </a:lstStyle>
          <a:p>
            <a:pPr>
              <a:defRPr/>
            </a:pPr>
            <a:fld id="{D0579BD0-356F-4905-B5F6-029B834D3CEE}" type="slidenum">
              <a:rPr lang="he-IL"/>
              <a:pPr>
                <a:defRPr/>
              </a:pPr>
              <a:t>‹#›</a:t>
            </a:fld>
            <a:endParaRPr lang="he-IL" dirty="0"/>
          </a:p>
        </p:txBody>
      </p:sp>
    </p:spTree>
  </p:cSld>
  <p:clrMap bg1="lt1" tx1="dk1" bg2="lt2" tx2="dk2" accent1="accent1" accent2="accent2" accent3="accent3" accent4="accent4" accent5="accent5" accent6="accent6" hlink="hlink" folHlink="folHlink"/>
  <p:sldLayoutIdLst>
    <p:sldLayoutId id="2147484655" r:id="rId1"/>
    <p:sldLayoutId id="2147484656" r:id="rId2"/>
    <p:sldLayoutId id="2147484657" r:id="rId3"/>
    <p:sldLayoutId id="2147484639" r:id="rId4"/>
  </p:sldLayoutIdLst>
  <p:hf hdr="0" ftr="0" dt="0"/>
  <p:txStyles>
    <p:titleStyle>
      <a:lvl1pPr algn="r" rtl="1" eaLnBrk="0" fontAlgn="base" hangingPunct="0">
        <a:spcBef>
          <a:spcPct val="0"/>
        </a:spcBef>
        <a:spcAft>
          <a:spcPct val="0"/>
        </a:spcAft>
        <a:defRPr sz="4400" kern="1200">
          <a:solidFill>
            <a:schemeClr val="tx1"/>
          </a:solidFill>
          <a:latin typeface="+mj-lt"/>
          <a:ea typeface="+mj-ea"/>
          <a:cs typeface="+mj-cs"/>
        </a:defRPr>
      </a:lvl1pPr>
      <a:lvl2pPr algn="r" rtl="1" eaLnBrk="0" fontAlgn="base" hangingPunct="0">
        <a:spcBef>
          <a:spcPct val="0"/>
        </a:spcBef>
        <a:spcAft>
          <a:spcPct val="0"/>
        </a:spcAft>
        <a:defRPr sz="4400">
          <a:solidFill>
            <a:schemeClr val="tx1"/>
          </a:solidFill>
          <a:latin typeface="Arial" pitchFamily="34" charset="0"/>
          <a:cs typeface="Arial" pitchFamily="34" charset="0"/>
        </a:defRPr>
      </a:lvl2pPr>
      <a:lvl3pPr algn="r" rtl="1" eaLnBrk="0" fontAlgn="base" hangingPunct="0">
        <a:spcBef>
          <a:spcPct val="0"/>
        </a:spcBef>
        <a:spcAft>
          <a:spcPct val="0"/>
        </a:spcAft>
        <a:defRPr sz="4400">
          <a:solidFill>
            <a:schemeClr val="tx1"/>
          </a:solidFill>
          <a:latin typeface="Arial" pitchFamily="34" charset="0"/>
          <a:cs typeface="Arial" pitchFamily="34" charset="0"/>
        </a:defRPr>
      </a:lvl3pPr>
      <a:lvl4pPr algn="r" rtl="1" eaLnBrk="0" fontAlgn="base" hangingPunct="0">
        <a:spcBef>
          <a:spcPct val="0"/>
        </a:spcBef>
        <a:spcAft>
          <a:spcPct val="0"/>
        </a:spcAft>
        <a:defRPr sz="4400">
          <a:solidFill>
            <a:schemeClr val="tx1"/>
          </a:solidFill>
          <a:latin typeface="Arial" pitchFamily="34" charset="0"/>
          <a:cs typeface="Arial" pitchFamily="34" charset="0"/>
        </a:defRPr>
      </a:lvl4pPr>
      <a:lvl5pPr algn="r" rtl="1" eaLnBrk="0" fontAlgn="base" hangingPunct="0">
        <a:spcBef>
          <a:spcPct val="0"/>
        </a:spcBef>
        <a:spcAft>
          <a:spcPct val="0"/>
        </a:spcAft>
        <a:defRPr sz="4400">
          <a:solidFill>
            <a:schemeClr val="tx1"/>
          </a:solidFill>
          <a:latin typeface="Arial" pitchFamily="34" charset="0"/>
          <a:cs typeface="Arial" pitchFamily="34" charset="0"/>
        </a:defRPr>
      </a:lvl5pPr>
      <a:lvl6pPr marL="457200" algn="r" rtl="1" fontAlgn="base">
        <a:spcBef>
          <a:spcPct val="0"/>
        </a:spcBef>
        <a:spcAft>
          <a:spcPct val="0"/>
        </a:spcAft>
        <a:defRPr sz="4400">
          <a:solidFill>
            <a:schemeClr val="tx1"/>
          </a:solidFill>
          <a:latin typeface="Calibri" pitchFamily="34" charset="0"/>
          <a:cs typeface="Times New Roman" pitchFamily="18" charset="0"/>
        </a:defRPr>
      </a:lvl6pPr>
      <a:lvl7pPr marL="914400" algn="r" rtl="1" fontAlgn="base">
        <a:spcBef>
          <a:spcPct val="0"/>
        </a:spcBef>
        <a:spcAft>
          <a:spcPct val="0"/>
        </a:spcAft>
        <a:defRPr sz="4400">
          <a:solidFill>
            <a:schemeClr val="tx1"/>
          </a:solidFill>
          <a:latin typeface="Calibri" pitchFamily="34" charset="0"/>
          <a:cs typeface="Times New Roman" pitchFamily="18" charset="0"/>
        </a:defRPr>
      </a:lvl7pPr>
      <a:lvl8pPr marL="1371600" algn="r" rtl="1" fontAlgn="base">
        <a:spcBef>
          <a:spcPct val="0"/>
        </a:spcBef>
        <a:spcAft>
          <a:spcPct val="0"/>
        </a:spcAft>
        <a:defRPr sz="4400">
          <a:solidFill>
            <a:schemeClr val="tx1"/>
          </a:solidFill>
          <a:latin typeface="Calibri" pitchFamily="34" charset="0"/>
          <a:cs typeface="Times New Roman" pitchFamily="18" charset="0"/>
        </a:defRPr>
      </a:lvl8pPr>
      <a:lvl9pPr marL="1828800" algn="r" rtl="1" fontAlgn="base">
        <a:spcBef>
          <a:spcPct val="0"/>
        </a:spcBef>
        <a:spcAft>
          <a:spcPct val="0"/>
        </a:spcAft>
        <a:defRPr sz="4400">
          <a:solidFill>
            <a:schemeClr val="tx1"/>
          </a:solidFill>
          <a:latin typeface="Calibri" pitchFamily="34" charset="0"/>
          <a:cs typeface="Times New Roman" pitchFamily="18" charset="0"/>
        </a:defRPr>
      </a:lvl9pPr>
    </p:titleStyle>
    <p:bodyStyle>
      <a:lvl1pPr marL="342900" indent="-342900" algn="r" rtl="1"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r" rtl="1"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r" rtl="1"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r" rtl="1"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r" rtl="1"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4.xml"/><Relationship Id="rId4" Type="http://schemas.openxmlformats.org/officeDocument/2006/relationships/image" Target="../media/image4.gif"/></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 Id="rId5" Type="http://schemas.openxmlformats.org/officeDocument/2006/relationships/image" Target="../media/image8.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2" Type="http://schemas.openxmlformats.org/officeDocument/2006/relationships/image" Target="../media/image10.emf"/><Relationship Id="rId1" Type="http://schemas.openxmlformats.org/officeDocument/2006/relationships/slideLayout" Target="../slideLayouts/slideLayout4.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xml"/><Relationship Id="rId1" Type="http://schemas.openxmlformats.org/officeDocument/2006/relationships/slideLayout" Target="../slideLayouts/slideLayout20.xml"/><Relationship Id="rId4" Type="http://schemas.openxmlformats.org/officeDocument/2006/relationships/image" Target="../media/image13.pn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5" name="TextBox 4"/>
          <p:cNvSpPr txBox="1"/>
          <p:nvPr/>
        </p:nvSpPr>
        <p:spPr>
          <a:xfrm>
            <a:off x="552450" y="1196752"/>
            <a:ext cx="8162925" cy="1200329"/>
          </a:xfrm>
          <a:prstGeom prst="rect">
            <a:avLst/>
          </a:prstGeom>
          <a:noFill/>
          <a:ln w="19050">
            <a:noFill/>
          </a:ln>
          <a:effectLst>
            <a:outerShdw sx="102000" sy="102000" algn="tl" rotWithShape="0">
              <a:schemeClr val="bg1">
                <a:lumMod val="65000"/>
                <a:alpha val="0"/>
              </a:schemeClr>
            </a:outerShdw>
          </a:effectLst>
        </p:spPr>
        <p:txBody>
          <a:bodyPr rtlCol="1">
            <a:spAutoFit/>
          </a:bodyPr>
          <a:lstStyle/>
          <a:p>
            <a:pPr fontAlgn="auto">
              <a:spcBef>
                <a:spcPts val="0"/>
              </a:spcBef>
              <a:spcAft>
                <a:spcPts val="0"/>
              </a:spcAft>
              <a:defRPr/>
            </a:pPr>
            <a:r>
              <a:rPr lang="he-IL" sz="3600" b="1" dirty="0">
                <a:solidFill>
                  <a:schemeClr val="accent3"/>
                </a:solidFill>
                <a:latin typeface="+mn-lt"/>
                <a:cs typeface="+mn-cs"/>
              </a:rPr>
              <a:t>נשימה תאית </a:t>
            </a:r>
            <a:r>
              <a:rPr lang="he-IL" sz="3600" b="1" dirty="0" smtClean="0">
                <a:solidFill>
                  <a:schemeClr val="accent3"/>
                </a:solidFill>
                <a:latin typeface="+mn-lt"/>
                <a:cs typeface="+mn-cs"/>
              </a:rPr>
              <a:t>ופוטוסינתזה – </a:t>
            </a:r>
            <a:r>
              <a:rPr lang="he-IL" sz="3600" b="1" dirty="0">
                <a:solidFill>
                  <a:srgbClr val="FF6600"/>
                </a:solidFill>
                <a:latin typeface="Arial"/>
                <a:cs typeface="Arial"/>
              </a:rPr>
              <a:t>תִּרגוּל נוסף</a:t>
            </a:r>
          </a:p>
          <a:p>
            <a:pPr fontAlgn="auto">
              <a:spcBef>
                <a:spcPts val="0"/>
              </a:spcBef>
              <a:spcAft>
                <a:spcPts val="0"/>
              </a:spcAft>
              <a:defRPr/>
            </a:pPr>
            <a:endParaRPr lang="he-IL" sz="3600" b="1" dirty="0">
              <a:solidFill>
                <a:schemeClr val="accent3"/>
              </a:solidFill>
              <a:latin typeface="+mn-lt"/>
              <a:cs typeface="+mn-cs"/>
            </a:endParaRPr>
          </a:p>
        </p:txBody>
      </p:sp>
      <p:sp>
        <p:nvSpPr>
          <p:cNvPr id="18" name="Rectangle 17"/>
          <p:cNvSpPr/>
          <p:nvPr/>
        </p:nvSpPr>
        <p:spPr>
          <a:xfrm>
            <a:off x="571500" y="2389758"/>
            <a:ext cx="8143875" cy="1111250"/>
          </a:xfrm>
          <a:prstGeom prst="rect">
            <a:avLst/>
          </a:prstGeom>
          <a:gradFill>
            <a:gsLst>
              <a:gs pos="0">
                <a:schemeClr val="bg1"/>
              </a:gs>
              <a:gs pos="50000">
                <a:schemeClr val="bg2">
                  <a:lumMod val="95000"/>
                </a:schemeClr>
              </a:gs>
            </a:gsLst>
            <a:lin ang="5400000" scaled="0"/>
          </a:gradFill>
          <a:ln w="127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1"/>
          <a:lstStyle/>
          <a:p>
            <a:pPr fontAlgn="auto">
              <a:spcBef>
                <a:spcPts val="0"/>
              </a:spcBef>
              <a:spcAft>
                <a:spcPts val="0"/>
              </a:spcAft>
              <a:buFontTx/>
              <a:buBlip>
                <a:blip r:embed="rId4"/>
              </a:buBlip>
              <a:defRPr/>
            </a:pPr>
            <a:r>
              <a:rPr lang="he-IL" sz="2000" dirty="0">
                <a:solidFill>
                  <a:schemeClr val="tx1"/>
                </a:solidFill>
              </a:rPr>
              <a:t> כל האורגניזמים (כולל צמחים) מבצעים תהליך של נשימה תאית</a:t>
            </a:r>
          </a:p>
          <a:p>
            <a:pPr fontAlgn="auto">
              <a:spcBef>
                <a:spcPts val="0"/>
              </a:spcBef>
              <a:spcAft>
                <a:spcPts val="0"/>
              </a:spcAft>
              <a:buFontTx/>
              <a:buBlip>
                <a:blip r:embed="rId4"/>
              </a:buBlip>
              <a:defRPr/>
            </a:pPr>
            <a:r>
              <a:rPr lang="he-IL" sz="2000" dirty="0">
                <a:solidFill>
                  <a:schemeClr val="tx1"/>
                </a:solidFill>
              </a:rPr>
              <a:t> היחס בין עצמת הפוטוסינתזה לבין עצמת הנשימה התאית בצמחים</a:t>
            </a:r>
          </a:p>
          <a:p>
            <a:pPr fontAlgn="auto">
              <a:spcBef>
                <a:spcPts val="0"/>
              </a:spcBef>
              <a:spcAft>
                <a:spcPts val="0"/>
              </a:spcAft>
              <a:buFontTx/>
              <a:buBlip>
                <a:blip r:embed="rId4"/>
              </a:buBlip>
              <a:defRPr/>
            </a:pPr>
            <a:r>
              <a:rPr lang="he-IL" sz="2000" dirty="0">
                <a:solidFill>
                  <a:schemeClr val="tx1"/>
                </a:solidFill>
              </a:rPr>
              <a:t> תרגול נוסף: פוטוסינתזה ונשימה תאית</a:t>
            </a:r>
          </a:p>
          <a:p>
            <a:pPr fontAlgn="auto">
              <a:spcBef>
                <a:spcPts val="0"/>
              </a:spcBef>
              <a:spcAft>
                <a:spcPts val="0"/>
              </a:spcAft>
              <a:buFontTx/>
              <a:buBlip>
                <a:blip r:embed="rId4"/>
              </a:buBlip>
              <a:defRPr/>
            </a:pPr>
            <a:endParaRPr lang="he-IL" sz="2000" dirty="0">
              <a:solidFill>
                <a:schemeClr val="tx1"/>
              </a:solidFill>
            </a:endParaRPr>
          </a:p>
          <a:p>
            <a:pPr fontAlgn="auto">
              <a:spcBef>
                <a:spcPts val="0"/>
              </a:spcBef>
              <a:spcAft>
                <a:spcPts val="0"/>
              </a:spcAft>
              <a:defRPr/>
            </a:pPr>
            <a:endParaRPr lang="he-IL" sz="2000" dirty="0">
              <a:solidFill>
                <a:schemeClr val="tx1"/>
              </a:solidFill>
            </a:endParaRPr>
          </a:p>
        </p:txBody>
      </p:sp>
      <p:sp>
        <p:nvSpPr>
          <p:cNvPr id="25605" name="Rectangle 18"/>
          <p:cNvSpPr>
            <a:spLocks noChangeArrowheads="1"/>
          </p:cNvSpPr>
          <p:nvPr/>
        </p:nvSpPr>
        <p:spPr bwMode="auto">
          <a:xfrm>
            <a:off x="7296150" y="1978993"/>
            <a:ext cx="143986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he-IL" b="1" dirty="0">
                <a:solidFill>
                  <a:srgbClr val="1D4C72"/>
                </a:solidFill>
                <a:latin typeface="Calibri" pitchFamily="34" charset="0"/>
              </a:rPr>
              <a:t>נושאי השיעור</a:t>
            </a:r>
          </a:p>
        </p:txBody>
      </p:sp>
      <p:sp>
        <p:nvSpPr>
          <p:cNvPr id="25607" name="Rectangle 18"/>
          <p:cNvSpPr>
            <a:spLocks noChangeArrowheads="1"/>
          </p:cNvSpPr>
          <p:nvPr/>
        </p:nvSpPr>
        <p:spPr bwMode="auto">
          <a:xfrm>
            <a:off x="7035800" y="4005263"/>
            <a:ext cx="166846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he-IL" b="1">
                <a:solidFill>
                  <a:srgbClr val="1D4C72"/>
                </a:solidFill>
                <a:latin typeface="Calibri" pitchFamily="34" charset="0"/>
              </a:rPr>
              <a:t>מצגות מקדימות</a:t>
            </a:r>
          </a:p>
        </p:txBody>
      </p:sp>
      <p:sp>
        <p:nvSpPr>
          <p:cNvPr id="8" name="Rectangle 17"/>
          <p:cNvSpPr/>
          <p:nvPr/>
        </p:nvSpPr>
        <p:spPr>
          <a:xfrm>
            <a:off x="695325" y="4375150"/>
            <a:ext cx="8143875" cy="709613"/>
          </a:xfrm>
          <a:prstGeom prst="rect">
            <a:avLst/>
          </a:prstGeom>
          <a:gradFill>
            <a:gsLst>
              <a:gs pos="0">
                <a:schemeClr val="bg1"/>
              </a:gs>
              <a:gs pos="50000">
                <a:schemeClr val="bg2">
                  <a:lumMod val="95000"/>
                </a:schemeClr>
              </a:gs>
            </a:gsLst>
            <a:lin ang="5400000" scaled="0"/>
          </a:gradFill>
          <a:ln w="127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1"/>
          <a:lstStyle/>
          <a:p>
            <a:pPr fontAlgn="auto">
              <a:spcBef>
                <a:spcPts val="0"/>
              </a:spcBef>
              <a:spcAft>
                <a:spcPts val="0"/>
              </a:spcAft>
              <a:buFontTx/>
              <a:buBlip>
                <a:blip r:embed="rId4"/>
              </a:buBlip>
              <a:defRPr/>
            </a:pPr>
            <a:r>
              <a:rPr lang="he-IL" sz="2000" dirty="0">
                <a:solidFill>
                  <a:schemeClr val="tx1"/>
                </a:solidFill>
              </a:rPr>
              <a:t> פוטוסינתזה</a:t>
            </a:r>
          </a:p>
          <a:p>
            <a:pPr fontAlgn="auto">
              <a:spcBef>
                <a:spcPts val="0"/>
              </a:spcBef>
              <a:spcAft>
                <a:spcPts val="0"/>
              </a:spcAft>
              <a:buFontTx/>
              <a:buBlip>
                <a:blip r:embed="rId4"/>
              </a:buBlip>
              <a:defRPr/>
            </a:pPr>
            <a:r>
              <a:rPr lang="he-IL" sz="2000" dirty="0">
                <a:solidFill>
                  <a:schemeClr val="tx1"/>
                </a:solidFill>
              </a:rPr>
              <a:t> נשימה תאית</a:t>
            </a:r>
          </a:p>
          <a:p>
            <a:pPr fontAlgn="auto">
              <a:spcBef>
                <a:spcPts val="0"/>
              </a:spcBef>
              <a:spcAft>
                <a:spcPts val="0"/>
              </a:spcAft>
              <a:defRPr/>
            </a:pPr>
            <a:endParaRPr lang="he-IL" sz="2000" dirty="0">
              <a:solidFill>
                <a:schemeClr val="tx1"/>
              </a:solidFill>
            </a:endParaRPr>
          </a:p>
        </p:txBody>
      </p:sp>
      <p:sp>
        <p:nvSpPr>
          <p:cNvPr id="9" name="TextBox 8"/>
          <p:cNvSpPr txBox="1"/>
          <p:nvPr/>
        </p:nvSpPr>
        <p:spPr>
          <a:xfrm>
            <a:off x="251520" y="283295"/>
            <a:ext cx="7262349" cy="769441"/>
          </a:xfrm>
          <a:prstGeom prst="rect">
            <a:avLst/>
          </a:prstGeom>
          <a:noFill/>
          <a:ln w="19050">
            <a:noFill/>
          </a:ln>
          <a:effectLst>
            <a:outerShdw sx="102000" sy="102000" algn="tl" rotWithShape="0">
              <a:schemeClr val="bg1">
                <a:lumMod val="65000"/>
                <a:alpha val="0"/>
              </a:schemeClr>
            </a:outerShdw>
          </a:effectLst>
        </p:spPr>
        <p:txBody>
          <a:bodyPr wrap="square" rtlCol="1">
            <a:spAutoFit/>
          </a:bodyPr>
          <a:lstStyle/>
          <a:p>
            <a:pPr fontAlgn="auto">
              <a:spcBef>
                <a:spcPts val="0"/>
              </a:spcBef>
              <a:spcAft>
                <a:spcPts val="0"/>
              </a:spcAft>
              <a:defRPr/>
            </a:pPr>
            <a:r>
              <a:rPr lang="he-IL" sz="4400" b="1" dirty="0" smtClean="0">
                <a:solidFill>
                  <a:srgbClr val="1D4C72"/>
                </a:solidFill>
                <a:latin typeface="Arial"/>
                <a:cs typeface="Arial"/>
              </a:rPr>
              <a:t>פרק: התא – מבנה ופעילות</a:t>
            </a:r>
            <a:endParaRPr lang="he-IL" sz="4400" b="1" noProof="1">
              <a:solidFill>
                <a:srgbClr val="5F0060">
                  <a:lumMod val="50000"/>
                  <a:lumOff val="50000"/>
                </a:srgbClr>
              </a:solidFill>
              <a:latin typeface="Arial"/>
              <a:cs typeface="Arial"/>
            </a:endParaRPr>
          </a:p>
        </p:txBody>
      </p:sp>
      <p:sp>
        <p:nvSpPr>
          <p:cNvPr id="10" name="Rectangle 3"/>
          <p:cNvSpPr/>
          <p:nvPr/>
        </p:nvSpPr>
        <p:spPr>
          <a:xfrm>
            <a:off x="389135" y="1078706"/>
            <a:ext cx="8215313" cy="4603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fontAlgn="auto">
              <a:spcBef>
                <a:spcPts val="0"/>
              </a:spcBef>
              <a:spcAft>
                <a:spcPts val="0"/>
              </a:spcAft>
              <a:defRPr/>
            </a:pPr>
            <a:endParaRPr lang="he-IL" dirty="0">
              <a:solidFill>
                <a:prstClr val="white"/>
              </a:solidFill>
            </a:endParaRPr>
          </a:p>
        </p:txBody>
      </p:sp>
    </p:spTree>
  </p:cSld>
  <p:clrMapOvr>
    <a:overrideClrMapping bg1="lt1" tx1="dk1" bg2="lt2" tx2="dk2" accent1="accent1" accent2="accent2" accent3="accent3" accent4="accent4" accent5="accent5" accent6="accent6" hlink="hlink" folHlink="folHlink"/>
  </p:clrMapOvr>
  <p:transition spd="slow"/>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5" name="Slide Number Placeholder 8"/>
          <p:cNvSpPr>
            <a:spLocks noGrp="1"/>
          </p:cNvSpPr>
          <p:nvPr>
            <p:ph type="sldNum" sz="quarter" idx="12"/>
          </p:nvPr>
        </p:nvSpPr>
        <p:spPr bwMode="auto">
          <a:ln>
            <a:miter lim="800000"/>
            <a:headEnd/>
            <a:tailEnd/>
          </a:ln>
        </p:spPr>
        <p:txBody>
          <a:bodyPr vert="horz" wrap="square" lIns="91440" tIns="45720" rIns="91440" bIns="45720" numCol="1" anchor="t" anchorCtr="0" compatLnSpc="1">
            <a:prstTxWarp prst="textNoShape">
              <a:avLst/>
            </a:prstTxWarp>
          </a:bodyPr>
          <a:lstStyle/>
          <a:p>
            <a:pPr fontAlgn="base">
              <a:spcBef>
                <a:spcPct val="0"/>
              </a:spcBef>
              <a:spcAft>
                <a:spcPct val="0"/>
              </a:spcAft>
              <a:defRPr/>
            </a:pPr>
            <a:fld id="{809CF904-F700-4190-BC2A-24B211394A8D}" type="slidenum">
              <a:rPr lang="he-IL" smtClean="0"/>
              <a:pPr fontAlgn="base">
                <a:spcBef>
                  <a:spcPct val="0"/>
                </a:spcBef>
                <a:spcAft>
                  <a:spcPct val="0"/>
                </a:spcAft>
                <a:defRPr/>
              </a:pPr>
              <a:t>2</a:t>
            </a:fld>
            <a:endParaRPr lang="he-IL" dirty="0" smtClean="0"/>
          </a:p>
        </p:txBody>
      </p:sp>
      <p:sp>
        <p:nvSpPr>
          <p:cNvPr id="6" name="כותרת 5"/>
          <p:cNvSpPr>
            <a:spLocks noGrp="1"/>
          </p:cNvSpPr>
          <p:nvPr>
            <p:ph type="ctrTitle"/>
          </p:nvPr>
        </p:nvSpPr>
        <p:spPr>
          <a:xfrm>
            <a:off x="785813" y="71438"/>
            <a:ext cx="7772400" cy="441325"/>
          </a:xfrm>
        </p:spPr>
        <p:txBody>
          <a:bodyPr/>
          <a:lstStyle/>
          <a:p>
            <a:pPr fontAlgn="auto">
              <a:defRPr/>
            </a:pPr>
            <a:r>
              <a:rPr lang="he-IL" sz="1800" b="1" dirty="0" smtClean="0">
                <a:solidFill>
                  <a:srgbClr val="FF6600"/>
                </a:solidFill>
                <a:ea typeface="+mn-ea"/>
              </a:rPr>
              <a:t>כל האורגניזמים (כולל צמחים) מבצעים תהליך נשימה תאית</a:t>
            </a:r>
            <a:endParaRPr lang="he-IL" sz="1800" dirty="0" smtClean="0"/>
          </a:p>
        </p:txBody>
      </p:sp>
      <p:sp>
        <p:nvSpPr>
          <p:cNvPr id="5" name="TextBox 4"/>
          <p:cNvSpPr txBox="1"/>
          <p:nvPr/>
        </p:nvSpPr>
        <p:spPr>
          <a:xfrm>
            <a:off x="517525" y="476672"/>
            <a:ext cx="8183563" cy="6586418"/>
          </a:xfrm>
          <a:prstGeom prst="rect">
            <a:avLst/>
          </a:prstGeom>
          <a:noFill/>
          <a:ln w="19050">
            <a:noFill/>
          </a:ln>
          <a:effectLst>
            <a:outerShdw sx="102000" sy="102000" algn="tl" rotWithShape="0">
              <a:schemeClr val="bg1">
                <a:lumMod val="65000"/>
                <a:alpha val="0"/>
              </a:schemeClr>
            </a:outerShdw>
          </a:effectLst>
        </p:spPr>
        <p:txBody>
          <a:bodyPr rtlCol="1">
            <a:spAutoFit/>
          </a:bodyPr>
          <a:lstStyle/>
          <a:p>
            <a:pPr fontAlgn="auto">
              <a:spcBef>
                <a:spcPts val="0"/>
              </a:spcBef>
              <a:spcAft>
                <a:spcPts val="0"/>
              </a:spcAft>
              <a:defRPr/>
            </a:pPr>
            <a:r>
              <a:rPr lang="he-IL" b="1" dirty="0">
                <a:solidFill>
                  <a:schemeClr val="accent3"/>
                </a:solidFill>
              </a:rPr>
              <a:t>הצמחים נבדלים מבעלי החיים </a:t>
            </a:r>
            <a:r>
              <a:rPr lang="he-IL" b="1" u="sng" dirty="0">
                <a:solidFill>
                  <a:schemeClr val="accent3"/>
                </a:solidFill>
              </a:rPr>
              <a:t>במקור הגלוקוז</a:t>
            </a:r>
            <a:r>
              <a:rPr lang="he-IL" b="1" dirty="0">
                <a:solidFill>
                  <a:schemeClr val="accent3"/>
                </a:solidFill>
              </a:rPr>
              <a:t> המתפרק בתהליך הנשימה התאית. </a:t>
            </a:r>
          </a:p>
          <a:p>
            <a:pPr fontAlgn="auto">
              <a:spcBef>
                <a:spcPts val="0"/>
              </a:spcBef>
              <a:spcAft>
                <a:spcPts val="0"/>
              </a:spcAft>
              <a:defRPr/>
            </a:pPr>
            <a:r>
              <a:rPr lang="he-IL" dirty="0"/>
              <a:t>                                                                    </a:t>
            </a:r>
            <a:endParaRPr lang="he-IL" b="1" dirty="0"/>
          </a:p>
          <a:p>
            <a:pPr fontAlgn="auto">
              <a:spcBef>
                <a:spcPts val="0"/>
              </a:spcBef>
              <a:spcAft>
                <a:spcPts val="0"/>
              </a:spcAft>
              <a:defRPr/>
            </a:pPr>
            <a:endParaRPr lang="he-IL" b="1" dirty="0">
              <a:solidFill>
                <a:srgbClr val="FF6600"/>
              </a:solidFill>
            </a:endParaRPr>
          </a:p>
          <a:p>
            <a:pPr fontAlgn="auto">
              <a:spcBef>
                <a:spcPts val="0"/>
              </a:spcBef>
              <a:spcAft>
                <a:spcPts val="0"/>
              </a:spcAft>
              <a:defRPr/>
            </a:pPr>
            <a:endParaRPr lang="he-IL" b="1" dirty="0">
              <a:solidFill>
                <a:srgbClr val="FF6600"/>
              </a:solidFill>
            </a:endParaRPr>
          </a:p>
          <a:p>
            <a:pPr fontAlgn="auto">
              <a:spcBef>
                <a:spcPts val="0"/>
              </a:spcBef>
              <a:spcAft>
                <a:spcPts val="0"/>
              </a:spcAft>
              <a:defRPr/>
            </a:pPr>
            <a:endParaRPr lang="he-IL" dirty="0">
              <a:solidFill>
                <a:prstClr val="black"/>
              </a:solidFill>
            </a:endParaRPr>
          </a:p>
          <a:p>
            <a:pPr fontAlgn="auto">
              <a:spcBef>
                <a:spcPts val="0"/>
              </a:spcBef>
              <a:spcAft>
                <a:spcPts val="0"/>
              </a:spcAft>
              <a:defRPr/>
            </a:pPr>
            <a:endParaRPr lang="he-IL" dirty="0">
              <a:solidFill>
                <a:prstClr val="black"/>
              </a:solidFill>
            </a:endParaRPr>
          </a:p>
          <a:p>
            <a:pPr fontAlgn="auto">
              <a:spcBef>
                <a:spcPts val="0"/>
              </a:spcBef>
              <a:spcAft>
                <a:spcPts val="0"/>
              </a:spcAft>
              <a:defRPr/>
            </a:pPr>
            <a:endParaRPr lang="he-IL" dirty="0">
              <a:solidFill>
                <a:prstClr val="black"/>
              </a:solidFill>
            </a:endParaRPr>
          </a:p>
          <a:p>
            <a:pPr fontAlgn="auto">
              <a:spcBef>
                <a:spcPts val="0"/>
              </a:spcBef>
              <a:spcAft>
                <a:spcPts val="0"/>
              </a:spcAft>
              <a:defRPr/>
            </a:pPr>
            <a:endParaRPr lang="he-IL" dirty="0">
              <a:solidFill>
                <a:prstClr val="black"/>
              </a:solidFill>
            </a:endParaRPr>
          </a:p>
          <a:p>
            <a:pPr fontAlgn="auto">
              <a:spcBef>
                <a:spcPts val="0"/>
              </a:spcBef>
              <a:spcAft>
                <a:spcPts val="0"/>
              </a:spcAft>
              <a:defRPr/>
            </a:pPr>
            <a:endParaRPr lang="he-IL" dirty="0">
              <a:solidFill>
                <a:prstClr val="black"/>
              </a:solidFill>
            </a:endParaRPr>
          </a:p>
          <a:p>
            <a:pPr fontAlgn="auto">
              <a:spcBef>
                <a:spcPts val="0"/>
              </a:spcBef>
              <a:spcAft>
                <a:spcPts val="0"/>
              </a:spcAft>
              <a:defRPr/>
            </a:pPr>
            <a:endParaRPr lang="he-IL" dirty="0">
              <a:solidFill>
                <a:prstClr val="black"/>
              </a:solidFill>
            </a:endParaRPr>
          </a:p>
          <a:p>
            <a:pPr fontAlgn="auto">
              <a:spcBef>
                <a:spcPts val="0"/>
              </a:spcBef>
              <a:spcAft>
                <a:spcPts val="0"/>
              </a:spcAft>
              <a:defRPr/>
            </a:pPr>
            <a:endParaRPr lang="he-IL" dirty="0">
              <a:solidFill>
                <a:prstClr val="black"/>
              </a:solidFill>
            </a:endParaRPr>
          </a:p>
          <a:p>
            <a:pPr fontAlgn="auto">
              <a:spcBef>
                <a:spcPts val="0"/>
              </a:spcBef>
              <a:spcAft>
                <a:spcPts val="0"/>
              </a:spcAft>
              <a:defRPr/>
            </a:pPr>
            <a:endParaRPr lang="he-IL" dirty="0">
              <a:solidFill>
                <a:prstClr val="black"/>
              </a:solidFill>
            </a:endParaRPr>
          </a:p>
          <a:p>
            <a:pPr fontAlgn="auto">
              <a:spcBef>
                <a:spcPts val="0"/>
              </a:spcBef>
              <a:spcAft>
                <a:spcPts val="0"/>
              </a:spcAft>
              <a:defRPr/>
            </a:pPr>
            <a:endParaRPr lang="he-IL" dirty="0">
              <a:solidFill>
                <a:srgbClr val="FF6600"/>
              </a:solidFill>
            </a:endParaRPr>
          </a:p>
          <a:p>
            <a:pPr fontAlgn="auto">
              <a:spcBef>
                <a:spcPts val="0"/>
              </a:spcBef>
              <a:spcAft>
                <a:spcPts val="0"/>
              </a:spcAft>
              <a:defRPr/>
            </a:pPr>
            <a:endParaRPr lang="he-IL" dirty="0">
              <a:solidFill>
                <a:srgbClr val="FF6600"/>
              </a:solidFill>
            </a:endParaRPr>
          </a:p>
          <a:p>
            <a:pPr fontAlgn="auto">
              <a:spcBef>
                <a:spcPts val="0"/>
              </a:spcBef>
              <a:spcAft>
                <a:spcPts val="0"/>
              </a:spcAft>
              <a:defRPr/>
            </a:pPr>
            <a:endParaRPr lang="he-IL" sz="800" dirty="0">
              <a:solidFill>
                <a:srgbClr val="FF6600"/>
              </a:solidFill>
            </a:endParaRPr>
          </a:p>
          <a:p>
            <a:pPr fontAlgn="auto">
              <a:spcBef>
                <a:spcPts val="0"/>
              </a:spcBef>
              <a:spcAft>
                <a:spcPts val="0"/>
              </a:spcAft>
              <a:defRPr/>
            </a:pPr>
            <a:endParaRPr lang="he-IL" u="sng" dirty="0">
              <a:solidFill>
                <a:srgbClr val="FF6600"/>
              </a:solidFill>
            </a:endParaRPr>
          </a:p>
          <a:p>
            <a:pPr fontAlgn="auto">
              <a:spcBef>
                <a:spcPts val="0"/>
              </a:spcBef>
              <a:spcAft>
                <a:spcPts val="0"/>
              </a:spcAft>
              <a:defRPr/>
            </a:pPr>
            <a:r>
              <a:rPr lang="he-IL" b="1" dirty="0" smtClean="0">
                <a:solidFill>
                  <a:srgbClr val="FF6600"/>
                </a:solidFill>
              </a:rPr>
              <a:t>השימוש </a:t>
            </a:r>
            <a:r>
              <a:rPr lang="he-IL" b="1" dirty="0">
                <a:solidFill>
                  <a:srgbClr val="FF6600"/>
                </a:solidFill>
              </a:rPr>
              <a:t>בגלוקוז לתהליך הנשימה התאית משותף לצמחים ולבעלי חיים</a:t>
            </a:r>
            <a:r>
              <a:rPr lang="he-IL" dirty="0">
                <a:solidFill>
                  <a:srgbClr val="FF6600"/>
                </a:solidFill>
              </a:rPr>
              <a:t>.</a:t>
            </a:r>
          </a:p>
          <a:p>
            <a:pPr fontAlgn="auto">
              <a:spcBef>
                <a:spcPts val="0"/>
              </a:spcBef>
              <a:spcAft>
                <a:spcPts val="0"/>
              </a:spcAft>
              <a:defRPr/>
            </a:pPr>
            <a:r>
              <a:rPr lang="he-IL" dirty="0">
                <a:solidFill>
                  <a:srgbClr val="FF6600"/>
                </a:solidFill>
              </a:rPr>
              <a:t> </a:t>
            </a:r>
            <a:r>
              <a:rPr lang="he-IL" u="sng" dirty="0"/>
              <a:t>כל אורגניזם חי (כולל צמחים) מקיים תהליך נשימה תאית</a:t>
            </a:r>
            <a:r>
              <a:rPr lang="he-IL" dirty="0"/>
              <a:t> </a:t>
            </a:r>
            <a:r>
              <a:rPr lang="he-IL" noProof="1"/>
              <a:t>שבמהלכה הגלוקוז </a:t>
            </a:r>
            <a:r>
              <a:rPr lang="he-IL" dirty="0"/>
              <a:t>מתפרק, ונוצר </a:t>
            </a:r>
            <a:r>
              <a:rPr lang="en-US" dirty="0"/>
              <a:t>ATP</a:t>
            </a:r>
            <a:r>
              <a:rPr lang="he-IL" dirty="0"/>
              <a:t> המספק אנרגיה לתהליכים בתא. זה אחד ממאפייני החיים העיקריים!</a:t>
            </a:r>
          </a:p>
          <a:p>
            <a:pPr fontAlgn="auto">
              <a:spcBef>
                <a:spcPts val="0"/>
              </a:spcBef>
              <a:spcAft>
                <a:spcPts val="0"/>
              </a:spcAft>
              <a:defRPr/>
            </a:pPr>
            <a:endParaRPr lang="he-IL" dirty="0">
              <a:solidFill>
                <a:prstClr val="black"/>
              </a:solidFill>
            </a:endParaRPr>
          </a:p>
          <a:p>
            <a:pPr fontAlgn="auto">
              <a:spcBef>
                <a:spcPts val="0"/>
              </a:spcBef>
              <a:spcAft>
                <a:spcPts val="0"/>
              </a:spcAft>
              <a:defRPr/>
            </a:pPr>
            <a:r>
              <a:rPr lang="he-IL" dirty="0" smtClean="0">
                <a:solidFill>
                  <a:prstClr val="black"/>
                </a:solidFill>
              </a:rPr>
              <a:t>הגלוקוז </a:t>
            </a:r>
            <a:r>
              <a:rPr lang="he-IL" dirty="0">
                <a:solidFill>
                  <a:prstClr val="black"/>
                </a:solidFill>
              </a:rPr>
              <a:t>הנוצר בתהליך הפוטוסינתזה בצמחים מנוצל לנשימה תאית </a:t>
            </a:r>
            <a:r>
              <a:rPr lang="he-IL" u="sng" dirty="0">
                <a:solidFill>
                  <a:prstClr val="black"/>
                </a:solidFill>
              </a:rPr>
              <a:t>לאורך היממה כולה</a:t>
            </a:r>
            <a:r>
              <a:rPr lang="he-IL" dirty="0">
                <a:solidFill>
                  <a:prstClr val="black"/>
                </a:solidFill>
              </a:rPr>
              <a:t>,</a:t>
            </a:r>
            <a:endParaRPr lang="en-US" dirty="0">
              <a:solidFill>
                <a:prstClr val="black"/>
              </a:solidFill>
            </a:endParaRPr>
          </a:p>
          <a:p>
            <a:pPr fontAlgn="auto">
              <a:spcBef>
                <a:spcPts val="0"/>
              </a:spcBef>
              <a:spcAft>
                <a:spcPts val="0"/>
              </a:spcAft>
              <a:defRPr/>
            </a:pPr>
            <a:r>
              <a:rPr lang="he-IL" dirty="0">
                <a:solidFill>
                  <a:prstClr val="black"/>
                </a:solidFill>
              </a:rPr>
              <a:t>כשם </a:t>
            </a:r>
            <a:r>
              <a:rPr lang="he-IL" noProof="1">
                <a:solidFill>
                  <a:prstClr val="black"/>
                </a:solidFill>
              </a:rPr>
              <a:t>שהגלוקוז ש</a:t>
            </a:r>
            <a:r>
              <a:rPr lang="he-IL" dirty="0">
                <a:solidFill>
                  <a:prstClr val="black"/>
                </a:solidFill>
              </a:rPr>
              <a:t>מתקבל מהאוכל שאנו אוכלים ביום, מתפרק בתהליך הנשימה התאית לאורך היממה כולה.</a:t>
            </a:r>
          </a:p>
          <a:p>
            <a:pPr fontAlgn="auto">
              <a:spcBef>
                <a:spcPts val="0"/>
              </a:spcBef>
              <a:spcAft>
                <a:spcPts val="0"/>
              </a:spcAft>
              <a:defRPr/>
            </a:pPr>
            <a:endParaRPr lang="he-IL" dirty="0">
              <a:solidFill>
                <a:prstClr val="black"/>
              </a:solidFill>
            </a:endParaRPr>
          </a:p>
        </p:txBody>
      </p:sp>
      <p:grpSp>
        <p:nvGrpSpPr>
          <p:cNvPr id="26630" name="קבוצה 8"/>
          <p:cNvGrpSpPr>
            <a:grpSpLocks/>
          </p:cNvGrpSpPr>
          <p:nvPr/>
        </p:nvGrpSpPr>
        <p:grpSpPr bwMode="auto">
          <a:xfrm>
            <a:off x="262303" y="980728"/>
            <a:ext cx="8337873" cy="3600400"/>
            <a:chOff x="231775" y="1348247"/>
            <a:chExt cx="8337640" cy="3602235"/>
          </a:xfrm>
        </p:grpSpPr>
        <p:sp>
          <p:nvSpPr>
            <p:cNvPr id="2" name="TextBox 1"/>
            <p:cNvSpPr txBox="1"/>
            <p:nvPr/>
          </p:nvSpPr>
          <p:spPr>
            <a:xfrm>
              <a:off x="4157875" y="1348247"/>
              <a:ext cx="4411540" cy="3602235"/>
            </a:xfrm>
            <a:prstGeom prst="rect">
              <a:avLst/>
            </a:prstGeom>
            <a:solidFill>
              <a:srgbClr val="92D050">
                <a:alpha val="35000"/>
              </a:srgbClr>
            </a:solidFill>
            <a:ln w="22225">
              <a:solidFill>
                <a:schemeClr val="bg1"/>
              </a:solidFill>
            </a:ln>
            <a:effectLst>
              <a:outerShdw sx="101000" sy="101000" algn="ctr" rotWithShape="0">
                <a:schemeClr val="bg1">
                  <a:lumMod val="75000"/>
                </a:schemeClr>
              </a:outerShdw>
            </a:effectLst>
          </p:spPr>
          <p:txBody>
            <a:bodyPr rtlCol="1" anchor="ctr">
              <a:normAutofit/>
            </a:bodyPr>
            <a:lstStyle/>
            <a:p>
              <a:pPr fontAlgn="auto">
                <a:spcBef>
                  <a:spcPts val="0"/>
                </a:spcBef>
                <a:spcAft>
                  <a:spcPts val="0"/>
                </a:spcAft>
                <a:defRPr/>
              </a:pPr>
              <a:endParaRPr lang="he-IL" dirty="0">
                <a:solidFill>
                  <a:prstClr val="black"/>
                </a:solidFill>
                <a:cs typeface="Arial"/>
              </a:endParaRPr>
            </a:p>
            <a:p>
              <a:pPr fontAlgn="auto">
                <a:spcBef>
                  <a:spcPts val="0"/>
                </a:spcBef>
                <a:spcAft>
                  <a:spcPts val="0"/>
                </a:spcAft>
                <a:defRPr/>
              </a:pPr>
              <a:endParaRPr lang="he-IL" sz="2000" dirty="0">
                <a:solidFill>
                  <a:prstClr val="black">
                    <a:lumMod val="50000"/>
                    <a:lumOff val="50000"/>
                  </a:prstClr>
                </a:solidFill>
                <a:latin typeface="Arial"/>
                <a:cs typeface="Arial"/>
              </a:endParaRPr>
            </a:p>
            <a:p>
              <a:pPr fontAlgn="auto">
                <a:spcBef>
                  <a:spcPts val="0"/>
                </a:spcBef>
                <a:spcAft>
                  <a:spcPts val="0"/>
                </a:spcAft>
                <a:defRPr/>
              </a:pPr>
              <a:endParaRPr lang="he-IL" sz="2000" dirty="0">
                <a:solidFill>
                  <a:prstClr val="black">
                    <a:lumMod val="50000"/>
                    <a:lumOff val="50000"/>
                  </a:prstClr>
                </a:solidFill>
                <a:latin typeface="Arial"/>
                <a:cs typeface="Arial"/>
              </a:endParaRPr>
            </a:p>
          </p:txBody>
        </p:sp>
        <p:pic>
          <p:nvPicPr>
            <p:cNvPr id="26632" name="Picture 1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82870" y="2525943"/>
              <a:ext cx="1511799" cy="22676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33" name="Picture 1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81471" y="3530286"/>
              <a:ext cx="2448272" cy="12633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מלבן 6"/>
            <p:cNvSpPr/>
            <p:nvPr/>
          </p:nvSpPr>
          <p:spPr>
            <a:xfrm>
              <a:off x="231775" y="1348247"/>
              <a:ext cx="3906729" cy="3602235"/>
            </a:xfrm>
            <a:prstGeom prst="rect">
              <a:avLst/>
            </a:prstGeom>
            <a:solidFill>
              <a:srgbClr val="FFFF9F">
                <a:alpha val="41000"/>
              </a:srgb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endParaRPr lang="he-IL" dirty="0">
                <a:solidFill>
                  <a:prstClr val="white"/>
                </a:solidFill>
              </a:endParaRPr>
            </a:p>
          </p:txBody>
        </p:sp>
        <p:pic>
          <p:nvPicPr>
            <p:cNvPr id="26635"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4844" y="3486235"/>
              <a:ext cx="1748095" cy="1296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36" name="Picture 9"/>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086299" y="3486980"/>
              <a:ext cx="2034447" cy="1296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7"/>
            <p:cNvSpPr txBox="1"/>
            <p:nvPr/>
          </p:nvSpPr>
          <p:spPr>
            <a:xfrm>
              <a:off x="231775" y="1602997"/>
              <a:ext cx="3900379" cy="825921"/>
            </a:xfrm>
            <a:prstGeom prst="rect">
              <a:avLst/>
            </a:prstGeom>
            <a:noFill/>
            <a:ln w="22225">
              <a:noFill/>
            </a:ln>
            <a:effectLst>
              <a:outerShdw sx="101000" sy="101000" algn="ctr" rotWithShape="0">
                <a:schemeClr val="bg1">
                  <a:lumMod val="75000"/>
                </a:schemeClr>
              </a:outerShdw>
            </a:effectLst>
          </p:spPr>
          <p:txBody>
            <a:bodyPr rtlCol="1" anchor="ctr"/>
            <a:lstStyle/>
            <a:p>
              <a:pPr fontAlgn="auto">
                <a:spcBef>
                  <a:spcPts val="0"/>
                </a:spcBef>
                <a:spcAft>
                  <a:spcPts val="0"/>
                </a:spcAft>
                <a:defRPr/>
              </a:pPr>
              <a:r>
                <a:rPr lang="he-IL" dirty="0" smtClean="0">
                  <a:solidFill>
                    <a:srgbClr val="FF6600"/>
                  </a:solidFill>
                </a:rPr>
                <a:t>בעלי חיים הם </a:t>
              </a:r>
              <a:r>
                <a:rPr lang="he-IL" dirty="0" err="1" smtClean="0">
                  <a:solidFill>
                    <a:srgbClr val="FF6600"/>
                  </a:solidFill>
                </a:rPr>
                <a:t>הטרוטרופים</a:t>
              </a:r>
              <a:r>
                <a:rPr lang="en-US" dirty="0" smtClean="0">
                  <a:solidFill>
                    <a:srgbClr val="FF6600"/>
                  </a:solidFill>
                </a:rPr>
                <a:t>;</a:t>
              </a:r>
              <a:r>
                <a:rPr lang="he-IL" dirty="0" smtClean="0">
                  <a:solidFill>
                    <a:srgbClr val="FF6600"/>
                  </a:solidFill>
                </a:rPr>
                <a:t> </a:t>
              </a:r>
              <a:r>
                <a:rPr lang="he-IL" dirty="0" smtClean="0">
                  <a:solidFill>
                    <a:prstClr val="black"/>
                  </a:solidFill>
                  <a:latin typeface="Arial"/>
                  <a:cs typeface="Arial"/>
                </a:rPr>
                <a:t>מקור </a:t>
              </a:r>
              <a:r>
                <a:rPr lang="he-IL" dirty="0">
                  <a:solidFill>
                    <a:prstClr val="black"/>
                  </a:solidFill>
                  <a:latin typeface="Arial"/>
                  <a:cs typeface="Arial"/>
                </a:rPr>
                <a:t>הגלוקוז (וחומרים אורגנים </a:t>
              </a:r>
              <a:r>
                <a:rPr lang="he-IL" dirty="0" smtClean="0">
                  <a:solidFill>
                    <a:prstClr val="black"/>
                  </a:solidFill>
                  <a:latin typeface="Arial"/>
                  <a:cs typeface="Arial"/>
                </a:rPr>
                <a:t>אחרים) הוא במזון. </a:t>
              </a:r>
            </a:p>
            <a:p>
              <a:pPr fontAlgn="auto">
                <a:spcBef>
                  <a:spcPts val="0"/>
                </a:spcBef>
                <a:spcAft>
                  <a:spcPts val="0"/>
                </a:spcAft>
                <a:defRPr/>
              </a:pPr>
              <a:r>
                <a:rPr lang="he-IL" dirty="0" smtClean="0">
                  <a:solidFill>
                    <a:prstClr val="black"/>
                  </a:solidFill>
                  <a:latin typeface="Arial"/>
                  <a:cs typeface="Arial"/>
                </a:rPr>
                <a:t>(והם צרכנים מבחינת תפקודם במערכת האקולוגית).</a:t>
              </a:r>
              <a:endParaRPr lang="he-IL" b="1" dirty="0">
                <a:solidFill>
                  <a:prstClr val="black"/>
                </a:solidFill>
                <a:latin typeface="Arial"/>
                <a:cs typeface="Arial"/>
              </a:endParaRPr>
            </a:p>
          </p:txBody>
        </p:sp>
      </p:grpSp>
      <p:sp>
        <p:nvSpPr>
          <p:cNvPr id="3" name="מלבן 2"/>
          <p:cNvSpPr/>
          <p:nvPr/>
        </p:nvSpPr>
        <p:spPr>
          <a:xfrm>
            <a:off x="4192785" y="1066521"/>
            <a:ext cx="4411663" cy="1477328"/>
          </a:xfrm>
          <a:prstGeom prst="rect">
            <a:avLst/>
          </a:prstGeom>
        </p:spPr>
        <p:txBody>
          <a:bodyPr wrap="square">
            <a:spAutoFit/>
          </a:bodyPr>
          <a:lstStyle/>
          <a:p>
            <a:pPr fontAlgn="auto">
              <a:spcBef>
                <a:spcPts val="0"/>
              </a:spcBef>
              <a:spcAft>
                <a:spcPts val="0"/>
              </a:spcAft>
              <a:defRPr/>
            </a:pPr>
            <a:r>
              <a:rPr lang="he-IL" dirty="0">
                <a:solidFill>
                  <a:srgbClr val="FF6600"/>
                </a:solidFill>
                <a:latin typeface="Arial"/>
                <a:cs typeface="Arial"/>
              </a:rPr>
              <a:t>צמחים הם </a:t>
            </a:r>
            <a:r>
              <a:rPr lang="he-IL" noProof="1" smtClean="0">
                <a:solidFill>
                  <a:srgbClr val="FF6600"/>
                </a:solidFill>
                <a:latin typeface="Arial"/>
                <a:cs typeface="Arial"/>
              </a:rPr>
              <a:t>אוטוטרופים</a:t>
            </a:r>
            <a:r>
              <a:rPr lang="en-US" noProof="1" smtClean="0">
                <a:solidFill>
                  <a:srgbClr val="FF6600"/>
                </a:solidFill>
                <a:latin typeface="Arial"/>
                <a:cs typeface="Arial"/>
              </a:rPr>
              <a:t> ;</a:t>
            </a:r>
            <a:r>
              <a:rPr lang="he-IL" dirty="0" smtClean="0">
                <a:solidFill>
                  <a:prstClr val="black"/>
                </a:solidFill>
                <a:latin typeface="Arial"/>
                <a:cs typeface="Arial"/>
              </a:rPr>
              <a:t>הם </a:t>
            </a:r>
            <a:r>
              <a:rPr lang="he-IL" dirty="0">
                <a:solidFill>
                  <a:prstClr val="black"/>
                </a:solidFill>
                <a:latin typeface="Arial"/>
                <a:cs typeface="Arial"/>
              </a:rPr>
              <a:t>מייצרים את הגלוקוז </a:t>
            </a:r>
            <a:r>
              <a:rPr lang="he-IL" dirty="0" smtClean="0">
                <a:solidFill>
                  <a:prstClr val="black"/>
                </a:solidFill>
                <a:latin typeface="Arial"/>
                <a:cs typeface="Arial"/>
              </a:rPr>
              <a:t>בתהליך הפוטוסינתזה (ואת </a:t>
            </a:r>
            <a:r>
              <a:rPr lang="he-IL" dirty="0">
                <a:solidFill>
                  <a:prstClr val="black"/>
                </a:solidFill>
                <a:latin typeface="Arial"/>
                <a:cs typeface="Arial"/>
              </a:rPr>
              <a:t>יתר החומרים </a:t>
            </a:r>
            <a:r>
              <a:rPr lang="he-IL" dirty="0" smtClean="0">
                <a:solidFill>
                  <a:prstClr val="black"/>
                </a:solidFill>
                <a:latin typeface="Arial"/>
                <a:cs typeface="Arial"/>
              </a:rPr>
              <a:t>האורגניים </a:t>
            </a:r>
            <a:r>
              <a:rPr lang="he-IL" dirty="0">
                <a:solidFill>
                  <a:prstClr val="black"/>
                </a:solidFill>
                <a:latin typeface="Arial"/>
                <a:cs typeface="Arial"/>
              </a:rPr>
              <a:t>בתהליכי המשך</a:t>
            </a:r>
            <a:r>
              <a:rPr lang="he-IL" dirty="0" smtClean="0">
                <a:solidFill>
                  <a:prstClr val="black"/>
                </a:solidFill>
                <a:latin typeface="Arial"/>
                <a:cs typeface="Arial"/>
              </a:rPr>
              <a:t>).</a:t>
            </a:r>
          </a:p>
          <a:p>
            <a:pPr fontAlgn="auto">
              <a:spcBef>
                <a:spcPts val="0"/>
              </a:spcBef>
              <a:spcAft>
                <a:spcPts val="0"/>
              </a:spcAft>
              <a:defRPr/>
            </a:pPr>
            <a:r>
              <a:rPr lang="he-IL" noProof="1">
                <a:latin typeface="Arial"/>
                <a:cs typeface="Arial"/>
              </a:rPr>
              <a:t>(</a:t>
            </a:r>
            <a:r>
              <a:rPr lang="he-IL" noProof="1">
                <a:latin typeface="Arial"/>
                <a:cs typeface="Arial"/>
              </a:rPr>
              <a:t>והם </a:t>
            </a:r>
            <a:r>
              <a:rPr lang="he-IL" noProof="1" smtClean="0">
                <a:latin typeface="Arial"/>
                <a:cs typeface="Arial"/>
              </a:rPr>
              <a:t>היצרנים מבחינת </a:t>
            </a:r>
          </a:p>
          <a:p>
            <a:pPr fontAlgn="auto">
              <a:spcBef>
                <a:spcPts val="0"/>
              </a:spcBef>
              <a:spcAft>
                <a:spcPts val="0"/>
              </a:spcAft>
              <a:defRPr/>
            </a:pPr>
            <a:r>
              <a:rPr lang="he-IL" noProof="1" smtClean="0">
                <a:latin typeface="Arial"/>
                <a:cs typeface="Arial"/>
              </a:rPr>
              <a:t>תפקודם במערכת </a:t>
            </a:r>
            <a:r>
              <a:rPr lang="he-IL" noProof="1">
                <a:latin typeface="Arial"/>
                <a:cs typeface="Arial"/>
              </a:rPr>
              <a:t>האקולוגית</a:t>
            </a:r>
            <a:r>
              <a:rPr lang="he-IL" noProof="1" smtClean="0">
                <a:latin typeface="Arial"/>
                <a:cs typeface="Arial"/>
              </a:rPr>
              <a:t>).</a:t>
            </a:r>
            <a:endParaRPr lang="he-IL" dirty="0">
              <a:latin typeface="Arial"/>
              <a:cs typeface="Arial"/>
            </a:endParaRPr>
          </a:p>
        </p:txBody>
      </p:sp>
      <p:sp>
        <p:nvSpPr>
          <p:cNvPr id="15" name="Rectangle 3"/>
          <p:cNvSpPr/>
          <p:nvPr/>
        </p:nvSpPr>
        <p:spPr>
          <a:xfrm>
            <a:off x="389135" y="419100"/>
            <a:ext cx="8215313" cy="4603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fontAlgn="auto">
              <a:spcBef>
                <a:spcPts val="0"/>
              </a:spcBef>
              <a:spcAft>
                <a:spcPts val="0"/>
              </a:spcAft>
              <a:defRPr/>
            </a:pPr>
            <a:endParaRPr lang="he-IL" dirty="0">
              <a:solidFill>
                <a:prstClr val="white"/>
              </a:solidFill>
            </a:endParaRPr>
          </a:p>
        </p:txBody>
      </p:sp>
      <p:sp>
        <p:nvSpPr>
          <p:cNvPr id="16" name="Slide Number Placeholder 8"/>
          <p:cNvSpPr txBox="1">
            <a:spLocks/>
          </p:cNvSpPr>
          <p:nvPr/>
        </p:nvSpPr>
        <p:spPr bwMode="auto">
          <a:xfrm>
            <a:off x="197159" y="6237312"/>
            <a:ext cx="774441" cy="365125"/>
          </a:xfrm>
          <a:prstGeom prst="rect">
            <a:avLst/>
          </a:prstGeom>
          <a:ln>
            <a:miter lim="800000"/>
            <a:headEnd/>
            <a:tailEnd/>
          </a:ln>
        </p:spPr>
        <p:txBody>
          <a:bodyPr vert="horz" wrap="square" lIns="91440" tIns="45720" rIns="91440" bIns="45720" numCol="1" anchor="t" anchorCtr="0" compatLnSpc="1">
            <a:prstTxWarp prst="textNoShape">
              <a:avLst/>
            </a:prstTxWarp>
          </a:bodyPr>
          <a:lstStyle>
            <a:defPPr>
              <a:defRPr lang="he-IL"/>
            </a:defPPr>
            <a:lvl1pPr algn="l" rtl="1" fontAlgn="auto">
              <a:spcBef>
                <a:spcPts val="0"/>
              </a:spcBef>
              <a:spcAft>
                <a:spcPts val="0"/>
              </a:spcAft>
              <a:defRPr kern="1200">
                <a:solidFill>
                  <a:srgbClr val="FFFCF7"/>
                </a:solidFill>
                <a:latin typeface="+mn-lt"/>
                <a:ea typeface="+mn-ea"/>
                <a:cs typeface="+mn-cs"/>
              </a:defRPr>
            </a:lvl1pPr>
            <a:lvl2pPr marL="457200" algn="r" rtl="1" fontAlgn="base">
              <a:spcBef>
                <a:spcPct val="0"/>
              </a:spcBef>
              <a:spcAft>
                <a:spcPct val="0"/>
              </a:spcAft>
              <a:defRPr kern="1200">
                <a:solidFill>
                  <a:schemeClr val="tx1"/>
                </a:solidFill>
                <a:latin typeface="Arial" pitchFamily="34" charset="0"/>
                <a:ea typeface="+mn-ea"/>
                <a:cs typeface="Arial" pitchFamily="34" charset="0"/>
              </a:defRPr>
            </a:lvl2pPr>
            <a:lvl3pPr marL="914400" algn="r" rtl="1" fontAlgn="base">
              <a:spcBef>
                <a:spcPct val="0"/>
              </a:spcBef>
              <a:spcAft>
                <a:spcPct val="0"/>
              </a:spcAft>
              <a:defRPr kern="1200">
                <a:solidFill>
                  <a:schemeClr val="tx1"/>
                </a:solidFill>
                <a:latin typeface="Arial" pitchFamily="34" charset="0"/>
                <a:ea typeface="+mn-ea"/>
                <a:cs typeface="Arial" pitchFamily="34" charset="0"/>
              </a:defRPr>
            </a:lvl3pPr>
            <a:lvl4pPr marL="1371600" algn="r" rtl="1" fontAlgn="base">
              <a:spcBef>
                <a:spcPct val="0"/>
              </a:spcBef>
              <a:spcAft>
                <a:spcPct val="0"/>
              </a:spcAft>
              <a:defRPr kern="1200">
                <a:solidFill>
                  <a:schemeClr val="tx1"/>
                </a:solidFill>
                <a:latin typeface="Arial" pitchFamily="34" charset="0"/>
                <a:ea typeface="+mn-ea"/>
                <a:cs typeface="Arial" pitchFamily="34" charset="0"/>
              </a:defRPr>
            </a:lvl4pPr>
            <a:lvl5pPr marL="1828800" algn="r" rtl="1" fontAlgn="base">
              <a:spcBef>
                <a:spcPct val="0"/>
              </a:spcBef>
              <a:spcAft>
                <a:spcPct val="0"/>
              </a:spcAft>
              <a:defRPr kern="1200">
                <a:solidFill>
                  <a:schemeClr val="tx1"/>
                </a:solidFill>
                <a:latin typeface="Arial" pitchFamily="34" charset="0"/>
                <a:ea typeface="+mn-ea"/>
                <a:cs typeface="Arial" pitchFamily="34" charset="0"/>
              </a:defRPr>
            </a:lvl5pPr>
            <a:lvl6pPr marL="2286000" algn="r" defTabSz="914400" rtl="1" eaLnBrk="1" latinLnBrk="0" hangingPunct="1">
              <a:defRPr kern="1200">
                <a:solidFill>
                  <a:schemeClr val="tx1"/>
                </a:solidFill>
                <a:latin typeface="Arial" pitchFamily="34" charset="0"/>
                <a:ea typeface="+mn-ea"/>
                <a:cs typeface="Arial" pitchFamily="34" charset="0"/>
              </a:defRPr>
            </a:lvl6pPr>
            <a:lvl7pPr marL="2743200" algn="r" defTabSz="914400" rtl="1" eaLnBrk="1" latinLnBrk="0" hangingPunct="1">
              <a:defRPr kern="1200">
                <a:solidFill>
                  <a:schemeClr val="tx1"/>
                </a:solidFill>
                <a:latin typeface="Arial" pitchFamily="34" charset="0"/>
                <a:ea typeface="+mn-ea"/>
                <a:cs typeface="Arial" pitchFamily="34" charset="0"/>
              </a:defRPr>
            </a:lvl7pPr>
            <a:lvl8pPr marL="3200400" algn="r" defTabSz="914400" rtl="1" eaLnBrk="1" latinLnBrk="0" hangingPunct="1">
              <a:defRPr kern="1200">
                <a:solidFill>
                  <a:schemeClr val="tx1"/>
                </a:solidFill>
                <a:latin typeface="Arial" pitchFamily="34" charset="0"/>
                <a:ea typeface="+mn-ea"/>
                <a:cs typeface="Arial" pitchFamily="34" charset="0"/>
              </a:defRPr>
            </a:lvl8pPr>
            <a:lvl9pPr marL="3657600" algn="r" defTabSz="914400" rtl="1" eaLnBrk="1" latinLnBrk="0" hangingPunct="1">
              <a:defRPr kern="1200">
                <a:solidFill>
                  <a:schemeClr val="tx1"/>
                </a:solidFill>
                <a:latin typeface="Arial" pitchFamily="34" charset="0"/>
                <a:ea typeface="+mn-ea"/>
                <a:cs typeface="Arial" pitchFamily="34" charset="0"/>
              </a:defRPr>
            </a:lvl9pPr>
          </a:lstStyle>
          <a:p>
            <a:pPr fontAlgn="base">
              <a:spcBef>
                <a:spcPct val="0"/>
              </a:spcBef>
              <a:spcAft>
                <a:spcPct val="0"/>
              </a:spcAft>
              <a:defRPr/>
            </a:pPr>
            <a:fld id="{FBCEFA07-D00C-4DF1-AC33-4CC8C8A6BFD5}" type="slidenum">
              <a:rPr lang="he-IL" sz="1400" smtClean="0">
                <a:solidFill>
                  <a:schemeClr val="bg1">
                    <a:lumMod val="75000"/>
                  </a:schemeClr>
                </a:solidFill>
              </a:rPr>
              <a:pPr fontAlgn="base">
                <a:spcBef>
                  <a:spcPct val="0"/>
                </a:spcBef>
                <a:spcAft>
                  <a:spcPct val="0"/>
                </a:spcAft>
                <a:defRPr/>
              </a:pPr>
              <a:t>2</a:t>
            </a:fld>
            <a:endParaRPr lang="he-IL" sz="1400" dirty="0" smtClean="0">
              <a:solidFill>
                <a:schemeClr val="bg1">
                  <a:lumMod val="75000"/>
                </a:schemeClr>
              </a:solidFill>
            </a:endParaRPr>
          </a:p>
        </p:txBody>
      </p:sp>
    </p:spTree>
    <p:extLst>
      <p:ext uri="{BB962C8B-B14F-4D97-AF65-F5344CB8AC3E}">
        <p14:creationId xmlns:p14="http://schemas.microsoft.com/office/powerpoint/2010/main" val="2872551439"/>
      </p:ext>
    </p:extLst>
  </p:cSld>
  <p:clrMapOvr>
    <a:masterClrMapping/>
  </p:clrMapOvr>
  <p:transition spd="slow"/>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5" name="Slide Number Placeholder 8"/>
          <p:cNvSpPr>
            <a:spLocks noGrp="1"/>
          </p:cNvSpPr>
          <p:nvPr>
            <p:ph type="sldNum" sz="quarter" idx="12"/>
          </p:nvPr>
        </p:nvSpPr>
        <p:spPr bwMode="auto">
          <a:ln>
            <a:miter lim="800000"/>
            <a:headEnd/>
            <a:tailEnd/>
          </a:ln>
        </p:spPr>
        <p:txBody>
          <a:bodyPr vert="horz" wrap="square" lIns="91440" tIns="45720" rIns="91440" bIns="45720" numCol="1" anchor="t" anchorCtr="0" compatLnSpc="1">
            <a:prstTxWarp prst="textNoShape">
              <a:avLst/>
            </a:prstTxWarp>
          </a:bodyPr>
          <a:lstStyle/>
          <a:p>
            <a:pPr fontAlgn="base">
              <a:spcBef>
                <a:spcPct val="0"/>
              </a:spcBef>
              <a:spcAft>
                <a:spcPct val="0"/>
              </a:spcAft>
              <a:defRPr/>
            </a:pPr>
            <a:fld id="{9CD71A50-080B-4A3B-B879-199C96949CEF}" type="slidenum">
              <a:rPr lang="he-IL" smtClean="0"/>
              <a:pPr fontAlgn="base">
                <a:spcBef>
                  <a:spcPct val="0"/>
                </a:spcBef>
                <a:spcAft>
                  <a:spcPct val="0"/>
                </a:spcAft>
                <a:defRPr/>
              </a:pPr>
              <a:t>3</a:t>
            </a:fld>
            <a:endParaRPr lang="he-IL" dirty="0" smtClean="0"/>
          </a:p>
        </p:txBody>
      </p:sp>
      <p:sp>
        <p:nvSpPr>
          <p:cNvPr id="27652" name="כותרת 5"/>
          <p:cNvSpPr>
            <a:spLocks noGrp="1"/>
          </p:cNvSpPr>
          <p:nvPr>
            <p:ph type="ctrTitle"/>
          </p:nvPr>
        </p:nvSpPr>
        <p:spPr bwMode="auto">
          <a:xfrm>
            <a:off x="785813" y="71438"/>
            <a:ext cx="7772400" cy="4413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he-IL" sz="1800" b="1" smtClean="0">
                <a:solidFill>
                  <a:srgbClr val="FF6600"/>
                </a:solidFill>
              </a:rPr>
              <a:t>צמחים מקיימים גם פוטוסינתזה וגם נשימה תאית</a:t>
            </a:r>
            <a:endParaRPr lang="he-IL" sz="1800" smtClean="0"/>
          </a:p>
        </p:txBody>
      </p:sp>
      <p:sp>
        <p:nvSpPr>
          <p:cNvPr id="27653" name="TextBox 6"/>
          <p:cNvSpPr txBox="1">
            <a:spLocks noChangeArrowheads="1"/>
          </p:cNvSpPr>
          <p:nvPr/>
        </p:nvSpPr>
        <p:spPr bwMode="auto">
          <a:xfrm>
            <a:off x="238125" y="2833688"/>
            <a:ext cx="8397875" cy="647700"/>
          </a:xfrm>
          <a:prstGeom prst="rect">
            <a:avLst/>
          </a:prstGeom>
          <a:noFill/>
          <a:ln w="9525">
            <a:solidFill>
              <a:schemeClr val="accent1"/>
            </a:solidFill>
            <a:miter lim="800000"/>
            <a:headEnd/>
            <a:tailEnd/>
          </a:ln>
          <a:effectLst>
            <a:outerShdw sx="102000" sy="102000" algn="tl" rotWithShape="0">
              <a:srgbClr val="A6A6A6">
                <a:alpha val="0"/>
              </a:srgbClr>
            </a:outerShdw>
          </a:effectLst>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he-IL">
                <a:latin typeface="Calibri" pitchFamily="34" charset="0"/>
              </a:rPr>
              <a:t>יש תפיסה שגויה (טעות נפוצה) של תלמידים שלפיה הפוטוסינתזה היא תהליך הנשימה של הצמח.</a:t>
            </a:r>
          </a:p>
        </p:txBody>
      </p:sp>
      <p:sp>
        <p:nvSpPr>
          <p:cNvPr id="27654" name="TextBox 6"/>
          <p:cNvSpPr txBox="1">
            <a:spLocks noChangeArrowheads="1"/>
          </p:cNvSpPr>
          <p:nvPr/>
        </p:nvSpPr>
        <p:spPr bwMode="auto">
          <a:xfrm>
            <a:off x="165100" y="4443413"/>
            <a:ext cx="8397875" cy="646112"/>
          </a:xfrm>
          <a:prstGeom prst="rect">
            <a:avLst/>
          </a:prstGeom>
          <a:noFill/>
          <a:ln w="9525">
            <a:solidFill>
              <a:schemeClr val="accent1"/>
            </a:solidFill>
            <a:miter lim="800000"/>
            <a:headEnd/>
            <a:tailEnd/>
          </a:ln>
          <a:effectLst>
            <a:outerShdw sx="102000" sy="102000" algn="tl" rotWithShape="0">
              <a:srgbClr val="A6A6A6">
                <a:alpha val="0"/>
              </a:srgbClr>
            </a:outerShdw>
          </a:effectLst>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he-IL">
                <a:latin typeface="Calibri" pitchFamily="34" charset="0"/>
              </a:rPr>
              <a:t>תהליך הפוטוסינתזה הוא דרך ההזנה של הצמח. מבחינת תפקידו, הוא מקביל לאכילה אצל בעלי חיים. </a:t>
            </a:r>
          </a:p>
        </p:txBody>
      </p:sp>
      <p:sp>
        <p:nvSpPr>
          <p:cNvPr id="27655" name="TextBox 6"/>
          <p:cNvSpPr txBox="1">
            <a:spLocks noChangeArrowheads="1"/>
          </p:cNvSpPr>
          <p:nvPr/>
        </p:nvSpPr>
        <p:spPr bwMode="auto">
          <a:xfrm>
            <a:off x="173038" y="5230813"/>
            <a:ext cx="8397875" cy="646112"/>
          </a:xfrm>
          <a:prstGeom prst="rect">
            <a:avLst/>
          </a:prstGeom>
          <a:noFill/>
          <a:ln w="9525">
            <a:solidFill>
              <a:schemeClr val="accent1"/>
            </a:solidFill>
            <a:miter lim="800000"/>
            <a:headEnd/>
            <a:tailEnd/>
          </a:ln>
          <a:effectLst>
            <a:outerShdw sx="102000" sy="102000" algn="tl" rotWithShape="0">
              <a:srgbClr val="A6A6A6">
                <a:alpha val="0"/>
              </a:srgbClr>
            </a:outerShdw>
          </a:effectLst>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he-IL">
                <a:latin typeface="Calibri" pitchFamily="34" charset="0"/>
              </a:rPr>
              <a:t>בתאי כל האורגניזמים (כולל צמחים) מתרחש תהליך נשימה תאית שבו </a:t>
            </a:r>
            <a:r>
              <a:rPr lang="he-IL" noProof="1">
                <a:latin typeface="Calibri" pitchFamily="34" charset="0"/>
              </a:rPr>
              <a:t>גלוקוז וחומרים </a:t>
            </a:r>
            <a:r>
              <a:rPr lang="he-IL">
                <a:latin typeface="Calibri" pitchFamily="34" charset="0"/>
              </a:rPr>
              <a:t>אורגניים אחרים מתפרקים, ומשתחררת אנרגיה המנוצלת לבניית </a:t>
            </a:r>
            <a:r>
              <a:rPr lang="en-US">
                <a:latin typeface="Calibri" pitchFamily="34" charset="0"/>
              </a:rPr>
              <a:t>ATP</a:t>
            </a:r>
            <a:r>
              <a:rPr lang="he-IL">
                <a:latin typeface="Calibri" pitchFamily="34" charset="0"/>
              </a:rPr>
              <a:t>.</a:t>
            </a:r>
          </a:p>
        </p:txBody>
      </p:sp>
      <p:sp>
        <p:nvSpPr>
          <p:cNvPr id="3" name="הסבר ענן 2"/>
          <p:cNvSpPr/>
          <p:nvPr/>
        </p:nvSpPr>
        <p:spPr>
          <a:xfrm>
            <a:off x="2771775" y="622375"/>
            <a:ext cx="2087563" cy="2014537"/>
          </a:xfrm>
          <a:prstGeom prst="cloudCallout">
            <a:avLst>
              <a:gd name="adj1" fmla="val -166064"/>
              <a:gd name="adj2" fmla="val 19378"/>
            </a:avLst>
          </a:prstGeom>
          <a:no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endParaRPr lang="he-IL" dirty="0">
              <a:solidFill>
                <a:prstClr val="white"/>
              </a:solidFill>
            </a:endParaRPr>
          </a:p>
        </p:txBody>
      </p:sp>
      <p:sp>
        <p:nvSpPr>
          <p:cNvPr id="27657" name="כותרת 5"/>
          <p:cNvSpPr txBox="1">
            <a:spLocks/>
          </p:cNvSpPr>
          <p:nvPr/>
        </p:nvSpPr>
        <p:spPr bwMode="auto">
          <a:xfrm>
            <a:off x="2768600" y="1203325"/>
            <a:ext cx="1798638" cy="44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r>
              <a:rPr lang="he-IL" b="1">
                <a:solidFill>
                  <a:srgbClr val="FF6600"/>
                </a:solidFill>
              </a:rPr>
              <a:t>שימו לב!!!!</a:t>
            </a:r>
            <a:endParaRPr lang="he-IL">
              <a:solidFill>
                <a:srgbClr val="000000"/>
              </a:solidFill>
            </a:endParaRPr>
          </a:p>
        </p:txBody>
      </p:sp>
      <p:sp>
        <p:nvSpPr>
          <p:cNvPr id="27658" name="כותרת 5"/>
          <p:cNvSpPr txBox="1">
            <a:spLocks/>
          </p:cNvSpPr>
          <p:nvPr/>
        </p:nvSpPr>
        <p:spPr bwMode="auto">
          <a:xfrm>
            <a:off x="6831013" y="2403475"/>
            <a:ext cx="1798637" cy="44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r>
              <a:rPr lang="he-IL">
                <a:solidFill>
                  <a:srgbClr val="FF0000"/>
                </a:solidFill>
              </a:rPr>
              <a:t>לא נכון</a:t>
            </a:r>
          </a:p>
        </p:txBody>
      </p:sp>
      <p:cxnSp>
        <p:nvCxnSpPr>
          <p:cNvPr id="9" name="מחבר ישר 8"/>
          <p:cNvCxnSpPr/>
          <p:nvPr/>
        </p:nvCxnSpPr>
        <p:spPr>
          <a:xfrm flipH="1">
            <a:off x="1187450" y="2609850"/>
            <a:ext cx="1916113" cy="977900"/>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9" name="מחבר ישר 18"/>
          <p:cNvCxnSpPr/>
          <p:nvPr/>
        </p:nvCxnSpPr>
        <p:spPr>
          <a:xfrm>
            <a:off x="1949450" y="2452688"/>
            <a:ext cx="863600" cy="1135062"/>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sp>
        <p:nvSpPr>
          <p:cNvPr id="27661" name="כותרת 5"/>
          <p:cNvSpPr txBox="1">
            <a:spLocks/>
          </p:cNvSpPr>
          <p:nvPr/>
        </p:nvSpPr>
        <p:spPr bwMode="auto">
          <a:xfrm>
            <a:off x="6831013" y="3941763"/>
            <a:ext cx="1804987" cy="44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r>
              <a:rPr lang="he-IL">
                <a:solidFill>
                  <a:srgbClr val="00B050"/>
                </a:solidFill>
              </a:rPr>
              <a:t>נכון</a:t>
            </a:r>
          </a:p>
        </p:txBody>
      </p:sp>
      <p:grpSp>
        <p:nvGrpSpPr>
          <p:cNvPr id="27662" name="קבוצה 31"/>
          <p:cNvGrpSpPr>
            <a:grpSpLocks/>
          </p:cNvGrpSpPr>
          <p:nvPr/>
        </p:nvGrpSpPr>
        <p:grpSpPr bwMode="auto">
          <a:xfrm>
            <a:off x="7727950" y="4567238"/>
            <a:ext cx="1803400" cy="441325"/>
            <a:chOff x="6831682" y="4005768"/>
            <a:chExt cx="1804954" cy="441325"/>
          </a:xfrm>
        </p:grpSpPr>
        <p:sp>
          <p:nvSpPr>
            <p:cNvPr id="27668" name="כותרת 5"/>
            <p:cNvSpPr txBox="1">
              <a:spLocks/>
            </p:cNvSpPr>
            <p:nvPr/>
          </p:nvSpPr>
          <p:spPr bwMode="auto">
            <a:xfrm>
              <a:off x="6831682" y="4005768"/>
              <a:ext cx="1804954" cy="44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endParaRPr lang="he-IL">
                <a:solidFill>
                  <a:srgbClr val="00B050"/>
                </a:solidFill>
              </a:endParaRPr>
            </a:p>
          </p:txBody>
        </p:sp>
        <p:cxnSp>
          <p:nvCxnSpPr>
            <p:cNvPr id="34" name="מחבר ישר 33"/>
            <p:cNvCxnSpPr>
              <a:endCxn id="27668" idx="2"/>
            </p:cNvCxnSpPr>
            <p:nvPr/>
          </p:nvCxnSpPr>
          <p:spPr>
            <a:xfrm flipH="1">
              <a:off x="7734159" y="4318505"/>
              <a:ext cx="276463" cy="128588"/>
            </a:xfrm>
            <a:prstGeom prst="line">
              <a:avLst/>
            </a:prstGeom>
            <a:ln w="2540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35" name="מחבר ישר 34"/>
            <p:cNvCxnSpPr>
              <a:endCxn id="27668" idx="2"/>
            </p:cNvCxnSpPr>
            <p:nvPr/>
          </p:nvCxnSpPr>
          <p:spPr>
            <a:xfrm flipH="1">
              <a:off x="7734159" y="4005768"/>
              <a:ext cx="214498" cy="441325"/>
            </a:xfrm>
            <a:prstGeom prst="line">
              <a:avLst/>
            </a:prstGeom>
            <a:ln w="25400">
              <a:solidFill>
                <a:srgbClr val="00B050"/>
              </a:solidFill>
            </a:ln>
          </p:spPr>
          <p:style>
            <a:lnRef idx="1">
              <a:schemeClr val="accent1"/>
            </a:lnRef>
            <a:fillRef idx="0">
              <a:schemeClr val="accent1"/>
            </a:fillRef>
            <a:effectRef idx="0">
              <a:schemeClr val="accent1"/>
            </a:effectRef>
            <a:fontRef idx="minor">
              <a:schemeClr val="tx1"/>
            </a:fontRef>
          </p:style>
        </p:cxnSp>
      </p:grpSp>
      <p:grpSp>
        <p:nvGrpSpPr>
          <p:cNvPr id="27663" name="קבוצה 35"/>
          <p:cNvGrpSpPr>
            <a:grpSpLocks/>
          </p:cNvGrpSpPr>
          <p:nvPr/>
        </p:nvGrpSpPr>
        <p:grpSpPr bwMode="auto">
          <a:xfrm>
            <a:off x="7802563" y="5165725"/>
            <a:ext cx="1804987" cy="506413"/>
            <a:chOff x="6831682" y="3941322"/>
            <a:chExt cx="1804954" cy="505771"/>
          </a:xfrm>
        </p:grpSpPr>
        <p:sp>
          <p:nvSpPr>
            <p:cNvPr id="27665" name="כותרת 5"/>
            <p:cNvSpPr txBox="1">
              <a:spLocks/>
            </p:cNvSpPr>
            <p:nvPr/>
          </p:nvSpPr>
          <p:spPr bwMode="auto">
            <a:xfrm>
              <a:off x="6831682" y="4005768"/>
              <a:ext cx="1804954" cy="44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endParaRPr lang="he-IL">
                <a:solidFill>
                  <a:srgbClr val="00B050"/>
                </a:solidFill>
              </a:endParaRPr>
            </a:p>
          </p:txBody>
        </p:sp>
        <p:cxnSp>
          <p:nvCxnSpPr>
            <p:cNvPr id="38" name="מחבר ישר 37"/>
            <p:cNvCxnSpPr>
              <a:endCxn id="27665" idx="2"/>
            </p:cNvCxnSpPr>
            <p:nvPr/>
          </p:nvCxnSpPr>
          <p:spPr>
            <a:xfrm flipH="1">
              <a:off x="7734952" y="4318668"/>
              <a:ext cx="274633" cy="128425"/>
            </a:xfrm>
            <a:prstGeom prst="line">
              <a:avLst/>
            </a:prstGeom>
            <a:ln w="2540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39" name="מחבר ישר 38"/>
            <p:cNvCxnSpPr>
              <a:endCxn id="27665" idx="2"/>
            </p:cNvCxnSpPr>
            <p:nvPr/>
          </p:nvCxnSpPr>
          <p:spPr>
            <a:xfrm flipH="1">
              <a:off x="7734952" y="3941322"/>
              <a:ext cx="200021" cy="505771"/>
            </a:xfrm>
            <a:prstGeom prst="line">
              <a:avLst/>
            </a:prstGeom>
            <a:ln w="25400">
              <a:solidFill>
                <a:srgbClr val="00B050"/>
              </a:solidFill>
            </a:ln>
          </p:spPr>
          <p:style>
            <a:lnRef idx="1">
              <a:schemeClr val="accent1"/>
            </a:lnRef>
            <a:fillRef idx="0">
              <a:schemeClr val="accent1"/>
            </a:fillRef>
            <a:effectRef idx="0">
              <a:schemeClr val="accent1"/>
            </a:effectRef>
            <a:fontRef idx="minor">
              <a:schemeClr val="tx1"/>
            </a:fontRef>
          </p:style>
        </p:cxnSp>
      </p:grpSp>
      <p:sp>
        <p:nvSpPr>
          <p:cNvPr id="27664" name="כותרת 5"/>
          <p:cNvSpPr txBox="1">
            <a:spLocks/>
          </p:cNvSpPr>
          <p:nvPr/>
        </p:nvSpPr>
        <p:spPr bwMode="auto">
          <a:xfrm>
            <a:off x="231775" y="6021388"/>
            <a:ext cx="8331200" cy="44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r>
              <a:rPr lang="he-IL">
                <a:solidFill>
                  <a:srgbClr val="000000"/>
                </a:solidFill>
              </a:rPr>
              <a:t>השאלות הבאות  </a:t>
            </a:r>
            <a:r>
              <a:rPr lang="he-IL"/>
              <a:t>עוסקות בנושא </a:t>
            </a:r>
            <a:r>
              <a:rPr lang="he-IL">
                <a:solidFill>
                  <a:srgbClr val="000000"/>
                </a:solidFill>
              </a:rPr>
              <a:t>זה. (שאלות רבות בבחינות הבגרות קשורות לנושא זה!)</a:t>
            </a:r>
          </a:p>
        </p:txBody>
      </p:sp>
      <p:sp>
        <p:nvSpPr>
          <p:cNvPr id="23" name="Rectangle 3"/>
          <p:cNvSpPr/>
          <p:nvPr/>
        </p:nvSpPr>
        <p:spPr>
          <a:xfrm>
            <a:off x="389135" y="419100"/>
            <a:ext cx="8215313" cy="4603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fontAlgn="auto">
              <a:spcBef>
                <a:spcPts val="0"/>
              </a:spcBef>
              <a:spcAft>
                <a:spcPts val="0"/>
              </a:spcAft>
              <a:defRPr/>
            </a:pPr>
            <a:endParaRPr lang="he-IL" dirty="0">
              <a:solidFill>
                <a:prstClr val="white"/>
              </a:solidFill>
            </a:endParaRPr>
          </a:p>
        </p:txBody>
      </p:sp>
      <p:sp>
        <p:nvSpPr>
          <p:cNvPr id="24" name="Slide Number Placeholder 8"/>
          <p:cNvSpPr txBox="1">
            <a:spLocks/>
          </p:cNvSpPr>
          <p:nvPr/>
        </p:nvSpPr>
        <p:spPr bwMode="auto">
          <a:xfrm>
            <a:off x="197159" y="6237312"/>
            <a:ext cx="774441" cy="365125"/>
          </a:xfrm>
          <a:prstGeom prst="rect">
            <a:avLst/>
          </a:prstGeom>
          <a:ln>
            <a:miter lim="800000"/>
            <a:headEnd/>
            <a:tailEnd/>
          </a:ln>
        </p:spPr>
        <p:txBody>
          <a:bodyPr vert="horz" wrap="square" lIns="91440" tIns="45720" rIns="91440" bIns="45720" numCol="1" anchor="t" anchorCtr="0" compatLnSpc="1">
            <a:prstTxWarp prst="textNoShape">
              <a:avLst/>
            </a:prstTxWarp>
          </a:bodyPr>
          <a:lstStyle>
            <a:defPPr>
              <a:defRPr lang="he-IL"/>
            </a:defPPr>
            <a:lvl1pPr algn="l" rtl="1" fontAlgn="auto">
              <a:spcBef>
                <a:spcPts val="0"/>
              </a:spcBef>
              <a:spcAft>
                <a:spcPts val="0"/>
              </a:spcAft>
              <a:defRPr kern="1200">
                <a:solidFill>
                  <a:srgbClr val="FFFCF7"/>
                </a:solidFill>
                <a:latin typeface="+mn-lt"/>
                <a:ea typeface="+mn-ea"/>
                <a:cs typeface="+mn-cs"/>
              </a:defRPr>
            </a:lvl1pPr>
            <a:lvl2pPr marL="457200" algn="r" rtl="1" fontAlgn="base">
              <a:spcBef>
                <a:spcPct val="0"/>
              </a:spcBef>
              <a:spcAft>
                <a:spcPct val="0"/>
              </a:spcAft>
              <a:defRPr kern="1200">
                <a:solidFill>
                  <a:schemeClr val="tx1"/>
                </a:solidFill>
                <a:latin typeface="Arial" pitchFamily="34" charset="0"/>
                <a:ea typeface="+mn-ea"/>
                <a:cs typeface="Arial" pitchFamily="34" charset="0"/>
              </a:defRPr>
            </a:lvl2pPr>
            <a:lvl3pPr marL="914400" algn="r" rtl="1" fontAlgn="base">
              <a:spcBef>
                <a:spcPct val="0"/>
              </a:spcBef>
              <a:spcAft>
                <a:spcPct val="0"/>
              </a:spcAft>
              <a:defRPr kern="1200">
                <a:solidFill>
                  <a:schemeClr val="tx1"/>
                </a:solidFill>
                <a:latin typeface="Arial" pitchFamily="34" charset="0"/>
                <a:ea typeface="+mn-ea"/>
                <a:cs typeface="Arial" pitchFamily="34" charset="0"/>
              </a:defRPr>
            </a:lvl3pPr>
            <a:lvl4pPr marL="1371600" algn="r" rtl="1" fontAlgn="base">
              <a:spcBef>
                <a:spcPct val="0"/>
              </a:spcBef>
              <a:spcAft>
                <a:spcPct val="0"/>
              </a:spcAft>
              <a:defRPr kern="1200">
                <a:solidFill>
                  <a:schemeClr val="tx1"/>
                </a:solidFill>
                <a:latin typeface="Arial" pitchFamily="34" charset="0"/>
                <a:ea typeface="+mn-ea"/>
                <a:cs typeface="Arial" pitchFamily="34" charset="0"/>
              </a:defRPr>
            </a:lvl4pPr>
            <a:lvl5pPr marL="1828800" algn="r" rtl="1" fontAlgn="base">
              <a:spcBef>
                <a:spcPct val="0"/>
              </a:spcBef>
              <a:spcAft>
                <a:spcPct val="0"/>
              </a:spcAft>
              <a:defRPr kern="1200">
                <a:solidFill>
                  <a:schemeClr val="tx1"/>
                </a:solidFill>
                <a:latin typeface="Arial" pitchFamily="34" charset="0"/>
                <a:ea typeface="+mn-ea"/>
                <a:cs typeface="Arial" pitchFamily="34" charset="0"/>
              </a:defRPr>
            </a:lvl5pPr>
            <a:lvl6pPr marL="2286000" algn="r" defTabSz="914400" rtl="1" eaLnBrk="1" latinLnBrk="0" hangingPunct="1">
              <a:defRPr kern="1200">
                <a:solidFill>
                  <a:schemeClr val="tx1"/>
                </a:solidFill>
                <a:latin typeface="Arial" pitchFamily="34" charset="0"/>
                <a:ea typeface="+mn-ea"/>
                <a:cs typeface="Arial" pitchFamily="34" charset="0"/>
              </a:defRPr>
            </a:lvl6pPr>
            <a:lvl7pPr marL="2743200" algn="r" defTabSz="914400" rtl="1" eaLnBrk="1" latinLnBrk="0" hangingPunct="1">
              <a:defRPr kern="1200">
                <a:solidFill>
                  <a:schemeClr val="tx1"/>
                </a:solidFill>
                <a:latin typeface="Arial" pitchFamily="34" charset="0"/>
                <a:ea typeface="+mn-ea"/>
                <a:cs typeface="Arial" pitchFamily="34" charset="0"/>
              </a:defRPr>
            </a:lvl7pPr>
            <a:lvl8pPr marL="3200400" algn="r" defTabSz="914400" rtl="1" eaLnBrk="1" latinLnBrk="0" hangingPunct="1">
              <a:defRPr kern="1200">
                <a:solidFill>
                  <a:schemeClr val="tx1"/>
                </a:solidFill>
                <a:latin typeface="Arial" pitchFamily="34" charset="0"/>
                <a:ea typeface="+mn-ea"/>
                <a:cs typeface="Arial" pitchFamily="34" charset="0"/>
              </a:defRPr>
            </a:lvl8pPr>
            <a:lvl9pPr marL="3657600" algn="r" defTabSz="914400" rtl="1" eaLnBrk="1" latinLnBrk="0" hangingPunct="1">
              <a:defRPr kern="1200">
                <a:solidFill>
                  <a:schemeClr val="tx1"/>
                </a:solidFill>
                <a:latin typeface="Arial" pitchFamily="34" charset="0"/>
                <a:ea typeface="+mn-ea"/>
                <a:cs typeface="Arial" pitchFamily="34" charset="0"/>
              </a:defRPr>
            </a:lvl9pPr>
          </a:lstStyle>
          <a:p>
            <a:pPr fontAlgn="base">
              <a:spcBef>
                <a:spcPct val="0"/>
              </a:spcBef>
              <a:spcAft>
                <a:spcPct val="0"/>
              </a:spcAft>
              <a:defRPr/>
            </a:pPr>
            <a:fld id="{FBCEFA07-D00C-4DF1-AC33-4CC8C8A6BFD5}" type="slidenum">
              <a:rPr lang="he-IL" sz="1400" smtClean="0">
                <a:solidFill>
                  <a:schemeClr val="bg1">
                    <a:lumMod val="75000"/>
                  </a:schemeClr>
                </a:solidFill>
              </a:rPr>
              <a:pPr fontAlgn="base">
                <a:spcBef>
                  <a:spcPct val="0"/>
                </a:spcBef>
                <a:spcAft>
                  <a:spcPct val="0"/>
                </a:spcAft>
                <a:defRPr/>
              </a:pPr>
              <a:t>3</a:t>
            </a:fld>
            <a:endParaRPr lang="he-IL" sz="1400" dirty="0" smtClean="0">
              <a:solidFill>
                <a:schemeClr val="bg1">
                  <a:lumMod val="75000"/>
                </a:schemeClr>
              </a:solidFill>
            </a:endParaRPr>
          </a:p>
        </p:txBody>
      </p:sp>
    </p:spTree>
  </p:cSld>
  <p:clrMapOvr>
    <a:masterClrMapping/>
  </p:clrMapOvr>
  <p:transition spd="slow"/>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5" name="Slide Number Placeholder 8"/>
          <p:cNvSpPr>
            <a:spLocks noGrp="1"/>
          </p:cNvSpPr>
          <p:nvPr>
            <p:ph type="sldNum" sz="quarter" idx="12"/>
          </p:nvPr>
        </p:nvSpPr>
        <p:spPr bwMode="auto">
          <a:ln>
            <a:miter lim="800000"/>
            <a:headEnd/>
            <a:tailEnd/>
          </a:ln>
        </p:spPr>
        <p:txBody>
          <a:bodyPr vert="horz" wrap="square" lIns="91440" tIns="45720" rIns="91440" bIns="45720" numCol="1" anchor="t" anchorCtr="0" compatLnSpc="1">
            <a:prstTxWarp prst="textNoShape">
              <a:avLst/>
            </a:prstTxWarp>
          </a:bodyPr>
          <a:lstStyle/>
          <a:p>
            <a:pPr fontAlgn="base">
              <a:spcBef>
                <a:spcPct val="0"/>
              </a:spcBef>
              <a:spcAft>
                <a:spcPct val="0"/>
              </a:spcAft>
              <a:defRPr/>
            </a:pPr>
            <a:fld id="{FA1ABBAE-B417-4FF2-9F65-9ABF05588C8D}" type="slidenum">
              <a:rPr lang="he-IL" smtClean="0"/>
              <a:pPr fontAlgn="base">
                <a:spcBef>
                  <a:spcPct val="0"/>
                </a:spcBef>
                <a:spcAft>
                  <a:spcPct val="0"/>
                </a:spcAft>
                <a:defRPr/>
              </a:pPr>
              <a:t>4</a:t>
            </a:fld>
            <a:endParaRPr lang="he-IL" dirty="0" smtClean="0"/>
          </a:p>
        </p:txBody>
      </p:sp>
      <p:sp>
        <p:nvSpPr>
          <p:cNvPr id="6" name="כותרת 5"/>
          <p:cNvSpPr>
            <a:spLocks noGrp="1"/>
          </p:cNvSpPr>
          <p:nvPr>
            <p:ph type="ctrTitle"/>
          </p:nvPr>
        </p:nvSpPr>
        <p:spPr>
          <a:xfrm>
            <a:off x="785813" y="71438"/>
            <a:ext cx="7772400" cy="441325"/>
          </a:xfrm>
        </p:spPr>
        <p:txBody>
          <a:bodyPr/>
          <a:lstStyle/>
          <a:p>
            <a:pPr fontAlgn="auto">
              <a:defRPr/>
            </a:pPr>
            <a:r>
              <a:rPr lang="he-IL" sz="1800" b="1" dirty="0" smtClean="0">
                <a:solidFill>
                  <a:srgbClr val="FF6600"/>
                </a:solidFill>
                <a:ea typeface="+mn-ea"/>
              </a:rPr>
              <a:t>שאלה 1</a:t>
            </a:r>
            <a:endParaRPr lang="he-IL" sz="1800" dirty="0" smtClean="0"/>
          </a:p>
        </p:txBody>
      </p:sp>
      <p:sp>
        <p:nvSpPr>
          <p:cNvPr id="28677" name="TextBox 6"/>
          <p:cNvSpPr txBox="1">
            <a:spLocks noChangeArrowheads="1"/>
          </p:cNvSpPr>
          <p:nvPr/>
        </p:nvSpPr>
        <p:spPr bwMode="auto">
          <a:xfrm>
            <a:off x="142875" y="714375"/>
            <a:ext cx="8397875" cy="2032000"/>
          </a:xfrm>
          <a:prstGeom prst="rect">
            <a:avLst/>
          </a:prstGeom>
          <a:noFill/>
          <a:ln>
            <a:noFill/>
          </a:ln>
          <a:effectLst>
            <a:outerShdw sx="102000" sy="102000" algn="tl" rotWithShape="0">
              <a:srgbClr val="A6A6A6">
                <a:alpha val="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he-IL" b="1">
                <a:solidFill>
                  <a:srgbClr val="1D4C72"/>
                </a:solidFill>
              </a:rPr>
              <a:t>שאלה 1:</a:t>
            </a:r>
          </a:p>
          <a:p>
            <a:pPr eaLnBrk="1" hangingPunct="1"/>
            <a:r>
              <a:rPr lang="he-IL">
                <a:solidFill>
                  <a:srgbClr val="1D4C72"/>
                </a:solidFill>
              </a:rPr>
              <a:t>היכן בתאי צמחים מתרחשת נשימה אווירנית (אירובית)? </a:t>
            </a:r>
            <a:r>
              <a:rPr lang="he-IL" b="1">
                <a:solidFill>
                  <a:srgbClr val="1D4C72"/>
                </a:solidFill>
              </a:rPr>
              <a:t>	</a:t>
            </a:r>
          </a:p>
          <a:p>
            <a:pPr eaLnBrk="1" hangingPunct="1"/>
            <a:r>
              <a:rPr lang="he-IL">
                <a:solidFill>
                  <a:srgbClr val="1D4C72"/>
                </a:solidFill>
              </a:rPr>
              <a:t> א. בקרום התא</a:t>
            </a:r>
            <a:endParaRPr lang="en-US">
              <a:solidFill>
                <a:srgbClr val="1D4C72"/>
              </a:solidFill>
            </a:endParaRPr>
          </a:p>
          <a:p>
            <a:pPr eaLnBrk="1" hangingPunct="1"/>
            <a:r>
              <a:rPr lang="he-IL">
                <a:solidFill>
                  <a:srgbClr val="1D4C72"/>
                </a:solidFill>
              </a:rPr>
              <a:t> ב. בכלורופלסטים</a:t>
            </a:r>
            <a:endParaRPr lang="en-US">
              <a:solidFill>
                <a:srgbClr val="1D4C72"/>
              </a:solidFill>
            </a:endParaRPr>
          </a:p>
          <a:p>
            <a:pPr eaLnBrk="1" hangingPunct="1"/>
            <a:r>
              <a:rPr lang="he-IL">
                <a:solidFill>
                  <a:srgbClr val="1D4C72"/>
                </a:solidFill>
              </a:rPr>
              <a:t> ג.  בריבוזומים  </a:t>
            </a:r>
            <a:endParaRPr lang="en-US">
              <a:solidFill>
                <a:srgbClr val="1D4C72"/>
              </a:solidFill>
            </a:endParaRPr>
          </a:p>
          <a:p>
            <a:pPr eaLnBrk="1" hangingPunct="1"/>
            <a:r>
              <a:rPr lang="he-IL">
                <a:solidFill>
                  <a:srgbClr val="1D4C72"/>
                </a:solidFill>
              </a:rPr>
              <a:t> ד</a:t>
            </a:r>
            <a:r>
              <a:rPr lang="he-IL" noProof="1">
                <a:solidFill>
                  <a:srgbClr val="1D4C72"/>
                </a:solidFill>
              </a:rPr>
              <a:t>. במיטוכונדריה</a:t>
            </a:r>
          </a:p>
          <a:p>
            <a:pPr eaLnBrk="1" hangingPunct="1"/>
            <a:endParaRPr lang="he-IL" b="1">
              <a:solidFill>
                <a:srgbClr val="1D4C72"/>
              </a:solidFill>
              <a:latin typeface="Calibri" pitchFamily="34" charset="0"/>
              <a:cs typeface="Times New Roman" pitchFamily="18" charset="0"/>
            </a:endParaRPr>
          </a:p>
        </p:txBody>
      </p:sp>
      <p:sp>
        <p:nvSpPr>
          <p:cNvPr id="7" name="Rectangle 3"/>
          <p:cNvSpPr/>
          <p:nvPr/>
        </p:nvSpPr>
        <p:spPr>
          <a:xfrm>
            <a:off x="389135" y="419100"/>
            <a:ext cx="8215313" cy="4603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fontAlgn="auto">
              <a:spcBef>
                <a:spcPts val="0"/>
              </a:spcBef>
              <a:spcAft>
                <a:spcPts val="0"/>
              </a:spcAft>
              <a:defRPr/>
            </a:pPr>
            <a:endParaRPr lang="he-IL" dirty="0">
              <a:solidFill>
                <a:prstClr val="white"/>
              </a:solidFill>
            </a:endParaRPr>
          </a:p>
        </p:txBody>
      </p:sp>
      <p:sp>
        <p:nvSpPr>
          <p:cNvPr id="8" name="Slide Number Placeholder 8"/>
          <p:cNvSpPr txBox="1">
            <a:spLocks/>
          </p:cNvSpPr>
          <p:nvPr/>
        </p:nvSpPr>
        <p:spPr bwMode="auto">
          <a:xfrm>
            <a:off x="197159" y="6237312"/>
            <a:ext cx="774441" cy="365125"/>
          </a:xfrm>
          <a:prstGeom prst="rect">
            <a:avLst/>
          </a:prstGeom>
          <a:ln>
            <a:miter lim="800000"/>
            <a:headEnd/>
            <a:tailEnd/>
          </a:ln>
        </p:spPr>
        <p:txBody>
          <a:bodyPr vert="horz" wrap="square" lIns="91440" tIns="45720" rIns="91440" bIns="45720" numCol="1" anchor="t" anchorCtr="0" compatLnSpc="1">
            <a:prstTxWarp prst="textNoShape">
              <a:avLst/>
            </a:prstTxWarp>
          </a:bodyPr>
          <a:lstStyle>
            <a:defPPr>
              <a:defRPr lang="he-IL"/>
            </a:defPPr>
            <a:lvl1pPr algn="l" rtl="1" fontAlgn="auto">
              <a:spcBef>
                <a:spcPts val="0"/>
              </a:spcBef>
              <a:spcAft>
                <a:spcPts val="0"/>
              </a:spcAft>
              <a:defRPr kern="1200">
                <a:solidFill>
                  <a:srgbClr val="FFFCF7"/>
                </a:solidFill>
                <a:latin typeface="+mn-lt"/>
                <a:ea typeface="+mn-ea"/>
                <a:cs typeface="+mn-cs"/>
              </a:defRPr>
            </a:lvl1pPr>
            <a:lvl2pPr marL="457200" algn="r" rtl="1" fontAlgn="base">
              <a:spcBef>
                <a:spcPct val="0"/>
              </a:spcBef>
              <a:spcAft>
                <a:spcPct val="0"/>
              </a:spcAft>
              <a:defRPr kern="1200">
                <a:solidFill>
                  <a:schemeClr val="tx1"/>
                </a:solidFill>
                <a:latin typeface="Arial" pitchFamily="34" charset="0"/>
                <a:ea typeface="+mn-ea"/>
                <a:cs typeface="Arial" pitchFamily="34" charset="0"/>
              </a:defRPr>
            </a:lvl2pPr>
            <a:lvl3pPr marL="914400" algn="r" rtl="1" fontAlgn="base">
              <a:spcBef>
                <a:spcPct val="0"/>
              </a:spcBef>
              <a:spcAft>
                <a:spcPct val="0"/>
              </a:spcAft>
              <a:defRPr kern="1200">
                <a:solidFill>
                  <a:schemeClr val="tx1"/>
                </a:solidFill>
                <a:latin typeface="Arial" pitchFamily="34" charset="0"/>
                <a:ea typeface="+mn-ea"/>
                <a:cs typeface="Arial" pitchFamily="34" charset="0"/>
              </a:defRPr>
            </a:lvl3pPr>
            <a:lvl4pPr marL="1371600" algn="r" rtl="1" fontAlgn="base">
              <a:spcBef>
                <a:spcPct val="0"/>
              </a:spcBef>
              <a:spcAft>
                <a:spcPct val="0"/>
              </a:spcAft>
              <a:defRPr kern="1200">
                <a:solidFill>
                  <a:schemeClr val="tx1"/>
                </a:solidFill>
                <a:latin typeface="Arial" pitchFamily="34" charset="0"/>
                <a:ea typeface="+mn-ea"/>
                <a:cs typeface="Arial" pitchFamily="34" charset="0"/>
              </a:defRPr>
            </a:lvl4pPr>
            <a:lvl5pPr marL="1828800" algn="r" rtl="1" fontAlgn="base">
              <a:spcBef>
                <a:spcPct val="0"/>
              </a:spcBef>
              <a:spcAft>
                <a:spcPct val="0"/>
              </a:spcAft>
              <a:defRPr kern="1200">
                <a:solidFill>
                  <a:schemeClr val="tx1"/>
                </a:solidFill>
                <a:latin typeface="Arial" pitchFamily="34" charset="0"/>
                <a:ea typeface="+mn-ea"/>
                <a:cs typeface="Arial" pitchFamily="34" charset="0"/>
              </a:defRPr>
            </a:lvl5pPr>
            <a:lvl6pPr marL="2286000" algn="r" defTabSz="914400" rtl="1" eaLnBrk="1" latinLnBrk="0" hangingPunct="1">
              <a:defRPr kern="1200">
                <a:solidFill>
                  <a:schemeClr val="tx1"/>
                </a:solidFill>
                <a:latin typeface="Arial" pitchFamily="34" charset="0"/>
                <a:ea typeface="+mn-ea"/>
                <a:cs typeface="Arial" pitchFamily="34" charset="0"/>
              </a:defRPr>
            </a:lvl6pPr>
            <a:lvl7pPr marL="2743200" algn="r" defTabSz="914400" rtl="1" eaLnBrk="1" latinLnBrk="0" hangingPunct="1">
              <a:defRPr kern="1200">
                <a:solidFill>
                  <a:schemeClr val="tx1"/>
                </a:solidFill>
                <a:latin typeface="Arial" pitchFamily="34" charset="0"/>
                <a:ea typeface="+mn-ea"/>
                <a:cs typeface="Arial" pitchFamily="34" charset="0"/>
              </a:defRPr>
            </a:lvl7pPr>
            <a:lvl8pPr marL="3200400" algn="r" defTabSz="914400" rtl="1" eaLnBrk="1" latinLnBrk="0" hangingPunct="1">
              <a:defRPr kern="1200">
                <a:solidFill>
                  <a:schemeClr val="tx1"/>
                </a:solidFill>
                <a:latin typeface="Arial" pitchFamily="34" charset="0"/>
                <a:ea typeface="+mn-ea"/>
                <a:cs typeface="Arial" pitchFamily="34" charset="0"/>
              </a:defRPr>
            </a:lvl8pPr>
            <a:lvl9pPr marL="3657600" algn="r" defTabSz="914400" rtl="1" eaLnBrk="1" latinLnBrk="0" hangingPunct="1">
              <a:defRPr kern="1200">
                <a:solidFill>
                  <a:schemeClr val="tx1"/>
                </a:solidFill>
                <a:latin typeface="Arial" pitchFamily="34" charset="0"/>
                <a:ea typeface="+mn-ea"/>
                <a:cs typeface="Arial" pitchFamily="34" charset="0"/>
              </a:defRPr>
            </a:lvl9pPr>
          </a:lstStyle>
          <a:p>
            <a:pPr fontAlgn="base">
              <a:spcBef>
                <a:spcPct val="0"/>
              </a:spcBef>
              <a:spcAft>
                <a:spcPct val="0"/>
              </a:spcAft>
              <a:defRPr/>
            </a:pPr>
            <a:fld id="{FBCEFA07-D00C-4DF1-AC33-4CC8C8A6BFD5}" type="slidenum">
              <a:rPr lang="he-IL" sz="1400" smtClean="0">
                <a:solidFill>
                  <a:schemeClr val="bg1">
                    <a:lumMod val="75000"/>
                  </a:schemeClr>
                </a:solidFill>
              </a:rPr>
              <a:pPr fontAlgn="base">
                <a:spcBef>
                  <a:spcPct val="0"/>
                </a:spcBef>
                <a:spcAft>
                  <a:spcPct val="0"/>
                </a:spcAft>
                <a:defRPr/>
              </a:pPr>
              <a:t>4</a:t>
            </a:fld>
            <a:endParaRPr lang="he-IL" sz="1400" dirty="0" smtClean="0">
              <a:solidFill>
                <a:schemeClr val="bg1">
                  <a:lumMod val="75000"/>
                </a:schemeClr>
              </a:solidFill>
            </a:endParaRPr>
          </a:p>
        </p:txBody>
      </p:sp>
    </p:spTree>
  </p:cSld>
  <p:clrMapOvr>
    <a:masterClrMapping/>
  </p:clrMapOvr>
  <p:transition spd="slow"/>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כותרת 5"/>
          <p:cNvSpPr>
            <a:spLocks noGrp="1"/>
          </p:cNvSpPr>
          <p:nvPr>
            <p:ph type="ctrTitle"/>
          </p:nvPr>
        </p:nvSpPr>
        <p:spPr>
          <a:xfrm>
            <a:off x="785813" y="71438"/>
            <a:ext cx="7772400" cy="441325"/>
          </a:xfrm>
        </p:spPr>
        <p:txBody>
          <a:bodyPr/>
          <a:lstStyle/>
          <a:p>
            <a:pPr fontAlgn="auto">
              <a:defRPr/>
            </a:pPr>
            <a:r>
              <a:rPr lang="he-IL" sz="1800" b="1" dirty="0" smtClean="0">
                <a:solidFill>
                  <a:srgbClr val="FF6600"/>
                </a:solidFill>
                <a:ea typeface="+mn-ea"/>
              </a:rPr>
              <a:t>תשובה</a:t>
            </a:r>
            <a:endParaRPr lang="he-IL" sz="1800" dirty="0" smtClean="0"/>
          </a:p>
        </p:txBody>
      </p:sp>
      <p:sp>
        <p:nvSpPr>
          <p:cNvPr id="8" name="Rectangle 20"/>
          <p:cNvSpPr/>
          <p:nvPr/>
        </p:nvSpPr>
        <p:spPr bwMode="auto">
          <a:xfrm>
            <a:off x="241300" y="2760663"/>
            <a:ext cx="8196263" cy="1576387"/>
          </a:xfrm>
          <a:prstGeom prst="rect">
            <a:avLst/>
          </a:prstGeom>
          <a:gradFill>
            <a:gsLst>
              <a:gs pos="0">
                <a:sysClr val="window" lastClr="FFFFFF"/>
              </a:gs>
              <a:gs pos="50000">
                <a:srgbClr val="FFFFFF">
                  <a:lumMod val="95000"/>
                </a:srgbClr>
              </a:gs>
            </a:gsLst>
            <a:lin ang="5400000" scaled="0"/>
          </a:gradFill>
          <a:ln w="12700" cap="flat" cmpd="sng" algn="ctr">
            <a:solidFill>
              <a:sysClr val="window" lastClr="FFFFFF">
                <a:lumMod val="75000"/>
              </a:sysClr>
            </a:solidFill>
            <a:prstDash val="solid"/>
          </a:ln>
          <a:effectLst/>
        </p:spPr>
        <p:txBody>
          <a:bodyPr rtlCol="1"/>
          <a:lstStyle/>
          <a:p>
            <a:pPr fontAlgn="auto">
              <a:spcBef>
                <a:spcPts val="0"/>
              </a:spcBef>
              <a:spcAft>
                <a:spcPts val="0"/>
              </a:spcAft>
              <a:defRPr/>
            </a:pPr>
            <a:endParaRPr lang="he-IL" sz="500" kern="0" dirty="0">
              <a:solidFill>
                <a:prstClr val="black"/>
              </a:solidFill>
              <a:latin typeface="Arial"/>
              <a:cs typeface="Arial"/>
            </a:endParaRPr>
          </a:p>
          <a:p>
            <a:pPr fontAlgn="auto">
              <a:spcBef>
                <a:spcPts val="0"/>
              </a:spcBef>
              <a:spcAft>
                <a:spcPts val="0"/>
              </a:spcAft>
              <a:defRPr/>
            </a:pPr>
            <a:r>
              <a:rPr lang="he-IL" b="1" kern="0" dirty="0">
                <a:solidFill>
                  <a:prstClr val="black"/>
                </a:solidFill>
                <a:latin typeface="Arial"/>
                <a:cs typeface="Arial"/>
              </a:rPr>
              <a:t>תשובה:   </a:t>
            </a:r>
          </a:p>
          <a:p>
            <a:pPr fontAlgn="auto">
              <a:spcBef>
                <a:spcPts val="0"/>
              </a:spcBef>
              <a:spcAft>
                <a:spcPts val="0"/>
              </a:spcAft>
              <a:defRPr/>
            </a:pPr>
            <a:r>
              <a:rPr lang="he-IL" kern="0" dirty="0">
                <a:solidFill>
                  <a:prstClr val="black"/>
                </a:solidFill>
                <a:latin typeface="Arial"/>
                <a:cs typeface="Arial"/>
              </a:rPr>
              <a:t>משפט ד'</a:t>
            </a:r>
          </a:p>
          <a:p>
            <a:pPr fontAlgn="auto">
              <a:spcBef>
                <a:spcPts val="0"/>
              </a:spcBef>
              <a:spcAft>
                <a:spcPts val="0"/>
              </a:spcAft>
              <a:defRPr/>
            </a:pPr>
            <a:r>
              <a:rPr lang="he-IL" kern="0" dirty="0">
                <a:solidFill>
                  <a:prstClr val="black"/>
                </a:solidFill>
                <a:latin typeface="Arial"/>
                <a:cs typeface="Arial"/>
              </a:rPr>
              <a:t>בתאי צמחים, כמו בכל התאים </a:t>
            </a:r>
            <a:r>
              <a:rPr lang="he-IL" kern="0" dirty="0">
                <a:latin typeface="Arial"/>
                <a:cs typeface="Arial"/>
              </a:rPr>
              <a:t>חוץ מתאי החיידקים</a:t>
            </a:r>
            <a:r>
              <a:rPr lang="he-IL" kern="0" dirty="0">
                <a:solidFill>
                  <a:prstClr val="black"/>
                </a:solidFill>
                <a:latin typeface="Arial"/>
                <a:cs typeface="Arial"/>
              </a:rPr>
              <a:t>, נשימה אירובית מתרחשת </a:t>
            </a:r>
            <a:r>
              <a:rPr lang="he-IL" kern="0" noProof="1">
                <a:solidFill>
                  <a:prstClr val="black"/>
                </a:solidFill>
                <a:latin typeface="Arial"/>
                <a:cs typeface="Arial"/>
              </a:rPr>
              <a:t>במיטוכונדריה. </a:t>
            </a:r>
            <a:r>
              <a:rPr lang="he-IL" kern="0" dirty="0">
                <a:solidFill>
                  <a:prstClr val="black"/>
                </a:solidFill>
                <a:latin typeface="Arial"/>
                <a:cs typeface="Arial"/>
              </a:rPr>
              <a:t>(השלב הראשון של הנשימה מתרחש בציטופלסמה). </a:t>
            </a:r>
          </a:p>
        </p:txBody>
      </p:sp>
      <p:sp>
        <p:nvSpPr>
          <p:cNvPr id="29702" name="TextBox 6"/>
          <p:cNvSpPr txBox="1">
            <a:spLocks noChangeArrowheads="1"/>
          </p:cNvSpPr>
          <p:nvPr/>
        </p:nvSpPr>
        <p:spPr bwMode="auto">
          <a:xfrm>
            <a:off x="142875" y="714375"/>
            <a:ext cx="8397875" cy="2032000"/>
          </a:xfrm>
          <a:prstGeom prst="rect">
            <a:avLst/>
          </a:prstGeom>
          <a:noFill/>
          <a:ln>
            <a:noFill/>
          </a:ln>
          <a:effectLst>
            <a:outerShdw sx="102000" sy="102000" algn="tl" rotWithShape="0">
              <a:srgbClr val="A6A6A6">
                <a:alpha val="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he-IL" b="1">
                <a:solidFill>
                  <a:srgbClr val="1D4C72"/>
                </a:solidFill>
              </a:rPr>
              <a:t>שאלה 1:</a:t>
            </a:r>
          </a:p>
          <a:p>
            <a:pPr eaLnBrk="1" hangingPunct="1"/>
            <a:r>
              <a:rPr lang="he-IL">
                <a:solidFill>
                  <a:srgbClr val="1D4C72"/>
                </a:solidFill>
              </a:rPr>
              <a:t>היכן בתאי צמחים מתרחשת נשימה אווירנית (אירובית)? </a:t>
            </a:r>
            <a:r>
              <a:rPr lang="he-IL" b="1">
                <a:solidFill>
                  <a:srgbClr val="1D4C72"/>
                </a:solidFill>
              </a:rPr>
              <a:t>	</a:t>
            </a:r>
          </a:p>
          <a:p>
            <a:pPr eaLnBrk="1" hangingPunct="1"/>
            <a:r>
              <a:rPr lang="he-IL">
                <a:solidFill>
                  <a:srgbClr val="1D4C72"/>
                </a:solidFill>
              </a:rPr>
              <a:t> א. בקרום התא</a:t>
            </a:r>
            <a:endParaRPr lang="en-US">
              <a:solidFill>
                <a:srgbClr val="1D4C72"/>
              </a:solidFill>
            </a:endParaRPr>
          </a:p>
          <a:p>
            <a:pPr eaLnBrk="1" hangingPunct="1"/>
            <a:r>
              <a:rPr lang="he-IL">
                <a:solidFill>
                  <a:srgbClr val="1D4C72"/>
                </a:solidFill>
              </a:rPr>
              <a:t> ב. בכלורופלסטים</a:t>
            </a:r>
            <a:endParaRPr lang="en-US">
              <a:solidFill>
                <a:srgbClr val="1D4C72"/>
              </a:solidFill>
            </a:endParaRPr>
          </a:p>
          <a:p>
            <a:pPr eaLnBrk="1" hangingPunct="1"/>
            <a:r>
              <a:rPr lang="he-IL">
                <a:solidFill>
                  <a:srgbClr val="1D4C72"/>
                </a:solidFill>
              </a:rPr>
              <a:t> ג. בריבוזומים  </a:t>
            </a:r>
            <a:endParaRPr lang="en-US">
              <a:solidFill>
                <a:srgbClr val="1D4C72"/>
              </a:solidFill>
            </a:endParaRPr>
          </a:p>
          <a:p>
            <a:pPr eaLnBrk="1" hangingPunct="1"/>
            <a:r>
              <a:rPr lang="he-IL">
                <a:solidFill>
                  <a:srgbClr val="1D4C72"/>
                </a:solidFill>
              </a:rPr>
              <a:t> ד</a:t>
            </a:r>
            <a:r>
              <a:rPr lang="he-IL" noProof="1">
                <a:solidFill>
                  <a:srgbClr val="1D4C72"/>
                </a:solidFill>
              </a:rPr>
              <a:t>.במיטוכונדריה</a:t>
            </a:r>
          </a:p>
          <a:p>
            <a:pPr eaLnBrk="1" hangingPunct="1"/>
            <a:endParaRPr lang="he-IL" b="1">
              <a:solidFill>
                <a:srgbClr val="1D4C72"/>
              </a:solidFill>
              <a:latin typeface="Calibri" pitchFamily="34" charset="0"/>
              <a:cs typeface="Times New Roman" pitchFamily="18" charset="0"/>
            </a:endParaRPr>
          </a:p>
        </p:txBody>
      </p:sp>
      <p:sp>
        <p:nvSpPr>
          <p:cNvPr id="7" name="Rectangle 3"/>
          <p:cNvSpPr/>
          <p:nvPr/>
        </p:nvSpPr>
        <p:spPr>
          <a:xfrm>
            <a:off x="389135" y="419100"/>
            <a:ext cx="8215313" cy="4603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fontAlgn="auto">
              <a:spcBef>
                <a:spcPts val="0"/>
              </a:spcBef>
              <a:spcAft>
                <a:spcPts val="0"/>
              </a:spcAft>
              <a:defRPr/>
            </a:pPr>
            <a:endParaRPr lang="he-IL" dirty="0">
              <a:solidFill>
                <a:prstClr val="white"/>
              </a:solidFill>
            </a:endParaRPr>
          </a:p>
        </p:txBody>
      </p:sp>
      <p:sp>
        <p:nvSpPr>
          <p:cNvPr id="9" name="Slide Number Placeholder 8"/>
          <p:cNvSpPr>
            <a:spLocks noGrp="1"/>
          </p:cNvSpPr>
          <p:nvPr>
            <p:ph type="sldNum" sz="quarter" idx="12"/>
          </p:nvPr>
        </p:nvSpPr>
        <p:spPr bwMode="auto">
          <a:xfrm>
            <a:off x="197159" y="6237312"/>
            <a:ext cx="774441" cy="365125"/>
          </a:xfrm>
          <a:ln>
            <a:miter lim="800000"/>
            <a:headEnd/>
            <a:tailEnd/>
          </a:ln>
        </p:spPr>
        <p:txBody>
          <a:bodyPr vert="horz" wrap="square" lIns="91440" tIns="45720" rIns="91440" bIns="45720" numCol="1" anchor="t" anchorCtr="0" compatLnSpc="1">
            <a:prstTxWarp prst="textNoShape">
              <a:avLst/>
            </a:prstTxWarp>
          </a:bodyPr>
          <a:lstStyle/>
          <a:p>
            <a:pPr fontAlgn="base">
              <a:spcBef>
                <a:spcPct val="0"/>
              </a:spcBef>
              <a:spcAft>
                <a:spcPct val="0"/>
              </a:spcAft>
              <a:defRPr/>
            </a:pPr>
            <a:fld id="{FBCEFA07-D00C-4DF1-AC33-4CC8C8A6BFD5}" type="slidenum">
              <a:rPr lang="he-IL" sz="1400" smtClean="0">
                <a:solidFill>
                  <a:schemeClr val="bg1">
                    <a:lumMod val="75000"/>
                  </a:schemeClr>
                </a:solidFill>
              </a:rPr>
              <a:pPr fontAlgn="base">
                <a:spcBef>
                  <a:spcPct val="0"/>
                </a:spcBef>
                <a:spcAft>
                  <a:spcPct val="0"/>
                </a:spcAft>
                <a:defRPr/>
              </a:pPr>
              <a:t>5</a:t>
            </a:fld>
            <a:endParaRPr lang="he-IL" sz="1400" dirty="0" smtClean="0">
              <a:solidFill>
                <a:schemeClr val="bg1">
                  <a:lumMod val="75000"/>
                </a:schemeClr>
              </a:solidFill>
            </a:endParaRPr>
          </a:p>
        </p:txBody>
      </p:sp>
    </p:spTree>
  </p:cSld>
  <p:clrMapOvr>
    <a:masterClrMapping/>
  </p:clrMapOvr>
  <p:transition spd="slow"/>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5" name="Slide Number Placeholder 8"/>
          <p:cNvSpPr>
            <a:spLocks noGrp="1"/>
          </p:cNvSpPr>
          <p:nvPr>
            <p:ph type="sldNum" sz="quarter" idx="12"/>
          </p:nvPr>
        </p:nvSpPr>
        <p:spPr bwMode="auto">
          <a:ln>
            <a:miter lim="800000"/>
            <a:headEnd/>
            <a:tailEnd/>
          </a:ln>
        </p:spPr>
        <p:txBody>
          <a:bodyPr vert="horz" wrap="square" lIns="91440" tIns="45720" rIns="91440" bIns="45720" numCol="1" anchor="t" anchorCtr="0" compatLnSpc="1">
            <a:prstTxWarp prst="textNoShape">
              <a:avLst/>
            </a:prstTxWarp>
          </a:bodyPr>
          <a:lstStyle/>
          <a:p>
            <a:pPr fontAlgn="base">
              <a:spcBef>
                <a:spcPct val="0"/>
              </a:spcBef>
              <a:spcAft>
                <a:spcPct val="0"/>
              </a:spcAft>
              <a:defRPr/>
            </a:pPr>
            <a:fld id="{A4AA6F2F-5951-4F9A-BFA1-F2CAE54AFD3C}" type="slidenum">
              <a:rPr lang="he-IL" smtClean="0"/>
              <a:pPr fontAlgn="base">
                <a:spcBef>
                  <a:spcPct val="0"/>
                </a:spcBef>
                <a:spcAft>
                  <a:spcPct val="0"/>
                </a:spcAft>
                <a:defRPr/>
              </a:pPr>
              <a:t>6</a:t>
            </a:fld>
            <a:endParaRPr lang="he-IL" dirty="0" smtClean="0"/>
          </a:p>
        </p:txBody>
      </p:sp>
      <p:sp>
        <p:nvSpPr>
          <p:cNvPr id="6" name="כותרת 5"/>
          <p:cNvSpPr>
            <a:spLocks noGrp="1"/>
          </p:cNvSpPr>
          <p:nvPr>
            <p:ph type="ctrTitle"/>
          </p:nvPr>
        </p:nvSpPr>
        <p:spPr>
          <a:xfrm>
            <a:off x="785813" y="71438"/>
            <a:ext cx="7772400" cy="441325"/>
          </a:xfrm>
        </p:spPr>
        <p:txBody>
          <a:bodyPr/>
          <a:lstStyle/>
          <a:p>
            <a:pPr fontAlgn="auto">
              <a:defRPr/>
            </a:pPr>
            <a:r>
              <a:rPr lang="he-IL" sz="1800" b="1" dirty="0" smtClean="0">
                <a:solidFill>
                  <a:srgbClr val="FF6600"/>
                </a:solidFill>
                <a:ea typeface="+mn-ea"/>
              </a:rPr>
              <a:t>שאלה 2</a:t>
            </a:r>
            <a:endParaRPr lang="he-IL" sz="1800" dirty="0" smtClean="0"/>
          </a:p>
        </p:txBody>
      </p:sp>
      <p:sp>
        <p:nvSpPr>
          <p:cNvPr id="100357" name="TextBox 6"/>
          <p:cNvSpPr txBox="1">
            <a:spLocks noChangeArrowheads="1"/>
          </p:cNvSpPr>
          <p:nvPr/>
        </p:nvSpPr>
        <p:spPr bwMode="auto">
          <a:xfrm>
            <a:off x="142875" y="714375"/>
            <a:ext cx="8397875" cy="1754188"/>
          </a:xfrm>
          <a:prstGeom prst="rect">
            <a:avLst/>
          </a:prstGeom>
          <a:noFill/>
          <a:ln>
            <a:noFill/>
          </a:ln>
          <a:effectLst>
            <a:outerShdw sx="102000" sy="102000" algn="tl" rotWithShape="0">
              <a:srgbClr val="A6A6A6">
                <a:alpha val="0"/>
              </a:srgbClr>
            </a:outerShdw>
          </a:effectLs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defRPr/>
            </a:pPr>
            <a:r>
              <a:rPr lang="he-IL" b="1" dirty="0" smtClean="0">
                <a:solidFill>
                  <a:srgbClr val="1D4C72"/>
                </a:solidFill>
              </a:rPr>
              <a:t>שאלה 2:</a:t>
            </a:r>
          </a:p>
          <a:p>
            <a:pPr eaLnBrk="1" hangingPunct="1">
              <a:defRPr/>
            </a:pPr>
            <a:r>
              <a:rPr lang="he-IL" dirty="0" smtClean="0">
                <a:solidFill>
                  <a:srgbClr val="1D4C72"/>
                </a:solidFill>
                <a:latin typeface="Rockwell Condensed" pitchFamily="18" charset="0"/>
                <a:cs typeface="+mn-cs"/>
              </a:rPr>
              <a:t>מתי הצמחים מקיימים תהליך נשימה תאית?</a:t>
            </a:r>
          </a:p>
          <a:p>
            <a:pPr eaLnBrk="1" hangingPunct="1">
              <a:defRPr/>
            </a:pPr>
            <a:r>
              <a:rPr lang="he-IL" dirty="0" smtClean="0">
                <a:solidFill>
                  <a:srgbClr val="1D4C72"/>
                </a:solidFill>
                <a:latin typeface="Rockwell Condensed" pitchFamily="18" charset="0"/>
                <a:cs typeface="+mn-cs"/>
              </a:rPr>
              <a:t>א. רק ביום</a:t>
            </a:r>
          </a:p>
          <a:p>
            <a:pPr eaLnBrk="1" hangingPunct="1">
              <a:defRPr/>
            </a:pPr>
            <a:r>
              <a:rPr lang="he-IL" dirty="0" smtClean="0">
                <a:solidFill>
                  <a:srgbClr val="1D4C72"/>
                </a:solidFill>
                <a:latin typeface="Rockwell Condensed" pitchFamily="18" charset="0"/>
                <a:cs typeface="+mn-cs"/>
              </a:rPr>
              <a:t>ב. רק כשיש כמות אור מספקת</a:t>
            </a:r>
          </a:p>
          <a:p>
            <a:pPr eaLnBrk="1" hangingPunct="1">
              <a:defRPr/>
            </a:pPr>
            <a:r>
              <a:rPr lang="he-IL" dirty="0" smtClean="0">
                <a:solidFill>
                  <a:srgbClr val="1D4C72"/>
                </a:solidFill>
                <a:latin typeface="Rockwell Condensed" pitchFamily="18" charset="0"/>
                <a:cs typeface="+mn-cs"/>
              </a:rPr>
              <a:t>ג. רק בלילה</a:t>
            </a:r>
          </a:p>
          <a:p>
            <a:pPr eaLnBrk="1" hangingPunct="1">
              <a:defRPr/>
            </a:pPr>
            <a:r>
              <a:rPr lang="he-IL" dirty="0" smtClean="0">
                <a:solidFill>
                  <a:srgbClr val="1D4C72"/>
                </a:solidFill>
                <a:latin typeface="Rockwell Condensed" pitchFamily="18" charset="0"/>
                <a:cs typeface="+mn-cs"/>
              </a:rPr>
              <a:t>ד. בכל שעות היממה</a:t>
            </a:r>
          </a:p>
        </p:txBody>
      </p:sp>
      <p:sp>
        <p:nvSpPr>
          <p:cNvPr id="7" name="Rectangle 3"/>
          <p:cNvSpPr/>
          <p:nvPr/>
        </p:nvSpPr>
        <p:spPr>
          <a:xfrm>
            <a:off x="389135" y="419100"/>
            <a:ext cx="8215313" cy="4603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fontAlgn="auto">
              <a:spcBef>
                <a:spcPts val="0"/>
              </a:spcBef>
              <a:spcAft>
                <a:spcPts val="0"/>
              </a:spcAft>
              <a:defRPr/>
            </a:pPr>
            <a:endParaRPr lang="he-IL" dirty="0">
              <a:solidFill>
                <a:prstClr val="white"/>
              </a:solidFill>
            </a:endParaRPr>
          </a:p>
        </p:txBody>
      </p:sp>
    </p:spTree>
  </p:cSld>
  <p:clrMapOvr>
    <a:masterClrMapping/>
  </p:clrMapOvr>
  <p:transition spd="slow"/>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כותרת 5"/>
          <p:cNvSpPr>
            <a:spLocks noGrp="1"/>
          </p:cNvSpPr>
          <p:nvPr>
            <p:ph type="ctrTitle"/>
          </p:nvPr>
        </p:nvSpPr>
        <p:spPr>
          <a:xfrm>
            <a:off x="785813" y="71438"/>
            <a:ext cx="7772400" cy="441325"/>
          </a:xfrm>
        </p:spPr>
        <p:txBody>
          <a:bodyPr/>
          <a:lstStyle/>
          <a:p>
            <a:pPr fontAlgn="auto">
              <a:defRPr/>
            </a:pPr>
            <a:r>
              <a:rPr lang="he-IL" sz="1800" b="1" dirty="0" smtClean="0">
                <a:solidFill>
                  <a:srgbClr val="FF6600"/>
                </a:solidFill>
                <a:ea typeface="+mn-ea"/>
              </a:rPr>
              <a:t>תשובה</a:t>
            </a:r>
            <a:endParaRPr lang="he-IL" sz="1800" dirty="0" smtClean="0"/>
          </a:p>
        </p:txBody>
      </p:sp>
      <p:sp>
        <p:nvSpPr>
          <p:cNvPr id="31749" name="TextBox 6"/>
          <p:cNvSpPr txBox="1">
            <a:spLocks noChangeArrowheads="1"/>
          </p:cNvSpPr>
          <p:nvPr/>
        </p:nvSpPr>
        <p:spPr bwMode="auto">
          <a:xfrm>
            <a:off x="142875" y="714375"/>
            <a:ext cx="8397875" cy="1754188"/>
          </a:xfrm>
          <a:prstGeom prst="rect">
            <a:avLst/>
          </a:prstGeom>
          <a:noFill/>
          <a:ln>
            <a:noFill/>
          </a:ln>
          <a:effectLst>
            <a:outerShdw sx="102000" sy="102000" algn="tl" rotWithShape="0">
              <a:srgbClr val="A6A6A6">
                <a:alpha val="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he-IL" b="1">
                <a:solidFill>
                  <a:srgbClr val="1D4C72"/>
                </a:solidFill>
              </a:rPr>
              <a:t>שאלה 2:</a:t>
            </a:r>
          </a:p>
          <a:p>
            <a:pPr eaLnBrk="1" hangingPunct="1"/>
            <a:r>
              <a:rPr lang="he-IL">
                <a:solidFill>
                  <a:srgbClr val="1D4C72"/>
                </a:solidFill>
                <a:latin typeface="Rockwell Condensed" pitchFamily="18" charset="0"/>
              </a:rPr>
              <a:t>מתי הצמחים מקיימים תהליך נשימה תאית?</a:t>
            </a:r>
          </a:p>
          <a:p>
            <a:pPr eaLnBrk="1" hangingPunct="1"/>
            <a:r>
              <a:rPr lang="he-IL">
                <a:solidFill>
                  <a:srgbClr val="1D4C72"/>
                </a:solidFill>
                <a:latin typeface="Rockwell Condensed" pitchFamily="18" charset="0"/>
              </a:rPr>
              <a:t>א. רק ביום</a:t>
            </a:r>
          </a:p>
          <a:p>
            <a:pPr eaLnBrk="1" hangingPunct="1"/>
            <a:r>
              <a:rPr lang="he-IL">
                <a:solidFill>
                  <a:srgbClr val="1D4C72"/>
                </a:solidFill>
                <a:latin typeface="Rockwell Condensed" pitchFamily="18" charset="0"/>
              </a:rPr>
              <a:t>ב. רק כשיש כמות אור מספקת</a:t>
            </a:r>
          </a:p>
          <a:p>
            <a:pPr eaLnBrk="1" hangingPunct="1"/>
            <a:r>
              <a:rPr lang="he-IL">
                <a:solidFill>
                  <a:srgbClr val="1D4C72"/>
                </a:solidFill>
                <a:latin typeface="Rockwell Condensed" pitchFamily="18" charset="0"/>
              </a:rPr>
              <a:t>ג. רק בלילה</a:t>
            </a:r>
          </a:p>
          <a:p>
            <a:pPr eaLnBrk="1" hangingPunct="1"/>
            <a:r>
              <a:rPr lang="he-IL">
                <a:solidFill>
                  <a:srgbClr val="1D4C72"/>
                </a:solidFill>
                <a:latin typeface="Rockwell Condensed" pitchFamily="18" charset="0"/>
              </a:rPr>
              <a:t>ד. בכל שעות היממה</a:t>
            </a:r>
          </a:p>
        </p:txBody>
      </p:sp>
      <p:sp>
        <p:nvSpPr>
          <p:cNvPr id="7" name="Rectangle 20"/>
          <p:cNvSpPr/>
          <p:nvPr/>
        </p:nvSpPr>
        <p:spPr bwMode="auto">
          <a:xfrm>
            <a:off x="241300" y="2760663"/>
            <a:ext cx="8196263" cy="787400"/>
          </a:xfrm>
          <a:prstGeom prst="rect">
            <a:avLst/>
          </a:prstGeom>
          <a:gradFill>
            <a:gsLst>
              <a:gs pos="0">
                <a:sysClr val="window" lastClr="FFFFFF"/>
              </a:gs>
              <a:gs pos="50000">
                <a:srgbClr val="FFFFFF">
                  <a:lumMod val="95000"/>
                </a:srgbClr>
              </a:gs>
            </a:gsLst>
            <a:lin ang="5400000" scaled="0"/>
          </a:gradFill>
          <a:ln w="12700" cap="flat" cmpd="sng" algn="ctr">
            <a:solidFill>
              <a:sysClr val="window" lastClr="FFFFFF">
                <a:lumMod val="75000"/>
              </a:sysClr>
            </a:solidFill>
            <a:prstDash val="solid"/>
          </a:ln>
          <a:effectLst/>
        </p:spPr>
        <p:txBody>
          <a:bodyPr rtlCol="1"/>
          <a:lstStyle/>
          <a:p>
            <a:pPr fontAlgn="auto">
              <a:spcBef>
                <a:spcPts val="0"/>
              </a:spcBef>
              <a:spcAft>
                <a:spcPts val="0"/>
              </a:spcAft>
              <a:defRPr/>
            </a:pPr>
            <a:endParaRPr lang="he-IL" sz="500" kern="0" dirty="0">
              <a:solidFill>
                <a:prstClr val="black"/>
              </a:solidFill>
              <a:latin typeface="Arial"/>
              <a:cs typeface="Arial"/>
            </a:endParaRPr>
          </a:p>
          <a:p>
            <a:pPr fontAlgn="auto">
              <a:spcBef>
                <a:spcPts val="0"/>
              </a:spcBef>
              <a:spcAft>
                <a:spcPts val="0"/>
              </a:spcAft>
              <a:defRPr/>
            </a:pPr>
            <a:r>
              <a:rPr lang="he-IL" b="1" kern="0" dirty="0">
                <a:solidFill>
                  <a:prstClr val="black"/>
                </a:solidFill>
                <a:latin typeface="Arial"/>
                <a:cs typeface="Arial"/>
              </a:rPr>
              <a:t>תשובה:   </a:t>
            </a:r>
          </a:p>
          <a:p>
            <a:pPr fontAlgn="auto">
              <a:spcBef>
                <a:spcPts val="0"/>
              </a:spcBef>
              <a:spcAft>
                <a:spcPts val="0"/>
              </a:spcAft>
              <a:defRPr/>
            </a:pPr>
            <a:r>
              <a:rPr lang="he-IL" kern="0" dirty="0">
                <a:solidFill>
                  <a:prstClr val="black"/>
                </a:solidFill>
                <a:latin typeface="Arial"/>
                <a:cs typeface="Arial"/>
              </a:rPr>
              <a:t>משפט ד'.</a:t>
            </a:r>
          </a:p>
        </p:txBody>
      </p:sp>
      <p:sp>
        <p:nvSpPr>
          <p:cNvPr id="8" name="Rectangle 3"/>
          <p:cNvSpPr/>
          <p:nvPr/>
        </p:nvSpPr>
        <p:spPr>
          <a:xfrm>
            <a:off x="389135" y="419100"/>
            <a:ext cx="8215313" cy="4603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fontAlgn="auto">
              <a:spcBef>
                <a:spcPts val="0"/>
              </a:spcBef>
              <a:spcAft>
                <a:spcPts val="0"/>
              </a:spcAft>
              <a:defRPr/>
            </a:pPr>
            <a:endParaRPr lang="he-IL" dirty="0">
              <a:solidFill>
                <a:prstClr val="white"/>
              </a:solidFill>
            </a:endParaRPr>
          </a:p>
        </p:txBody>
      </p:sp>
      <p:sp>
        <p:nvSpPr>
          <p:cNvPr id="9" name="Slide Number Placeholder 8"/>
          <p:cNvSpPr>
            <a:spLocks noGrp="1"/>
          </p:cNvSpPr>
          <p:nvPr>
            <p:ph type="sldNum" sz="quarter" idx="12"/>
          </p:nvPr>
        </p:nvSpPr>
        <p:spPr bwMode="auto">
          <a:xfrm>
            <a:off x="197159" y="6237312"/>
            <a:ext cx="774441" cy="365125"/>
          </a:xfrm>
          <a:ln>
            <a:miter lim="800000"/>
            <a:headEnd/>
            <a:tailEnd/>
          </a:ln>
        </p:spPr>
        <p:txBody>
          <a:bodyPr vert="horz" wrap="square" lIns="91440" tIns="45720" rIns="91440" bIns="45720" numCol="1" anchor="t" anchorCtr="0" compatLnSpc="1">
            <a:prstTxWarp prst="textNoShape">
              <a:avLst/>
            </a:prstTxWarp>
          </a:bodyPr>
          <a:lstStyle/>
          <a:p>
            <a:pPr fontAlgn="base">
              <a:spcBef>
                <a:spcPct val="0"/>
              </a:spcBef>
              <a:spcAft>
                <a:spcPct val="0"/>
              </a:spcAft>
              <a:defRPr/>
            </a:pPr>
            <a:fld id="{FBCEFA07-D00C-4DF1-AC33-4CC8C8A6BFD5}" type="slidenum">
              <a:rPr lang="he-IL" sz="1400" smtClean="0">
                <a:solidFill>
                  <a:schemeClr val="bg1">
                    <a:lumMod val="75000"/>
                  </a:schemeClr>
                </a:solidFill>
              </a:rPr>
              <a:pPr fontAlgn="base">
                <a:spcBef>
                  <a:spcPct val="0"/>
                </a:spcBef>
                <a:spcAft>
                  <a:spcPct val="0"/>
                </a:spcAft>
                <a:defRPr/>
              </a:pPr>
              <a:t>7</a:t>
            </a:fld>
            <a:endParaRPr lang="he-IL" sz="1400" dirty="0" smtClean="0">
              <a:solidFill>
                <a:schemeClr val="bg1">
                  <a:lumMod val="75000"/>
                </a:schemeClr>
              </a:solidFill>
            </a:endParaRPr>
          </a:p>
        </p:txBody>
      </p:sp>
    </p:spTree>
  </p:cSld>
  <p:clrMapOvr>
    <a:masterClrMapping/>
  </p:clrMapOvr>
  <p:transition spd="slow"/>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כותרת 5"/>
          <p:cNvSpPr>
            <a:spLocks noGrp="1"/>
          </p:cNvSpPr>
          <p:nvPr>
            <p:ph type="ctrTitle"/>
          </p:nvPr>
        </p:nvSpPr>
        <p:spPr>
          <a:xfrm>
            <a:off x="785813" y="71438"/>
            <a:ext cx="7772400" cy="441325"/>
          </a:xfrm>
        </p:spPr>
        <p:txBody>
          <a:bodyPr/>
          <a:lstStyle/>
          <a:p>
            <a:pPr fontAlgn="auto">
              <a:defRPr/>
            </a:pPr>
            <a:r>
              <a:rPr lang="he-IL" sz="1800" b="1" dirty="0" smtClean="0">
                <a:solidFill>
                  <a:srgbClr val="FF6600"/>
                </a:solidFill>
                <a:ea typeface="+mn-ea"/>
              </a:rPr>
              <a:t>שאלה 3: השוואה בין תהליך הנשימה </a:t>
            </a:r>
            <a:r>
              <a:rPr lang="he-IL" sz="1800" b="1" dirty="0" smtClean="0">
                <a:solidFill>
                  <a:schemeClr val="accent3"/>
                </a:solidFill>
                <a:ea typeface="+mn-ea"/>
              </a:rPr>
              <a:t>התאית לבין </a:t>
            </a:r>
            <a:r>
              <a:rPr lang="he-IL" sz="1800" b="1" dirty="0" smtClean="0">
                <a:solidFill>
                  <a:srgbClr val="FF6600"/>
                </a:solidFill>
                <a:ea typeface="+mn-ea"/>
              </a:rPr>
              <a:t>תהליך הפוטוסינתזה</a:t>
            </a:r>
            <a:endParaRPr lang="he-IL" sz="1800" dirty="0" smtClean="0"/>
          </a:p>
        </p:txBody>
      </p:sp>
      <p:sp>
        <p:nvSpPr>
          <p:cNvPr id="32773" name="TextBox 6"/>
          <p:cNvSpPr txBox="1">
            <a:spLocks noChangeArrowheads="1"/>
          </p:cNvSpPr>
          <p:nvPr/>
        </p:nvSpPr>
        <p:spPr bwMode="auto">
          <a:xfrm>
            <a:off x="0" y="465138"/>
            <a:ext cx="8540750" cy="1200150"/>
          </a:xfrm>
          <a:prstGeom prst="rect">
            <a:avLst/>
          </a:prstGeom>
          <a:noFill/>
          <a:ln>
            <a:noFill/>
          </a:ln>
          <a:effectLst>
            <a:outerShdw sx="102000" sy="102000" algn="tl" rotWithShape="0">
              <a:srgbClr val="A6A6A6">
                <a:alpha val="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he-IL" b="1" dirty="0">
                <a:solidFill>
                  <a:schemeClr val="tx2"/>
                </a:solidFill>
              </a:rPr>
              <a:t>שאלה 3:</a:t>
            </a:r>
          </a:p>
          <a:p>
            <a:pPr eaLnBrk="1" hangingPunct="1"/>
            <a:r>
              <a:rPr lang="he-IL" dirty="0">
                <a:solidFill>
                  <a:schemeClr val="tx2"/>
                </a:solidFill>
              </a:rPr>
              <a:t>השוו בין תהליך הפוטוסינתזה לתהליך הנשימה התאית </a:t>
            </a:r>
            <a:r>
              <a:rPr lang="he-IL" u="sng" dirty="0">
                <a:solidFill>
                  <a:schemeClr val="tx2"/>
                </a:solidFill>
              </a:rPr>
              <a:t>המתרחשים בצמח</a:t>
            </a:r>
            <a:r>
              <a:rPr lang="he-IL" dirty="0">
                <a:solidFill>
                  <a:schemeClr val="tx2"/>
                </a:solidFill>
              </a:rPr>
              <a:t> בעזרת מילוי הטבלה:</a:t>
            </a:r>
          </a:p>
          <a:p>
            <a:pPr eaLnBrk="1" hangingPunct="1"/>
            <a:endParaRPr lang="he-IL" noProof="1">
              <a:solidFill>
                <a:schemeClr val="tx2"/>
              </a:solidFill>
            </a:endParaRPr>
          </a:p>
          <a:p>
            <a:pPr eaLnBrk="1" hangingPunct="1"/>
            <a:endParaRPr lang="he-IL" b="1" dirty="0">
              <a:solidFill>
                <a:srgbClr val="1D4C72"/>
              </a:solidFill>
              <a:latin typeface="Calibri" pitchFamily="34" charset="0"/>
              <a:cs typeface="Times New Roman" pitchFamily="18" charset="0"/>
            </a:endParaRPr>
          </a:p>
        </p:txBody>
      </p:sp>
      <p:graphicFrame>
        <p:nvGraphicFramePr>
          <p:cNvPr id="2" name="טבלה 1"/>
          <p:cNvGraphicFramePr>
            <a:graphicFrameLocks noGrp="1"/>
          </p:cNvGraphicFramePr>
          <p:nvPr/>
        </p:nvGraphicFramePr>
        <p:xfrm>
          <a:off x="231775" y="1196975"/>
          <a:ext cx="8588375" cy="5332414"/>
        </p:xfrm>
        <a:graphic>
          <a:graphicData uri="http://schemas.openxmlformats.org/drawingml/2006/table">
            <a:tbl>
              <a:tblPr rtl="1" firstRow="1" bandRow="1">
                <a:tableStyleId>{5C22544A-7EE6-4342-B048-85BDC9FD1C3A}</a:tableStyleId>
              </a:tblPr>
              <a:tblGrid>
                <a:gridCol w="2501850"/>
                <a:gridCol w="2810951"/>
                <a:gridCol w="3275574"/>
              </a:tblGrid>
              <a:tr h="576124">
                <a:tc>
                  <a:txBody>
                    <a:bodyPr/>
                    <a:lstStyle/>
                    <a:p>
                      <a:pPr rtl="1"/>
                      <a:endParaRPr lang="he-IL" sz="1600" dirty="0"/>
                    </a:p>
                  </a:txBody>
                  <a:tcPr marL="91437" marR="91437" marT="45725" marB="45725">
                    <a:solidFill>
                      <a:schemeClr val="bg1">
                        <a:lumMod val="95000"/>
                      </a:schemeClr>
                    </a:solidFill>
                  </a:tcPr>
                </a:tc>
                <a:tc>
                  <a:txBody>
                    <a:bodyPr/>
                    <a:lstStyle/>
                    <a:p>
                      <a:pPr rtl="1"/>
                      <a:r>
                        <a:rPr lang="he-IL" sz="1800" dirty="0" smtClean="0"/>
                        <a:t>תהליך הפוטוסינתזה</a:t>
                      </a:r>
                      <a:endParaRPr lang="he-IL" sz="1800" dirty="0"/>
                    </a:p>
                  </a:txBody>
                  <a:tcPr marL="91437" marR="91437" marT="45725" marB="45725">
                    <a:solidFill>
                      <a:srgbClr val="92D050"/>
                    </a:solidFill>
                  </a:tcPr>
                </a:tc>
                <a:tc>
                  <a:txBody>
                    <a:bodyPr/>
                    <a:lstStyle/>
                    <a:p>
                      <a:pPr rtl="1"/>
                      <a:r>
                        <a:rPr lang="he-IL" sz="1800" dirty="0" smtClean="0"/>
                        <a:t>תהליך הנשימה התאית</a:t>
                      </a:r>
                      <a:endParaRPr lang="he-IL" sz="1800" dirty="0"/>
                    </a:p>
                  </a:txBody>
                  <a:tcPr marL="91437" marR="91437" marT="45725" marB="45725">
                    <a:solidFill>
                      <a:srgbClr val="94D1EF"/>
                    </a:solidFill>
                  </a:tcPr>
                </a:tc>
              </a:tr>
              <a:tr h="792715">
                <a:tc>
                  <a:txBody>
                    <a:bodyPr/>
                    <a:lstStyle/>
                    <a:p>
                      <a:pPr rtl="1"/>
                      <a:r>
                        <a:rPr lang="he-IL" sz="1800" dirty="0" smtClean="0">
                          <a:solidFill>
                            <a:schemeClr val="tx2"/>
                          </a:solidFill>
                        </a:rPr>
                        <a:t>תפקידו בחיי הצמח</a:t>
                      </a:r>
                      <a:endParaRPr lang="he-IL" sz="1800" dirty="0">
                        <a:solidFill>
                          <a:schemeClr val="tx2"/>
                        </a:solidFill>
                      </a:endParaRPr>
                    </a:p>
                  </a:txBody>
                  <a:tcPr marL="91437" marR="91437" marT="45725" marB="45725">
                    <a:solidFill>
                      <a:schemeClr val="bg1">
                        <a:lumMod val="95000"/>
                      </a:schemeClr>
                    </a:solidFill>
                  </a:tcPr>
                </a:tc>
                <a:tc>
                  <a:txBody>
                    <a:bodyPr/>
                    <a:lstStyle/>
                    <a:p>
                      <a:pPr rtl="1"/>
                      <a:endParaRPr lang="he-IL" sz="1600" dirty="0"/>
                    </a:p>
                  </a:txBody>
                  <a:tcPr marL="91437" marR="91437" marT="45725" marB="45725">
                    <a:solidFill>
                      <a:srgbClr val="92D050"/>
                    </a:solidFill>
                  </a:tcPr>
                </a:tc>
                <a:tc>
                  <a:txBody>
                    <a:bodyPr/>
                    <a:lstStyle/>
                    <a:p>
                      <a:pPr rtl="1"/>
                      <a:endParaRPr lang="he-IL" sz="1600" dirty="0"/>
                    </a:p>
                  </a:txBody>
                  <a:tcPr marL="91437" marR="91437" marT="45725" marB="45725">
                    <a:solidFill>
                      <a:srgbClr val="94D1EF"/>
                    </a:solidFill>
                  </a:tcPr>
                </a:tc>
              </a:tr>
              <a:tr h="792715">
                <a:tc>
                  <a:txBody>
                    <a:bodyPr/>
                    <a:lstStyle/>
                    <a:p>
                      <a:pPr rtl="1"/>
                      <a:r>
                        <a:rPr lang="he-IL" sz="1800" dirty="0" smtClean="0">
                          <a:solidFill>
                            <a:schemeClr val="tx2"/>
                          </a:solidFill>
                        </a:rPr>
                        <a:t>מתי התהליך מתרחש?</a:t>
                      </a:r>
                      <a:endParaRPr lang="he-IL" sz="1800" dirty="0">
                        <a:solidFill>
                          <a:schemeClr val="tx2"/>
                        </a:solidFill>
                      </a:endParaRPr>
                    </a:p>
                  </a:txBody>
                  <a:tcPr marL="91437" marR="91437" marT="45725" marB="45725">
                    <a:solidFill>
                      <a:schemeClr val="bg1">
                        <a:lumMod val="95000"/>
                      </a:schemeClr>
                    </a:solidFill>
                  </a:tcPr>
                </a:tc>
                <a:tc>
                  <a:txBody>
                    <a:bodyPr/>
                    <a:lstStyle/>
                    <a:p>
                      <a:pPr rtl="1"/>
                      <a:endParaRPr lang="he-IL" sz="1600" dirty="0"/>
                    </a:p>
                  </a:txBody>
                  <a:tcPr marL="91437" marR="91437" marT="45725" marB="45725">
                    <a:solidFill>
                      <a:srgbClr val="92D050"/>
                    </a:solidFill>
                  </a:tcPr>
                </a:tc>
                <a:tc>
                  <a:txBody>
                    <a:bodyPr/>
                    <a:lstStyle/>
                    <a:p>
                      <a:pPr rtl="1"/>
                      <a:endParaRPr lang="he-IL" sz="1600" dirty="0"/>
                    </a:p>
                  </a:txBody>
                  <a:tcPr marL="91437" marR="91437" marT="45725" marB="45725">
                    <a:solidFill>
                      <a:srgbClr val="94D1EF"/>
                    </a:solidFill>
                  </a:tcPr>
                </a:tc>
              </a:tr>
              <a:tr h="792715">
                <a:tc>
                  <a:txBody>
                    <a:bodyPr/>
                    <a:lstStyle/>
                    <a:p>
                      <a:pPr rtl="1"/>
                      <a:r>
                        <a:rPr lang="he-IL" sz="1800" dirty="0" smtClean="0">
                          <a:solidFill>
                            <a:schemeClr val="tx2"/>
                          </a:solidFill>
                        </a:rPr>
                        <a:t>האם זה תהליך פירוק או בנייה?</a:t>
                      </a:r>
                      <a:endParaRPr lang="he-IL" sz="1800" dirty="0">
                        <a:solidFill>
                          <a:schemeClr val="tx2"/>
                        </a:solidFill>
                      </a:endParaRPr>
                    </a:p>
                  </a:txBody>
                  <a:tcPr marL="91437" marR="91437" marT="45725" marB="45725">
                    <a:solidFill>
                      <a:schemeClr val="bg1">
                        <a:lumMod val="95000"/>
                      </a:schemeClr>
                    </a:solidFill>
                  </a:tcPr>
                </a:tc>
                <a:tc>
                  <a:txBody>
                    <a:bodyPr/>
                    <a:lstStyle/>
                    <a:p>
                      <a:pPr rtl="1"/>
                      <a:endParaRPr lang="he-IL" sz="1600" dirty="0"/>
                    </a:p>
                  </a:txBody>
                  <a:tcPr marL="91437" marR="91437" marT="45725" marB="45725">
                    <a:solidFill>
                      <a:srgbClr val="92D050"/>
                    </a:solidFill>
                  </a:tcPr>
                </a:tc>
                <a:tc>
                  <a:txBody>
                    <a:bodyPr/>
                    <a:lstStyle/>
                    <a:p>
                      <a:pPr rtl="1"/>
                      <a:endParaRPr lang="he-IL" sz="1600" dirty="0"/>
                    </a:p>
                  </a:txBody>
                  <a:tcPr marL="91437" marR="91437" marT="45725" marB="45725">
                    <a:solidFill>
                      <a:srgbClr val="94D1EF"/>
                    </a:solidFill>
                  </a:tcPr>
                </a:tc>
              </a:tr>
              <a:tr h="792715">
                <a:tc>
                  <a:txBody>
                    <a:bodyPr/>
                    <a:lstStyle/>
                    <a:p>
                      <a:pPr rtl="1"/>
                      <a:r>
                        <a:rPr lang="he-IL" sz="1800" dirty="0" smtClean="0">
                          <a:solidFill>
                            <a:schemeClr val="tx2"/>
                          </a:solidFill>
                        </a:rPr>
                        <a:t>האם בתהליך מושקעת אנרגיה או נפלטת?</a:t>
                      </a:r>
                      <a:endParaRPr lang="he-IL" sz="1800" dirty="0">
                        <a:solidFill>
                          <a:schemeClr val="tx2"/>
                        </a:solidFill>
                      </a:endParaRPr>
                    </a:p>
                  </a:txBody>
                  <a:tcPr marL="91437" marR="91437" marT="45725" marB="45725">
                    <a:solidFill>
                      <a:schemeClr val="bg1">
                        <a:lumMod val="95000"/>
                      </a:schemeClr>
                    </a:solidFill>
                  </a:tcPr>
                </a:tc>
                <a:tc>
                  <a:txBody>
                    <a:bodyPr/>
                    <a:lstStyle/>
                    <a:p>
                      <a:pPr rtl="1"/>
                      <a:endParaRPr lang="he-IL" sz="1600" dirty="0"/>
                    </a:p>
                  </a:txBody>
                  <a:tcPr marL="91437" marR="91437" marT="45725" marB="45725">
                    <a:solidFill>
                      <a:srgbClr val="92D050"/>
                    </a:solidFill>
                  </a:tcPr>
                </a:tc>
                <a:tc>
                  <a:txBody>
                    <a:bodyPr/>
                    <a:lstStyle/>
                    <a:p>
                      <a:pPr rtl="1"/>
                      <a:endParaRPr lang="he-IL" sz="1600" dirty="0"/>
                    </a:p>
                  </a:txBody>
                  <a:tcPr marL="91437" marR="91437" marT="45725" marB="45725">
                    <a:solidFill>
                      <a:srgbClr val="94D1EF"/>
                    </a:solidFill>
                  </a:tcPr>
                </a:tc>
              </a:tr>
              <a:tr h="792715">
                <a:tc>
                  <a:txBody>
                    <a:bodyPr/>
                    <a:lstStyle/>
                    <a:p>
                      <a:pPr rtl="1"/>
                      <a:r>
                        <a:rPr lang="he-IL" sz="1800" dirty="0" smtClean="0">
                          <a:solidFill>
                            <a:schemeClr val="tx2"/>
                          </a:solidFill>
                        </a:rPr>
                        <a:t>היכן מתרחש</a:t>
                      </a:r>
                      <a:r>
                        <a:rPr lang="he-IL" sz="1800" baseline="0" dirty="0" smtClean="0">
                          <a:solidFill>
                            <a:schemeClr val="tx2"/>
                          </a:solidFill>
                        </a:rPr>
                        <a:t> התהליך בתאים?</a:t>
                      </a:r>
                      <a:endParaRPr lang="he-IL" sz="1800" dirty="0">
                        <a:solidFill>
                          <a:schemeClr val="tx2"/>
                        </a:solidFill>
                      </a:endParaRPr>
                    </a:p>
                  </a:txBody>
                  <a:tcPr marL="91437" marR="91437" marT="45725" marB="45725">
                    <a:solidFill>
                      <a:schemeClr val="bg1">
                        <a:lumMod val="95000"/>
                      </a:schemeClr>
                    </a:solidFill>
                  </a:tcPr>
                </a:tc>
                <a:tc>
                  <a:txBody>
                    <a:bodyPr/>
                    <a:lstStyle/>
                    <a:p>
                      <a:pPr rtl="1"/>
                      <a:endParaRPr lang="he-IL" sz="1600" dirty="0"/>
                    </a:p>
                  </a:txBody>
                  <a:tcPr marL="91437" marR="91437" marT="45725" marB="45725">
                    <a:solidFill>
                      <a:srgbClr val="92D050"/>
                    </a:solidFill>
                  </a:tcPr>
                </a:tc>
                <a:tc>
                  <a:txBody>
                    <a:bodyPr/>
                    <a:lstStyle/>
                    <a:p>
                      <a:pPr rtl="1"/>
                      <a:endParaRPr lang="he-IL" sz="1600" dirty="0"/>
                    </a:p>
                  </a:txBody>
                  <a:tcPr marL="91437" marR="91437" marT="45725" marB="45725">
                    <a:solidFill>
                      <a:srgbClr val="94D1EF"/>
                    </a:solidFill>
                  </a:tcPr>
                </a:tc>
              </a:tr>
              <a:tr h="792715">
                <a:tc>
                  <a:txBody>
                    <a:bodyPr/>
                    <a:lstStyle/>
                    <a:p>
                      <a:pPr rtl="1"/>
                      <a:r>
                        <a:rPr lang="he-IL" sz="1800" dirty="0" smtClean="0">
                          <a:solidFill>
                            <a:schemeClr val="tx2"/>
                          </a:solidFill>
                        </a:rPr>
                        <a:t>האם התהליך</a:t>
                      </a:r>
                      <a:r>
                        <a:rPr lang="he-IL" sz="1800" baseline="0" dirty="0" smtClean="0">
                          <a:solidFill>
                            <a:schemeClr val="tx2"/>
                          </a:solidFill>
                        </a:rPr>
                        <a:t> מתרחש בכל התאים?</a:t>
                      </a:r>
                      <a:endParaRPr lang="he-IL" sz="1800" dirty="0">
                        <a:solidFill>
                          <a:schemeClr val="tx2"/>
                        </a:solidFill>
                      </a:endParaRPr>
                    </a:p>
                  </a:txBody>
                  <a:tcPr marL="91437" marR="91437" marT="45725" marB="45725">
                    <a:solidFill>
                      <a:schemeClr val="bg1">
                        <a:lumMod val="95000"/>
                      </a:schemeClr>
                    </a:solidFill>
                  </a:tcPr>
                </a:tc>
                <a:tc>
                  <a:txBody>
                    <a:bodyPr/>
                    <a:lstStyle/>
                    <a:p>
                      <a:pPr rtl="1"/>
                      <a:endParaRPr lang="he-IL" sz="1600" dirty="0"/>
                    </a:p>
                  </a:txBody>
                  <a:tcPr marL="91437" marR="91437" marT="45725" marB="45725">
                    <a:solidFill>
                      <a:srgbClr val="92D050"/>
                    </a:solidFill>
                  </a:tcPr>
                </a:tc>
                <a:tc>
                  <a:txBody>
                    <a:bodyPr/>
                    <a:lstStyle/>
                    <a:p>
                      <a:pPr rtl="1"/>
                      <a:endParaRPr lang="he-IL" sz="1600" dirty="0"/>
                    </a:p>
                  </a:txBody>
                  <a:tcPr marL="91437" marR="91437" marT="45725" marB="45725">
                    <a:solidFill>
                      <a:srgbClr val="94D1EF"/>
                    </a:solidFill>
                  </a:tcPr>
                </a:tc>
              </a:tr>
            </a:tbl>
          </a:graphicData>
        </a:graphic>
      </p:graphicFrame>
      <p:sp>
        <p:nvSpPr>
          <p:cNvPr id="7" name="Rectangle 3"/>
          <p:cNvSpPr/>
          <p:nvPr/>
        </p:nvSpPr>
        <p:spPr>
          <a:xfrm>
            <a:off x="389135" y="419100"/>
            <a:ext cx="8215313" cy="4603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fontAlgn="auto">
              <a:spcBef>
                <a:spcPts val="0"/>
              </a:spcBef>
              <a:spcAft>
                <a:spcPts val="0"/>
              </a:spcAft>
              <a:defRPr/>
            </a:pPr>
            <a:endParaRPr lang="he-IL" dirty="0">
              <a:solidFill>
                <a:prstClr val="white"/>
              </a:solidFill>
            </a:endParaRPr>
          </a:p>
        </p:txBody>
      </p:sp>
      <p:sp>
        <p:nvSpPr>
          <p:cNvPr id="8" name="Slide Number Placeholder 8"/>
          <p:cNvSpPr>
            <a:spLocks noGrp="1"/>
          </p:cNvSpPr>
          <p:nvPr>
            <p:ph type="sldNum" sz="quarter" idx="12"/>
          </p:nvPr>
        </p:nvSpPr>
        <p:spPr bwMode="auto">
          <a:xfrm>
            <a:off x="197159" y="6520259"/>
            <a:ext cx="774441" cy="365125"/>
          </a:xfrm>
          <a:ln>
            <a:miter lim="800000"/>
            <a:headEnd/>
            <a:tailEnd/>
          </a:ln>
        </p:spPr>
        <p:txBody>
          <a:bodyPr vert="horz" wrap="square" lIns="91440" tIns="45720" rIns="91440" bIns="45720" numCol="1" anchor="t" anchorCtr="0" compatLnSpc="1">
            <a:prstTxWarp prst="textNoShape">
              <a:avLst/>
            </a:prstTxWarp>
          </a:bodyPr>
          <a:lstStyle/>
          <a:p>
            <a:pPr fontAlgn="base">
              <a:spcBef>
                <a:spcPct val="0"/>
              </a:spcBef>
              <a:spcAft>
                <a:spcPct val="0"/>
              </a:spcAft>
              <a:defRPr/>
            </a:pPr>
            <a:fld id="{FBCEFA07-D00C-4DF1-AC33-4CC8C8A6BFD5}" type="slidenum">
              <a:rPr lang="he-IL" sz="1400" smtClean="0">
                <a:solidFill>
                  <a:schemeClr val="bg1">
                    <a:lumMod val="75000"/>
                  </a:schemeClr>
                </a:solidFill>
              </a:rPr>
              <a:pPr fontAlgn="base">
                <a:spcBef>
                  <a:spcPct val="0"/>
                </a:spcBef>
                <a:spcAft>
                  <a:spcPct val="0"/>
                </a:spcAft>
                <a:defRPr/>
              </a:pPr>
              <a:t>8</a:t>
            </a:fld>
            <a:endParaRPr lang="he-IL" sz="1400" dirty="0" smtClean="0">
              <a:solidFill>
                <a:schemeClr val="bg1">
                  <a:lumMod val="75000"/>
                </a:schemeClr>
              </a:solidFill>
            </a:endParaRPr>
          </a:p>
        </p:txBody>
      </p:sp>
    </p:spTree>
  </p:cSld>
  <p:clrMapOvr>
    <a:masterClrMapping/>
  </p:clrMapOvr>
  <p:transition spd="slow"/>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כותרת 5"/>
          <p:cNvSpPr>
            <a:spLocks noGrp="1"/>
          </p:cNvSpPr>
          <p:nvPr>
            <p:ph type="ctrTitle"/>
          </p:nvPr>
        </p:nvSpPr>
        <p:spPr>
          <a:xfrm>
            <a:off x="785813" y="71438"/>
            <a:ext cx="7772400" cy="441325"/>
          </a:xfrm>
        </p:spPr>
        <p:txBody>
          <a:bodyPr/>
          <a:lstStyle/>
          <a:p>
            <a:pPr fontAlgn="auto">
              <a:defRPr/>
            </a:pPr>
            <a:r>
              <a:rPr lang="he-IL" sz="1800" b="1" dirty="0" smtClean="0">
                <a:solidFill>
                  <a:srgbClr val="FF6600"/>
                </a:solidFill>
                <a:ea typeface="+mn-ea"/>
              </a:rPr>
              <a:t>תשובה</a:t>
            </a:r>
            <a:endParaRPr lang="he-IL" sz="1800" dirty="0" smtClean="0"/>
          </a:p>
        </p:txBody>
      </p:sp>
      <p:sp>
        <p:nvSpPr>
          <p:cNvPr id="33797" name="TextBox 6"/>
          <p:cNvSpPr txBox="1">
            <a:spLocks noChangeArrowheads="1"/>
          </p:cNvSpPr>
          <p:nvPr/>
        </p:nvSpPr>
        <p:spPr bwMode="auto">
          <a:xfrm>
            <a:off x="142875" y="465138"/>
            <a:ext cx="8397875" cy="646112"/>
          </a:xfrm>
          <a:prstGeom prst="rect">
            <a:avLst/>
          </a:prstGeom>
          <a:noFill/>
          <a:ln>
            <a:noFill/>
          </a:ln>
          <a:effectLst>
            <a:outerShdw sx="102000" sy="102000" algn="tl" rotWithShape="0">
              <a:srgbClr val="A6A6A6">
                <a:alpha val="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endParaRPr lang="he-IL" noProof="1">
              <a:solidFill>
                <a:srgbClr val="1D4C72"/>
              </a:solidFill>
            </a:endParaRPr>
          </a:p>
          <a:p>
            <a:pPr eaLnBrk="1" hangingPunct="1"/>
            <a:endParaRPr lang="he-IL" b="1">
              <a:solidFill>
                <a:srgbClr val="1D4C72"/>
              </a:solidFill>
              <a:latin typeface="Calibri" pitchFamily="34" charset="0"/>
              <a:cs typeface="Times New Roman" pitchFamily="18" charset="0"/>
            </a:endParaRPr>
          </a:p>
        </p:txBody>
      </p:sp>
      <p:graphicFrame>
        <p:nvGraphicFramePr>
          <p:cNvPr id="2" name="טבלה 1"/>
          <p:cNvGraphicFramePr>
            <a:graphicFrameLocks noGrp="1"/>
          </p:cNvGraphicFramePr>
          <p:nvPr/>
        </p:nvGraphicFramePr>
        <p:xfrm>
          <a:off x="231775" y="1196975"/>
          <a:ext cx="8588375" cy="5362576"/>
        </p:xfrm>
        <a:graphic>
          <a:graphicData uri="http://schemas.openxmlformats.org/drawingml/2006/table">
            <a:tbl>
              <a:tblPr rtl="1" firstRow="1" bandRow="1">
                <a:tableStyleId>{5C22544A-7EE6-4342-B048-85BDC9FD1C3A}</a:tableStyleId>
              </a:tblPr>
              <a:tblGrid>
                <a:gridCol w="2501850"/>
                <a:gridCol w="2810951"/>
                <a:gridCol w="3275574"/>
              </a:tblGrid>
              <a:tr h="576106">
                <a:tc>
                  <a:txBody>
                    <a:bodyPr/>
                    <a:lstStyle/>
                    <a:p>
                      <a:pPr rtl="1"/>
                      <a:endParaRPr lang="he-IL" sz="1600" dirty="0"/>
                    </a:p>
                  </a:txBody>
                  <a:tcPr marL="91437" marR="91437" marT="45723" marB="45723">
                    <a:solidFill>
                      <a:schemeClr val="bg1">
                        <a:lumMod val="95000"/>
                      </a:schemeClr>
                    </a:solidFill>
                  </a:tcPr>
                </a:tc>
                <a:tc>
                  <a:txBody>
                    <a:bodyPr/>
                    <a:lstStyle/>
                    <a:p>
                      <a:pPr rtl="1"/>
                      <a:r>
                        <a:rPr lang="he-IL" sz="1600" dirty="0" smtClean="0"/>
                        <a:t>תהליך הפוטוסינתזה</a:t>
                      </a:r>
                      <a:endParaRPr lang="he-IL" sz="1600" dirty="0"/>
                    </a:p>
                  </a:txBody>
                  <a:tcPr marL="91437" marR="91437" marT="45723" marB="45723">
                    <a:solidFill>
                      <a:srgbClr val="92D050"/>
                    </a:solidFill>
                  </a:tcPr>
                </a:tc>
                <a:tc>
                  <a:txBody>
                    <a:bodyPr/>
                    <a:lstStyle/>
                    <a:p>
                      <a:pPr rtl="1"/>
                      <a:r>
                        <a:rPr lang="he-IL" sz="1600" dirty="0" smtClean="0"/>
                        <a:t>תהליך הנשימה התאית</a:t>
                      </a:r>
                      <a:endParaRPr lang="he-IL" sz="1600" dirty="0"/>
                    </a:p>
                  </a:txBody>
                  <a:tcPr marL="91437" marR="91437" marT="45723" marB="45723">
                    <a:solidFill>
                      <a:srgbClr val="94D1EF"/>
                    </a:solidFill>
                  </a:tcPr>
                </a:tc>
              </a:tr>
              <a:tr h="792690">
                <a:tc>
                  <a:txBody>
                    <a:bodyPr/>
                    <a:lstStyle/>
                    <a:p>
                      <a:pPr rtl="1"/>
                      <a:r>
                        <a:rPr lang="he-IL" sz="1600" dirty="0" smtClean="0">
                          <a:solidFill>
                            <a:schemeClr val="tx2"/>
                          </a:solidFill>
                        </a:rPr>
                        <a:t>תפקידו בחיי הצמח</a:t>
                      </a:r>
                      <a:endParaRPr lang="he-IL" sz="1600" dirty="0">
                        <a:solidFill>
                          <a:schemeClr val="tx2"/>
                        </a:solidFill>
                      </a:endParaRPr>
                    </a:p>
                  </a:txBody>
                  <a:tcPr marL="91437" marR="91437" marT="45723" marB="45723">
                    <a:solidFill>
                      <a:schemeClr val="bg1">
                        <a:lumMod val="95000"/>
                      </a:schemeClr>
                    </a:solidFill>
                  </a:tcPr>
                </a:tc>
                <a:tc>
                  <a:txBody>
                    <a:bodyPr/>
                    <a:lstStyle/>
                    <a:p>
                      <a:pPr rtl="1"/>
                      <a:r>
                        <a:rPr lang="he-IL" sz="1600" dirty="0" smtClean="0">
                          <a:solidFill>
                            <a:schemeClr val="tx2"/>
                          </a:solidFill>
                        </a:rPr>
                        <a:t>יצירת חומרים אורגניים שאחר כך ינוצלו  לבנייה ולהפקת אנרגיה </a:t>
                      </a:r>
                      <a:endParaRPr lang="he-IL" sz="1600" dirty="0">
                        <a:solidFill>
                          <a:schemeClr val="tx2"/>
                        </a:solidFill>
                      </a:endParaRPr>
                    </a:p>
                  </a:txBody>
                  <a:tcPr marL="91437" marR="91437" marT="45723" marB="45723">
                    <a:solidFill>
                      <a:srgbClr val="92D050"/>
                    </a:solidFill>
                  </a:tcPr>
                </a:tc>
                <a:tc>
                  <a:txBody>
                    <a:bodyPr/>
                    <a:lstStyle/>
                    <a:p>
                      <a:pPr rtl="1"/>
                      <a:r>
                        <a:rPr lang="he-IL" sz="1600" dirty="0" smtClean="0">
                          <a:solidFill>
                            <a:schemeClr val="tx2"/>
                          </a:solidFill>
                        </a:rPr>
                        <a:t>הפקת אנרגיה שתנוצל לבניית </a:t>
                      </a:r>
                      <a:r>
                        <a:rPr lang="en-US" sz="1600" dirty="0" smtClean="0">
                          <a:solidFill>
                            <a:schemeClr val="tx2"/>
                          </a:solidFill>
                        </a:rPr>
                        <a:t>ATP</a:t>
                      </a:r>
                      <a:r>
                        <a:rPr lang="he-IL" sz="1600" dirty="0" smtClean="0">
                          <a:solidFill>
                            <a:schemeClr val="tx2"/>
                          </a:solidFill>
                        </a:rPr>
                        <a:t>, מפירוק חומרים אורגניים </a:t>
                      </a:r>
                      <a:endParaRPr lang="he-IL" sz="1600" dirty="0">
                        <a:solidFill>
                          <a:schemeClr val="tx2"/>
                        </a:solidFill>
                      </a:endParaRPr>
                    </a:p>
                  </a:txBody>
                  <a:tcPr marL="91437" marR="91437" marT="45723" marB="45723">
                    <a:solidFill>
                      <a:srgbClr val="94D1EF"/>
                    </a:solidFill>
                  </a:tcPr>
                </a:tc>
              </a:tr>
              <a:tr h="792690">
                <a:tc>
                  <a:txBody>
                    <a:bodyPr/>
                    <a:lstStyle/>
                    <a:p>
                      <a:pPr marL="0" marR="0" indent="0" algn="r" defTabSz="914400" rtl="1" eaLnBrk="1" fontAlgn="auto" latinLnBrk="0" hangingPunct="1">
                        <a:lnSpc>
                          <a:spcPct val="100000"/>
                        </a:lnSpc>
                        <a:spcBef>
                          <a:spcPts val="0"/>
                        </a:spcBef>
                        <a:spcAft>
                          <a:spcPts val="0"/>
                        </a:spcAft>
                        <a:buClrTx/>
                        <a:buSzTx/>
                        <a:buFontTx/>
                        <a:buNone/>
                        <a:tabLst/>
                        <a:defRPr/>
                      </a:pPr>
                      <a:r>
                        <a:rPr lang="he-IL" sz="1600" dirty="0" smtClean="0">
                          <a:solidFill>
                            <a:schemeClr val="tx2"/>
                          </a:solidFill>
                        </a:rPr>
                        <a:t>מתי התהליך מתרחש?</a:t>
                      </a:r>
                    </a:p>
                    <a:p>
                      <a:pPr rtl="1"/>
                      <a:endParaRPr lang="he-IL" sz="1600" dirty="0">
                        <a:solidFill>
                          <a:schemeClr val="tx2"/>
                        </a:solidFill>
                      </a:endParaRPr>
                    </a:p>
                  </a:txBody>
                  <a:tcPr marL="91437" marR="91437" marT="45723" marB="45723">
                    <a:solidFill>
                      <a:schemeClr val="bg1">
                        <a:lumMod val="95000"/>
                      </a:schemeClr>
                    </a:solidFill>
                  </a:tcPr>
                </a:tc>
                <a:tc>
                  <a:txBody>
                    <a:bodyPr/>
                    <a:lstStyle/>
                    <a:p>
                      <a:pPr rtl="1"/>
                      <a:r>
                        <a:rPr lang="he-IL" sz="1600" dirty="0" smtClean="0">
                          <a:solidFill>
                            <a:schemeClr val="tx2"/>
                          </a:solidFill>
                        </a:rPr>
                        <a:t>ביום</a:t>
                      </a:r>
                      <a:endParaRPr lang="he-IL" sz="1600" dirty="0">
                        <a:solidFill>
                          <a:schemeClr val="tx2"/>
                        </a:solidFill>
                      </a:endParaRPr>
                    </a:p>
                  </a:txBody>
                  <a:tcPr marL="91437" marR="91437" marT="45723" marB="45723">
                    <a:solidFill>
                      <a:srgbClr val="92D050"/>
                    </a:solidFill>
                  </a:tcPr>
                </a:tc>
                <a:tc>
                  <a:txBody>
                    <a:bodyPr/>
                    <a:lstStyle/>
                    <a:p>
                      <a:pPr rtl="1"/>
                      <a:r>
                        <a:rPr lang="he-IL" sz="1600" dirty="0" smtClean="0">
                          <a:solidFill>
                            <a:schemeClr val="tx2"/>
                          </a:solidFill>
                        </a:rPr>
                        <a:t>בכל שעות היממה</a:t>
                      </a:r>
                      <a:endParaRPr lang="he-IL" sz="1600" dirty="0">
                        <a:solidFill>
                          <a:schemeClr val="tx2"/>
                        </a:solidFill>
                      </a:endParaRPr>
                    </a:p>
                  </a:txBody>
                  <a:tcPr marL="91437" marR="91437" marT="45723" marB="45723">
                    <a:solidFill>
                      <a:srgbClr val="94D1EF"/>
                    </a:solidFill>
                  </a:tcPr>
                </a:tc>
              </a:tr>
              <a:tr h="792690">
                <a:tc>
                  <a:txBody>
                    <a:bodyPr/>
                    <a:lstStyle/>
                    <a:p>
                      <a:pPr rtl="1"/>
                      <a:r>
                        <a:rPr lang="he-IL" sz="1600" dirty="0" smtClean="0">
                          <a:solidFill>
                            <a:schemeClr val="tx2"/>
                          </a:solidFill>
                        </a:rPr>
                        <a:t>האם זה תהליך פירוק או בנייה?</a:t>
                      </a:r>
                      <a:endParaRPr lang="he-IL" sz="1600" dirty="0">
                        <a:solidFill>
                          <a:schemeClr val="tx2"/>
                        </a:solidFill>
                      </a:endParaRPr>
                    </a:p>
                  </a:txBody>
                  <a:tcPr marL="91437" marR="91437" marT="45723" marB="45723">
                    <a:solidFill>
                      <a:schemeClr val="bg1">
                        <a:lumMod val="95000"/>
                      </a:schemeClr>
                    </a:solidFill>
                  </a:tcPr>
                </a:tc>
                <a:tc>
                  <a:txBody>
                    <a:bodyPr/>
                    <a:lstStyle/>
                    <a:p>
                      <a:pPr rtl="1"/>
                      <a:r>
                        <a:rPr lang="he-IL" sz="1600" dirty="0" smtClean="0">
                          <a:solidFill>
                            <a:schemeClr val="tx2"/>
                          </a:solidFill>
                        </a:rPr>
                        <a:t>בנייה</a:t>
                      </a:r>
                      <a:endParaRPr lang="he-IL" sz="1600" dirty="0">
                        <a:solidFill>
                          <a:schemeClr val="tx2"/>
                        </a:solidFill>
                      </a:endParaRPr>
                    </a:p>
                  </a:txBody>
                  <a:tcPr marL="91437" marR="91437" marT="45723" marB="45723">
                    <a:solidFill>
                      <a:srgbClr val="92D050"/>
                    </a:solidFill>
                  </a:tcPr>
                </a:tc>
                <a:tc>
                  <a:txBody>
                    <a:bodyPr/>
                    <a:lstStyle/>
                    <a:p>
                      <a:pPr rtl="1"/>
                      <a:r>
                        <a:rPr lang="he-IL" sz="1600" dirty="0" smtClean="0">
                          <a:solidFill>
                            <a:schemeClr val="tx2"/>
                          </a:solidFill>
                        </a:rPr>
                        <a:t>פירוק</a:t>
                      </a:r>
                      <a:endParaRPr lang="he-IL" sz="1600" dirty="0">
                        <a:solidFill>
                          <a:schemeClr val="tx2"/>
                        </a:solidFill>
                      </a:endParaRPr>
                    </a:p>
                  </a:txBody>
                  <a:tcPr marL="91437" marR="91437" marT="45723" marB="45723">
                    <a:solidFill>
                      <a:srgbClr val="94D1EF"/>
                    </a:solidFill>
                  </a:tcPr>
                </a:tc>
              </a:tr>
              <a:tr h="823020">
                <a:tc>
                  <a:txBody>
                    <a:bodyPr/>
                    <a:lstStyle/>
                    <a:p>
                      <a:pPr rtl="1"/>
                      <a:r>
                        <a:rPr lang="he-IL" sz="1600" dirty="0" smtClean="0">
                          <a:solidFill>
                            <a:schemeClr val="tx2"/>
                          </a:solidFill>
                        </a:rPr>
                        <a:t>האם בתהליך מושקעת אנרגיה או נפלטת?</a:t>
                      </a:r>
                      <a:endParaRPr lang="he-IL" sz="1600" dirty="0">
                        <a:solidFill>
                          <a:schemeClr val="tx2"/>
                        </a:solidFill>
                      </a:endParaRPr>
                    </a:p>
                  </a:txBody>
                  <a:tcPr marL="91437" marR="91437" marT="45723" marB="45723">
                    <a:solidFill>
                      <a:schemeClr val="bg1">
                        <a:lumMod val="95000"/>
                      </a:schemeClr>
                    </a:solidFill>
                  </a:tcPr>
                </a:tc>
                <a:tc>
                  <a:txBody>
                    <a:bodyPr/>
                    <a:lstStyle/>
                    <a:p>
                      <a:pPr rtl="1"/>
                      <a:r>
                        <a:rPr lang="he-IL" sz="1600" dirty="0" smtClean="0">
                          <a:solidFill>
                            <a:schemeClr val="tx2"/>
                          </a:solidFill>
                        </a:rPr>
                        <a:t>מושקעת אנרגיית אור</a:t>
                      </a:r>
                      <a:endParaRPr lang="he-IL" sz="1600" dirty="0">
                        <a:solidFill>
                          <a:schemeClr val="tx2"/>
                        </a:solidFill>
                      </a:endParaRPr>
                    </a:p>
                  </a:txBody>
                  <a:tcPr marL="91437" marR="91437" marT="45723" marB="45723">
                    <a:solidFill>
                      <a:srgbClr val="92D050"/>
                    </a:solidFill>
                  </a:tcPr>
                </a:tc>
                <a:tc>
                  <a:txBody>
                    <a:bodyPr/>
                    <a:lstStyle/>
                    <a:p>
                      <a:pPr rtl="1"/>
                      <a:r>
                        <a:rPr lang="he-IL" sz="1600" dirty="0" smtClean="0">
                          <a:solidFill>
                            <a:schemeClr val="tx2"/>
                          </a:solidFill>
                        </a:rPr>
                        <a:t>נפלטת אנרגיה שמקצתה הופך</a:t>
                      </a:r>
                      <a:r>
                        <a:rPr lang="he-IL" sz="1600" baseline="0" dirty="0" smtClean="0">
                          <a:solidFill>
                            <a:schemeClr val="tx2"/>
                          </a:solidFill>
                        </a:rPr>
                        <a:t> לאנרגיה כימית האצורה ב-</a:t>
                      </a:r>
                      <a:r>
                        <a:rPr lang="en-US" sz="1600" baseline="0" dirty="0" smtClean="0">
                          <a:solidFill>
                            <a:schemeClr val="tx2"/>
                          </a:solidFill>
                        </a:rPr>
                        <a:t>ATP</a:t>
                      </a:r>
                      <a:r>
                        <a:rPr lang="he-IL" sz="1600" baseline="0" dirty="0" smtClean="0">
                          <a:solidFill>
                            <a:schemeClr val="tx2"/>
                          </a:solidFill>
                        </a:rPr>
                        <a:t> ומקצתה נפלט בתור אנרגיית חום</a:t>
                      </a:r>
                      <a:endParaRPr lang="he-IL" sz="1600" dirty="0">
                        <a:solidFill>
                          <a:schemeClr val="tx2"/>
                        </a:solidFill>
                      </a:endParaRPr>
                    </a:p>
                  </a:txBody>
                  <a:tcPr marL="91437" marR="91437" marT="45723" marB="45723">
                    <a:solidFill>
                      <a:srgbClr val="94D1EF"/>
                    </a:solidFill>
                  </a:tcPr>
                </a:tc>
              </a:tr>
              <a:tr h="792690">
                <a:tc>
                  <a:txBody>
                    <a:bodyPr/>
                    <a:lstStyle/>
                    <a:p>
                      <a:pPr rtl="1"/>
                      <a:r>
                        <a:rPr lang="he-IL" sz="1600" dirty="0" smtClean="0">
                          <a:solidFill>
                            <a:schemeClr val="tx2"/>
                          </a:solidFill>
                        </a:rPr>
                        <a:t>היכן מתרחש</a:t>
                      </a:r>
                      <a:r>
                        <a:rPr lang="he-IL" sz="1600" baseline="0" dirty="0" smtClean="0">
                          <a:solidFill>
                            <a:schemeClr val="tx2"/>
                          </a:solidFill>
                        </a:rPr>
                        <a:t> התהליך בתאים?</a:t>
                      </a:r>
                      <a:endParaRPr lang="he-IL" sz="1600" dirty="0">
                        <a:solidFill>
                          <a:schemeClr val="tx2"/>
                        </a:solidFill>
                      </a:endParaRPr>
                    </a:p>
                  </a:txBody>
                  <a:tcPr marL="91437" marR="91437" marT="45723" marB="45723">
                    <a:solidFill>
                      <a:schemeClr val="bg1">
                        <a:lumMod val="95000"/>
                      </a:schemeClr>
                    </a:solidFill>
                  </a:tcPr>
                </a:tc>
                <a:tc>
                  <a:txBody>
                    <a:bodyPr/>
                    <a:lstStyle/>
                    <a:p>
                      <a:pPr rtl="1"/>
                      <a:r>
                        <a:rPr lang="he-IL" sz="1600" dirty="0" smtClean="0">
                          <a:solidFill>
                            <a:schemeClr val="tx2"/>
                          </a:solidFill>
                        </a:rPr>
                        <a:t>בכלורופלסטים</a:t>
                      </a:r>
                      <a:endParaRPr lang="he-IL" sz="1600" dirty="0">
                        <a:solidFill>
                          <a:schemeClr val="tx2"/>
                        </a:solidFill>
                      </a:endParaRPr>
                    </a:p>
                  </a:txBody>
                  <a:tcPr marL="91437" marR="91437" marT="45723" marB="45723">
                    <a:solidFill>
                      <a:srgbClr val="92D050"/>
                    </a:solidFill>
                  </a:tcPr>
                </a:tc>
                <a:tc>
                  <a:txBody>
                    <a:bodyPr/>
                    <a:lstStyle/>
                    <a:p>
                      <a:pPr rtl="1"/>
                      <a:r>
                        <a:rPr lang="he-IL" sz="1600" dirty="0" smtClean="0">
                          <a:solidFill>
                            <a:schemeClr val="tx2"/>
                          </a:solidFill>
                        </a:rPr>
                        <a:t>רוב</a:t>
                      </a:r>
                      <a:r>
                        <a:rPr lang="he-IL" sz="1600" baseline="0" dirty="0" smtClean="0">
                          <a:solidFill>
                            <a:schemeClr val="tx2"/>
                          </a:solidFill>
                        </a:rPr>
                        <a:t> התהליך </a:t>
                      </a:r>
                      <a:r>
                        <a:rPr lang="he-IL" sz="1600" baseline="0" noProof="1" smtClean="0">
                          <a:solidFill>
                            <a:schemeClr val="tx2"/>
                          </a:solidFill>
                        </a:rPr>
                        <a:t>במיטוכונדריה</a:t>
                      </a:r>
                    </a:p>
                    <a:p>
                      <a:pPr rtl="1"/>
                      <a:r>
                        <a:rPr lang="he-IL" sz="1600" baseline="0" dirty="0" smtClean="0">
                          <a:solidFill>
                            <a:schemeClr val="tx2"/>
                          </a:solidFill>
                        </a:rPr>
                        <a:t>(התחלת התהליך בציטופלסמה)</a:t>
                      </a:r>
                      <a:endParaRPr lang="he-IL" sz="1600" dirty="0">
                        <a:solidFill>
                          <a:schemeClr val="tx2"/>
                        </a:solidFill>
                      </a:endParaRPr>
                    </a:p>
                  </a:txBody>
                  <a:tcPr marL="91437" marR="91437" marT="45723" marB="45723">
                    <a:solidFill>
                      <a:srgbClr val="94D1EF"/>
                    </a:solidFill>
                  </a:tcPr>
                </a:tc>
              </a:tr>
              <a:tr h="792690">
                <a:tc>
                  <a:txBody>
                    <a:bodyPr/>
                    <a:lstStyle/>
                    <a:p>
                      <a:pPr rtl="1"/>
                      <a:r>
                        <a:rPr lang="he-IL" sz="1800" dirty="0" smtClean="0">
                          <a:solidFill>
                            <a:schemeClr val="tx2"/>
                          </a:solidFill>
                        </a:rPr>
                        <a:t>האם התהליך</a:t>
                      </a:r>
                      <a:r>
                        <a:rPr lang="he-IL" sz="1800" baseline="0" dirty="0" smtClean="0">
                          <a:solidFill>
                            <a:schemeClr val="tx2"/>
                          </a:solidFill>
                        </a:rPr>
                        <a:t> מתרחש בכל התאים?</a:t>
                      </a:r>
                      <a:endParaRPr lang="he-IL" sz="1800" dirty="0">
                        <a:solidFill>
                          <a:schemeClr val="tx2"/>
                        </a:solidFill>
                      </a:endParaRPr>
                    </a:p>
                  </a:txBody>
                  <a:tcPr marL="91437" marR="91437" marT="45723" marB="45723">
                    <a:solidFill>
                      <a:schemeClr val="bg1">
                        <a:lumMod val="95000"/>
                      </a:schemeClr>
                    </a:solidFill>
                  </a:tcPr>
                </a:tc>
                <a:tc>
                  <a:txBody>
                    <a:bodyPr/>
                    <a:lstStyle/>
                    <a:p>
                      <a:pPr rtl="1"/>
                      <a:r>
                        <a:rPr lang="he-IL" sz="1600" dirty="0" smtClean="0">
                          <a:solidFill>
                            <a:schemeClr val="tx2"/>
                          </a:solidFill>
                        </a:rPr>
                        <a:t>רק בתאים המכילים כלורופלסטים (בעיקר בעלים)</a:t>
                      </a:r>
                      <a:endParaRPr lang="he-IL" sz="1600" dirty="0">
                        <a:solidFill>
                          <a:schemeClr val="tx2"/>
                        </a:solidFill>
                      </a:endParaRPr>
                    </a:p>
                  </a:txBody>
                  <a:tcPr marL="91437" marR="91437" marT="45723" marB="45723">
                    <a:solidFill>
                      <a:srgbClr val="92D050"/>
                    </a:solidFill>
                  </a:tcPr>
                </a:tc>
                <a:tc>
                  <a:txBody>
                    <a:bodyPr/>
                    <a:lstStyle/>
                    <a:p>
                      <a:pPr rtl="1"/>
                      <a:r>
                        <a:rPr lang="he-IL" sz="1600" dirty="0" smtClean="0">
                          <a:solidFill>
                            <a:schemeClr val="tx2"/>
                          </a:solidFill>
                        </a:rPr>
                        <a:t>בכל התאים</a:t>
                      </a:r>
                      <a:endParaRPr lang="he-IL" sz="1600" dirty="0">
                        <a:solidFill>
                          <a:schemeClr val="tx2"/>
                        </a:solidFill>
                      </a:endParaRPr>
                    </a:p>
                  </a:txBody>
                  <a:tcPr marL="91437" marR="91437" marT="45723" marB="45723">
                    <a:solidFill>
                      <a:srgbClr val="94D1EF"/>
                    </a:solidFill>
                  </a:tcPr>
                </a:tc>
              </a:tr>
            </a:tbl>
          </a:graphicData>
        </a:graphic>
      </p:graphicFrame>
      <p:sp>
        <p:nvSpPr>
          <p:cNvPr id="33832" name="TextBox 6"/>
          <p:cNvSpPr txBox="1">
            <a:spLocks noChangeArrowheads="1"/>
          </p:cNvSpPr>
          <p:nvPr/>
        </p:nvSpPr>
        <p:spPr bwMode="auto">
          <a:xfrm>
            <a:off x="0" y="465138"/>
            <a:ext cx="8540750" cy="1200150"/>
          </a:xfrm>
          <a:prstGeom prst="rect">
            <a:avLst/>
          </a:prstGeom>
          <a:noFill/>
          <a:ln>
            <a:noFill/>
          </a:ln>
          <a:effectLst>
            <a:outerShdw sx="102000" sy="102000" algn="tl" rotWithShape="0">
              <a:srgbClr val="A6A6A6">
                <a:alpha val="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he-IL" b="1" dirty="0">
                <a:solidFill>
                  <a:schemeClr val="tx2"/>
                </a:solidFill>
              </a:rPr>
              <a:t>שאלה 3:</a:t>
            </a:r>
          </a:p>
          <a:p>
            <a:pPr eaLnBrk="1" hangingPunct="1"/>
            <a:r>
              <a:rPr lang="he-IL" dirty="0">
                <a:solidFill>
                  <a:schemeClr val="tx2"/>
                </a:solidFill>
              </a:rPr>
              <a:t>השוו בין תהליך הפוטוסינתזה לתהליך הנשימה התאית </a:t>
            </a:r>
            <a:r>
              <a:rPr lang="he-IL" u="sng" dirty="0">
                <a:solidFill>
                  <a:schemeClr val="tx2"/>
                </a:solidFill>
              </a:rPr>
              <a:t>המתרחשים בצמח</a:t>
            </a:r>
            <a:r>
              <a:rPr lang="he-IL" dirty="0">
                <a:solidFill>
                  <a:schemeClr val="tx2"/>
                </a:solidFill>
              </a:rPr>
              <a:t> בעזרת מילוי הטבלה:</a:t>
            </a:r>
          </a:p>
          <a:p>
            <a:pPr eaLnBrk="1" hangingPunct="1"/>
            <a:endParaRPr lang="he-IL" noProof="1">
              <a:solidFill>
                <a:schemeClr val="tx2"/>
              </a:solidFill>
            </a:endParaRPr>
          </a:p>
          <a:p>
            <a:pPr eaLnBrk="1" hangingPunct="1"/>
            <a:endParaRPr lang="he-IL" b="1" dirty="0">
              <a:solidFill>
                <a:srgbClr val="1D4C72"/>
              </a:solidFill>
              <a:latin typeface="Calibri" pitchFamily="34" charset="0"/>
              <a:cs typeface="Times New Roman" pitchFamily="18" charset="0"/>
            </a:endParaRPr>
          </a:p>
        </p:txBody>
      </p:sp>
      <p:sp>
        <p:nvSpPr>
          <p:cNvPr id="8" name="Rectangle 3"/>
          <p:cNvSpPr/>
          <p:nvPr/>
        </p:nvSpPr>
        <p:spPr>
          <a:xfrm>
            <a:off x="389135" y="419100"/>
            <a:ext cx="8215313" cy="4603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fontAlgn="auto">
              <a:spcBef>
                <a:spcPts val="0"/>
              </a:spcBef>
              <a:spcAft>
                <a:spcPts val="0"/>
              </a:spcAft>
              <a:defRPr/>
            </a:pPr>
            <a:endParaRPr lang="he-IL" dirty="0">
              <a:solidFill>
                <a:prstClr val="white"/>
              </a:solidFill>
            </a:endParaRPr>
          </a:p>
        </p:txBody>
      </p:sp>
      <p:sp>
        <p:nvSpPr>
          <p:cNvPr id="9" name="Slide Number Placeholder 8"/>
          <p:cNvSpPr txBox="1">
            <a:spLocks/>
          </p:cNvSpPr>
          <p:nvPr/>
        </p:nvSpPr>
        <p:spPr bwMode="auto">
          <a:xfrm>
            <a:off x="197159" y="6520259"/>
            <a:ext cx="774441" cy="365125"/>
          </a:xfrm>
          <a:prstGeom prst="rect">
            <a:avLst/>
          </a:prstGeom>
          <a:ln>
            <a:miter lim="800000"/>
            <a:headEnd/>
            <a:tailEnd/>
          </a:ln>
        </p:spPr>
        <p:txBody>
          <a:bodyPr vert="horz" wrap="square" lIns="91440" tIns="45720" rIns="91440" bIns="45720" numCol="1" anchor="t" anchorCtr="0" compatLnSpc="1">
            <a:prstTxWarp prst="textNoShape">
              <a:avLst/>
            </a:prstTxWarp>
          </a:bodyPr>
          <a:lstStyle>
            <a:defPPr>
              <a:defRPr lang="he-IL"/>
            </a:defPPr>
            <a:lvl1pPr algn="l" rtl="1" fontAlgn="auto">
              <a:spcBef>
                <a:spcPts val="0"/>
              </a:spcBef>
              <a:spcAft>
                <a:spcPts val="0"/>
              </a:spcAft>
              <a:defRPr kern="1200">
                <a:solidFill>
                  <a:srgbClr val="FFFCF7"/>
                </a:solidFill>
                <a:latin typeface="+mn-lt"/>
                <a:ea typeface="+mn-ea"/>
                <a:cs typeface="+mn-cs"/>
              </a:defRPr>
            </a:lvl1pPr>
            <a:lvl2pPr marL="457200" algn="r" rtl="1" fontAlgn="base">
              <a:spcBef>
                <a:spcPct val="0"/>
              </a:spcBef>
              <a:spcAft>
                <a:spcPct val="0"/>
              </a:spcAft>
              <a:defRPr kern="1200">
                <a:solidFill>
                  <a:schemeClr val="tx1"/>
                </a:solidFill>
                <a:latin typeface="Arial" pitchFamily="34" charset="0"/>
                <a:ea typeface="+mn-ea"/>
                <a:cs typeface="Arial" pitchFamily="34" charset="0"/>
              </a:defRPr>
            </a:lvl2pPr>
            <a:lvl3pPr marL="914400" algn="r" rtl="1" fontAlgn="base">
              <a:spcBef>
                <a:spcPct val="0"/>
              </a:spcBef>
              <a:spcAft>
                <a:spcPct val="0"/>
              </a:spcAft>
              <a:defRPr kern="1200">
                <a:solidFill>
                  <a:schemeClr val="tx1"/>
                </a:solidFill>
                <a:latin typeface="Arial" pitchFamily="34" charset="0"/>
                <a:ea typeface="+mn-ea"/>
                <a:cs typeface="Arial" pitchFamily="34" charset="0"/>
              </a:defRPr>
            </a:lvl3pPr>
            <a:lvl4pPr marL="1371600" algn="r" rtl="1" fontAlgn="base">
              <a:spcBef>
                <a:spcPct val="0"/>
              </a:spcBef>
              <a:spcAft>
                <a:spcPct val="0"/>
              </a:spcAft>
              <a:defRPr kern="1200">
                <a:solidFill>
                  <a:schemeClr val="tx1"/>
                </a:solidFill>
                <a:latin typeface="Arial" pitchFamily="34" charset="0"/>
                <a:ea typeface="+mn-ea"/>
                <a:cs typeface="Arial" pitchFamily="34" charset="0"/>
              </a:defRPr>
            </a:lvl4pPr>
            <a:lvl5pPr marL="1828800" algn="r" rtl="1" fontAlgn="base">
              <a:spcBef>
                <a:spcPct val="0"/>
              </a:spcBef>
              <a:spcAft>
                <a:spcPct val="0"/>
              </a:spcAft>
              <a:defRPr kern="1200">
                <a:solidFill>
                  <a:schemeClr val="tx1"/>
                </a:solidFill>
                <a:latin typeface="Arial" pitchFamily="34" charset="0"/>
                <a:ea typeface="+mn-ea"/>
                <a:cs typeface="Arial" pitchFamily="34" charset="0"/>
              </a:defRPr>
            </a:lvl5pPr>
            <a:lvl6pPr marL="2286000" algn="r" defTabSz="914400" rtl="1" eaLnBrk="1" latinLnBrk="0" hangingPunct="1">
              <a:defRPr kern="1200">
                <a:solidFill>
                  <a:schemeClr val="tx1"/>
                </a:solidFill>
                <a:latin typeface="Arial" pitchFamily="34" charset="0"/>
                <a:ea typeface="+mn-ea"/>
                <a:cs typeface="Arial" pitchFamily="34" charset="0"/>
              </a:defRPr>
            </a:lvl6pPr>
            <a:lvl7pPr marL="2743200" algn="r" defTabSz="914400" rtl="1" eaLnBrk="1" latinLnBrk="0" hangingPunct="1">
              <a:defRPr kern="1200">
                <a:solidFill>
                  <a:schemeClr val="tx1"/>
                </a:solidFill>
                <a:latin typeface="Arial" pitchFamily="34" charset="0"/>
                <a:ea typeface="+mn-ea"/>
                <a:cs typeface="Arial" pitchFamily="34" charset="0"/>
              </a:defRPr>
            </a:lvl7pPr>
            <a:lvl8pPr marL="3200400" algn="r" defTabSz="914400" rtl="1" eaLnBrk="1" latinLnBrk="0" hangingPunct="1">
              <a:defRPr kern="1200">
                <a:solidFill>
                  <a:schemeClr val="tx1"/>
                </a:solidFill>
                <a:latin typeface="Arial" pitchFamily="34" charset="0"/>
                <a:ea typeface="+mn-ea"/>
                <a:cs typeface="Arial" pitchFamily="34" charset="0"/>
              </a:defRPr>
            </a:lvl8pPr>
            <a:lvl9pPr marL="3657600" algn="r" defTabSz="914400" rtl="1" eaLnBrk="1" latinLnBrk="0" hangingPunct="1">
              <a:defRPr kern="1200">
                <a:solidFill>
                  <a:schemeClr val="tx1"/>
                </a:solidFill>
                <a:latin typeface="Arial" pitchFamily="34" charset="0"/>
                <a:ea typeface="+mn-ea"/>
                <a:cs typeface="Arial" pitchFamily="34" charset="0"/>
              </a:defRPr>
            </a:lvl9pPr>
          </a:lstStyle>
          <a:p>
            <a:pPr fontAlgn="base">
              <a:spcBef>
                <a:spcPct val="0"/>
              </a:spcBef>
              <a:spcAft>
                <a:spcPct val="0"/>
              </a:spcAft>
              <a:defRPr/>
            </a:pPr>
            <a:fld id="{FBCEFA07-D00C-4DF1-AC33-4CC8C8A6BFD5}" type="slidenum">
              <a:rPr lang="he-IL" sz="1400" smtClean="0">
                <a:solidFill>
                  <a:schemeClr val="bg1">
                    <a:lumMod val="75000"/>
                  </a:schemeClr>
                </a:solidFill>
              </a:rPr>
              <a:pPr fontAlgn="base">
                <a:spcBef>
                  <a:spcPct val="0"/>
                </a:spcBef>
                <a:spcAft>
                  <a:spcPct val="0"/>
                </a:spcAft>
                <a:defRPr/>
              </a:pPr>
              <a:t>9</a:t>
            </a:fld>
            <a:endParaRPr lang="he-IL" sz="1400" dirty="0" smtClean="0">
              <a:solidFill>
                <a:schemeClr val="bg1">
                  <a:lumMod val="75000"/>
                </a:schemeClr>
              </a:solidFill>
            </a:endParaRPr>
          </a:p>
        </p:txBody>
      </p:sp>
    </p:spTree>
  </p:cSld>
  <p:clrMapOvr>
    <a:masterClrMapping/>
  </p:clrMapOvr>
  <p:transition spd="slow"/>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כותרת 5"/>
          <p:cNvSpPr>
            <a:spLocks noGrp="1"/>
          </p:cNvSpPr>
          <p:nvPr>
            <p:ph type="ctrTitle"/>
          </p:nvPr>
        </p:nvSpPr>
        <p:spPr>
          <a:xfrm>
            <a:off x="785813" y="71438"/>
            <a:ext cx="7772400" cy="441325"/>
          </a:xfrm>
        </p:spPr>
        <p:txBody>
          <a:bodyPr/>
          <a:lstStyle/>
          <a:p>
            <a:pPr fontAlgn="auto">
              <a:defRPr/>
            </a:pPr>
            <a:r>
              <a:rPr lang="he-IL" sz="1800" b="1" dirty="0" smtClean="0">
                <a:solidFill>
                  <a:srgbClr val="FF6600"/>
                </a:solidFill>
                <a:ea typeface="+mn-ea"/>
              </a:rPr>
              <a:t>שאלה 4</a:t>
            </a:r>
            <a:endParaRPr lang="he-IL" sz="1800" dirty="0" smtClean="0"/>
          </a:p>
        </p:txBody>
      </p:sp>
      <p:sp>
        <p:nvSpPr>
          <p:cNvPr id="63493" name="TextBox 6"/>
          <p:cNvSpPr txBox="1">
            <a:spLocks noChangeArrowheads="1"/>
          </p:cNvSpPr>
          <p:nvPr/>
        </p:nvSpPr>
        <p:spPr bwMode="auto">
          <a:xfrm>
            <a:off x="231775" y="714375"/>
            <a:ext cx="8397875" cy="3694113"/>
          </a:xfrm>
          <a:prstGeom prst="rect">
            <a:avLst/>
          </a:prstGeom>
          <a:noFill/>
          <a:ln>
            <a:noFill/>
          </a:ln>
          <a:effectLst>
            <a:outerShdw sx="102000" sy="102000" algn="tl" rotWithShape="0">
              <a:srgbClr val="A6A6A6">
                <a:alpha val="0"/>
              </a:srgbClr>
            </a:outerShdw>
          </a:effectLs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defRPr/>
            </a:pPr>
            <a:r>
              <a:rPr lang="he-IL" b="1" dirty="0" smtClean="0">
                <a:solidFill>
                  <a:srgbClr val="1D4C72"/>
                </a:solidFill>
              </a:rPr>
              <a:t>שאלה 4:</a:t>
            </a:r>
          </a:p>
          <a:p>
            <a:pPr eaLnBrk="1" fontAlgn="auto" hangingPunct="1">
              <a:spcBef>
                <a:spcPts val="0"/>
              </a:spcBef>
              <a:spcAft>
                <a:spcPts val="0"/>
              </a:spcAft>
              <a:defRPr/>
            </a:pPr>
            <a:r>
              <a:rPr lang="he-IL" kern="0" dirty="0">
                <a:solidFill>
                  <a:srgbClr val="1D4C72"/>
                </a:solidFill>
              </a:rPr>
              <a:t>להלן </a:t>
            </a:r>
            <a:r>
              <a:rPr lang="he-IL" kern="0" dirty="0" smtClean="0">
                <a:solidFill>
                  <a:srgbClr val="1F497D"/>
                </a:solidFill>
              </a:rPr>
              <a:t>כמה</a:t>
            </a:r>
            <a:r>
              <a:rPr lang="he-IL" kern="0" dirty="0" smtClean="0">
                <a:solidFill>
                  <a:srgbClr val="1D4C72"/>
                </a:solidFill>
              </a:rPr>
              <a:t> </a:t>
            </a:r>
            <a:r>
              <a:rPr lang="he-IL" kern="0" dirty="0">
                <a:solidFill>
                  <a:srgbClr val="1D4C72"/>
                </a:solidFill>
              </a:rPr>
              <a:t>משפטים. ציינו איזה מהם נכונים ואיזה שגויים</a:t>
            </a:r>
            <a:r>
              <a:rPr lang="he-IL" kern="0" dirty="0" smtClean="0">
                <a:solidFill>
                  <a:srgbClr val="1D4C72"/>
                </a:solidFill>
              </a:rPr>
              <a:t>.</a:t>
            </a:r>
          </a:p>
          <a:p>
            <a:pPr eaLnBrk="1" fontAlgn="auto" hangingPunct="1">
              <a:spcBef>
                <a:spcPts val="0"/>
              </a:spcBef>
              <a:spcAft>
                <a:spcPts val="0"/>
              </a:spcAft>
              <a:defRPr/>
            </a:pPr>
            <a:endParaRPr lang="he-IL" kern="0" dirty="0">
              <a:solidFill>
                <a:srgbClr val="1D4C72"/>
              </a:solidFill>
            </a:endParaRPr>
          </a:p>
          <a:p>
            <a:pPr eaLnBrk="1" fontAlgn="auto" hangingPunct="1">
              <a:spcBef>
                <a:spcPts val="0"/>
              </a:spcBef>
              <a:spcAft>
                <a:spcPts val="0"/>
              </a:spcAft>
              <a:defRPr/>
            </a:pPr>
            <a:r>
              <a:rPr lang="he-IL" kern="0" dirty="0" smtClean="0">
                <a:solidFill>
                  <a:srgbClr val="1D4C72"/>
                </a:solidFill>
              </a:rPr>
              <a:t>א. הצמחים נושמים רק ביום.</a:t>
            </a:r>
          </a:p>
          <a:p>
            <a:pPr eaLnBrk="1" fontAlgn="auto" hangingPunct="1">
              <a:spcBef>
                <a:spcPts val="0"/>
              </a:spcBef>
              <a:spcAft>
                <a:spcPts val="0"/>
              </a:spcAft>
              <a:defRPr/>
            </a:pPr>
            <a:endParaRPr lang="he-IL" kern="0" dirty="0">
              <a:solidFill>
                <a:srgbClr val="1D4C72"/>
              </a:solidFill>
            </a:endParaRPr>
          </a:p>
          <a:p>
            <a:pPr eaLnBrk="1" fontAlgn="auto" hangingPunct="1">
              <a:spcBef>
                <a:spcPts val="0"/>
              </a:spcBef>
              <a:spcAft>
                <a:spcPts val="0"/>
              </a:spcAft>
              <a:defRPr/>
            </a:pPr>
            <a:r>
              <a:rPr lang="he-IL" kern="0" dirty="0" smtClean="0">
                <a:solidFill>
                  <a:srgbClr val="1D4C72"/>
                </a:solidFill>
              </a:rPr>
              <a:t>ב. הצמחים אינם נעים, לכן אינם צורכים אנרגיה.</a:t>
            </a:r>
          </a:p>
          <a:p>
            <a:pPr eaLnBrk="1" fontAlgn="auto" hangingPunct="1">
              <a:spcBef>
                <a:spcPts val="0"/>
              </a:spcBef>
              <a:spcAft>
                <a:spcPts val="0"/>
              </a:spcAft>
              <a:defRPr/>
            </a:pPr>
            <a:endParaRPr lang="he-IL" kern="0" dirty="0">
              <a:solidFill>
                <a:srgbClr val="1D4C72"/>
              </a:solidFill>
            </a:endParaRPr>
          </a:p>
          <a:p>
            <a:pPr eaLnBrk="1" fontAlgn="auto" hangingPunct="1">
              <a:spcBef>
                <a:spcPts val="0"/>
              </a:spcBef>
              <a:spcAft>
                <a:spcPts val="0"/>
              </a:spcAft>
              <a:defRPr/>
            </a:pPr>
            <a:r>
              <a:rPr lang="he-IL" kern="0" dirty="0" smtClean="0">
                <a:solidFill>
                  <a:srgbClr val="1D4C72"/>
                </a:solidFill>
              </a:rPr>
              <a:t>ג. הצמחים נבדלים </a:t>
            </a:r>
            <a:r>
              <a:rPr lang="he-IL" kern="0" dirty="0" smtClean="0">
                <a:solidFill>
                  <a:srgbClr val="1F497D"/>
                </a:solidFill>
              </a:rPr>
              <a:t>מבעלי חיים בדרך </a:t>
            </a:r>
            <a:r>
              <a:rPr lang="he-IL" kern="0" dirty="0" smtClean="0">
                <a:solidFill>
                  <a:srgbClr val="1D4C72"/>
                </a:solidFill>
              </a:rPr>
              <a:t>ההזנה שלהם, אך לא בתהליך הנשימה התאית.</a:t>
            </a:r>
          </a:p>
          <a:p>
            <a:pPr eaLnBrk="1" fontAlgn="auto" hangingPunct="1">
              <a:spcBef>
                <a:spcPts val="0"/>
              </a:spcBef>
              <a:spcAft>
                <a:spcPts val="0"/>
              </a:spcAft>
              <a:defRPr/>
            </a:pPr>
            <a:endParaRPr lang="he-IL" kern="0" dirty="0">
              <a:solidFill>
                <a:srgbClr val="1D4C72"/>
              </a:solidFill>
            </a:endParaRPr>
          </a:p>
          <a:p>
            <a:pPr eaLnBrk="1" fontAlgn="auto" hangingPunct="1">
              <a:spcBef>
                <a:spcPts val="0"/>
              </a:spcBef>
              <a:spcAft>
                <a:spcPts val="0"/>
              </a:spcAft>
              <a:defRPr/>
            </a:pPr>
            <a:r>
              <a:rPr lang="he-IL" kern="0" dirty="0" smtClean="0">
                <a:solidFill>
                  <a:srgbClr val="1D4C72"/>
                </a:solidFill>
              </a:rPr>
              <a:t>ד. הצמחים נקראים יצורים יצרניים (אוטוטרופים) משום שהם מרכיבים תרכובות אורגניות </a:t>
            </a:r>
          </a:p>
          <a:p>
            <a:pPr eaLnBrk="1" fontAlgn="auto" hangingPunct="1">
              <a:spcBef>
                <a:spcPts val="0"/>
              </a:spcBef>
              <a:spcAft>
                <a:spcPts val="0"/>
              </a:spcAft>
              <a:defRPr/>
            </a:pPr>
            <a:r>
              <a:rPr lang="he-IL" kern="0" dirty="0" smtClean="0">
                <a:solidFill>
                  <a:srgbClr val="1D4C72"/>
                </a:solidFill>
              </a:rPr>
              <a:t>   מתרכובות אי-אורגניות (בעזרת אנרג</a:t>
            </a:r>
            <a:r>
              <a:rPr lang="he-IL" kern="0" dirty="0" smtClean="0">
                <a:solidFill>
                  <a:srgbClr val="006600"/>
                </a:solidFill>
              </a:rPr>
              <a:t>יי</a:t>
            </a:r>
            <a:r>
              <a:rPr lang="he-IL" kern="0" dirty="0" smtClean="0">
                <a:solidFill>
                  <a:srgbClr val="1D4C72"/>
                </a:solidFill>
              </a:rPr>
              <a:t>ת האור). </a:t>
            </a:r>
          </a:p>
          <a:p>
            <a:pPr eaLnBrk="1" fontAlgn="auto" hangingPunct="1">
              <a:spcBef>
                <a:spcPts val="0"/>
              </a:spcBef>
              <a:spcAft>
                <a:spcPts val="0"/>
              </a:spcAft>
              <a:defRPr/>
            </a:pPr>
            <a:endParaRPr lang="he-IL" kern="0" dirty="0">
              <a:solidFill>
                <a:srgbClr val="1D4C72"/>
              </a:solidFill>
            </a:endParaRPr>
          </a:p>
          <a:p>
            <a:pPr eaLnBrk="1" fontAlgn="auto" hangingPunct="1">
              <a:spcBef>
                <a:spcPts val="0"/>
              </a:spcBef>
              <a:spcAft>
                <a:spcPts val="0"/>
              </a:spcAft>
              <a:defRPr/>
            </a:pPr>
            <a:r>
              <a:rPr lang="he-IL" kern="0" dirty="0" smtClean="0">
                <a:solidFill>
                  <a:srgbClr val="1D4C72"/>
                </a:solidFill>
              </a:rPr>
              <a:t>ה. הצמחים מ</a:t>
            </a:r>
            <a:r>
              <a:rPr lang="he-IL" kern="0" dirty="0" smtClean="0">
                <a:solidFill>
                  <a:srgbClr val="006600"/>
                </a:solidFill>
              </a:rPr>
              <a:t>יי</a:t>
            </a:r>
            <a:r>
              <a:rPr lang="he-IL" kern="0" dirty="0" smtClean="0">
                <a:solidFill>
                  <a:srgbClr val="1D4C72"/>
                </a:solidFill>
              </a:rPr>
              <a:t>צרים בתהליך הנשימה התאית </a:t>
            </a:r>
            <a:r>
              <a:rPr lang="en-US" kern="0" dirty="0" smtClean="0">
                <a:solidFill>
                  <a:srgbClr val="1D4C72"/>
                </a:solidFill>
              </a:rPr>
              <a:t>ATP</a:t>
            </a:r>
            <a:r>
              <a:rPr lang="he-IL" kern="0" dirty="0" smtClean="0">
                <a:solidFill>
                  <a:srgbClr val="1D4C72"/>
                </a:solidFill>
              </a:rPr>
              <a:t> המנוצל לתהליכים צורכי אנרגיה בתאיהם.</a:t>
            </a:r>
            <a:endParaRPr lang="he-IL" kern="0" dirty="0">
              <a:solidFill>
                <a:srgbClr val="1D4C72"/>
              </a:solidFill>
            </a:endParaRPr>
          </a:p>
        </p:txBody>
      </p:sp>
      <p:sp>
        <p:nvSpPr>
          <p:cNvPr id="7" name="Rectangle 3"/>
          <p:cNvSpPr/>
          <p:nvPr/>
        </p:nvSpPr>
        <p:spPr>
          <a:xfrm>
            <a:off x="389135" y="419100"/>
            <a:ext cx="8215313" cy="4603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fontAlgn="auto">
              <a:spcBef>
                <a:spcPts val="0"/>
              </a:spcBef>
              <a:spcAft>
                <a:spcPts val="0"/>
              </a:spcAft>
              <a:defRPr/>
            </a:pPr>
            <a:endParaRPr lang="he-IL" dirty="0">
              <a:solidFill>
                <a:prstClr val="white"/>
              </a:solidFill>
            </a:endParaRPr>
          </a:p>
        </p:txBody>
      </p:sp>
      <p:sp>
        <p:nvSpPr>
          <p:cNvPr id="8" name="Slide Number Placeholder 8"/>
          <p:cNvSpPr>
            <a:spLocks noGrp="1"/>
          </p:cNvSpPr>
          <p:nvPr>
            <p:ph type="sldNum" sz="quarter" idx="12"/>
          </p:nvPr>
        </p:nvSpPr>
        <p:spPr bwMode="auto">
          <a:xfrm>
            <a:off x="197159" y="6237312"/>
            <a:ext cx="774441" cy="365125"/>
          </a:xfrm>
          <a:ln>
            <a:miter lim="800000"/>
            <a:headEnd/>
            <a:tailEnd/>
          </a:ln>
        </p:spPr>
        <p:txBody>
          <a:bodyPr vert="horz" wrap="square" lIns="91440" tIns="45720" rIns="91440" bIns="45720" numCol="1" anchor="t" anchorCtr="0" compatLnSpc="1">
            <a:prstTxWarp prst="textNoShape">
              <a:avLst/>
            </a:prstTxWarp>
          </a:bodyPr>
          <a:lstStyle/>
          <a:p>
            <a:pPr fontAlgn="base">
              <a:spcBef>
                <a:spcPct val="0"/>
              </a:spcBef>
              <a:spcAft>
                <a:spcPct val="0"/>
              </a:spcAft>
              <a:defRPr/>
            </a:pPr>
            <a:fld id="{FBCEFA07-D00C-4DF1-AC33-4CC8C8A6BFD5}" type="slidenum">
              <a:rPr lang="he-IL" sz="1400" smtClean="0">
                <a:solidFill>
                  <a:schemeClr val="bg1">
                    <a:lumMod val="75000"/>
                  </a:schemeClr>
                </a:solidFill>
              </a:rPr>
              <a:pPr fontAlgn="base">
                <a:spcBef>
                  <a:spcPct val="0"/>
                </a:spcBef>
                <a:spcAft>
                  <a:spcPct val="0"/>
                </a:spcAft>
                <a:defRPr/>
              </a:pPr>
              <a:t>10</a:t>
            </a:fld>
            <a:endParaRPr lang="he-IL" sz="1400" dirty="0" smtClean="0">
              <a:solidFill>
                <a:schemeClr val="bg1">
                  <a:lumMod val="75000"/>
                </a:schemeClr>
              </a:solidFill>
            </a:endParaRPr>
          </a:p>
        </p:txBody>
      </p:sp>
    </p:spTree>
  </p:cSld>
  <p:clrMapOvr>
    <a:masterClrMapping/>
  </p:clrMapOvr>
  <p:transition spd="slow"/>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כותרת 5"/>
          <p:cNvSpPr>
            <a:spLocks noGrp="1"/>
          </p:cNvSpPr>
          <p:nvPr>
            <p:ph type="ctrTitle"/>
          </p:nvPr>
        </p:nvSpPr>
        <p:spPr>
          <a:xfrm>
            <a:off x="785813" y="71438"/>
            <a:ext cx="7772400" cy="441325"/>
          </a:xfrm>
        </p:spPr>
        <p:txBody>
          <a:bodyPr/>
          <a:lstStyle/>
          <a:p>
            <a:pPr fontAlgn="auto">
              <a:defRPr/>
            </a:pPr>
            <a:r>
              <a:rPr lang="he-IL" sz="1800" b="1" dirty="0" smtClean="0">
                <a:solidFill>
                  <a:srgbClr val="FF6600"/>
                </a:solidFill>
                <a:ea typeface="+mn-ea"/>
              </a:rPr>
              <a:t>תשובה</a:t>
            </a:r>
            <a:endParaRPr lang="he-IL" sz="1800" dirty="0" smtClean="0"/>
          </a:p>
        </p:txBody>
      </p:sp>
      <p:sp>
        <p:nvSpPr>
          <p:cNvPr id="63493" name="TextBox 6"/>
          <p:cNvSpPr txBox="1">
            <a:spLocks noChangeArrowheads="1"/>
          </p:cNvSpPr>
          <p:nvPr/>
        </p:nvSpPr>
        <p:spPr bwMode="auto">
          <a:xfrm>
            <a:off x="203200" y="714375"/>
            <a:ext cx="8397875" cy="3970338"/>
          </a:xfrm>
          <a:prstGeom prst="rect">
            <a:avLst/>
          </a:prstGeom>
          <a:noFill/>
          <a:ln>
            <a:noFill/>
          </a:ln>
          <a:effectLst>
            <a:outerShdw sx="102000" sy="102000" algn="tl" rotWithShape="0">
              <a:srgbClr val="A6A6A6">
                <a:alpha val="0"/>
              </a:srgbClr>
            </a:outerShdw>
          </a:effectLs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defRPr/>
            </a:pPr>
            <a:r>
              <a:rPr lang="he-IL" b="1" dirty="0" smtClean="0">
                <a:solidFill>
                  <a:srgbClr val="1D4C72"/>
                </a:solidFill>
              </a:rPr>
              <a:t>שאלה 4:</a:t>
            </a:r>
          </a:p>
          <a:p>
            <a:pPr eaLnBrk="1" fontAlgn="auto" hangingPunct="1">
              <a:spcBef>
                <a:spcPts val="0"/>
              </a:spcBef>
              <a:spcAft>
                <a:spcPts val="0"/>
              </a:spcAft>
              <a:defRPr/>
            </a:pPr>
            <a:r>
              <a:rPr lang="he-IL" kern="0" dirty="0">
                <a:solidFill>
                  <a:srgbClr val="1D4C72"/>
                </a:solidFill>
              </a:rPr>
              <a:t>להלן </a:t>
            </a:r>
            <a:r>
              <a:rPr lang="he-IL" kern="0" dirty="0" smtClean="0">
                <a:solidFill>
                  <a:srgbClr val="1F497D"/>
                </a:solidFill>
              </a:rPr>
              <a:t>כמה</a:t>
            </a:r>
            <a:r>
              <a:rPr lang="he-IL" kern="0" dirty="0" smtClean="0">
                <a:solidFill>
                  <a:srgbClr val="006600"/>
                </a:solidFill>
              </a:rPr>
              <a:t> </a:t>
            </a:r>
            <a:r>
              <a:rPr lang="he-IL" kern="0" dirty="0">
                <a:solidFill>
                  <a:srgbClr val="1D4C72"/>
                </a:solidFill>
              </a:rPr>
              <a:t>משפטים. ציינו איזה מהם נכונים ואיזה שגויים.</a:t>
            </a:r>
          </a:p>
          <a:p>
            <a:pPr eaLnBrk="1" fontAlgn="auto" hangingPunct="1">
              <a:spcBef>
                <a:spcPts val="0"/>
              </a:spcBef>
              <a:spcAft>
                <a:spcPts val="0"/>
              </a:spcAft>
              <a:defRPr/>
            </a:pPr>
            <a:endParaRPr lang="he-IL" kern="0" dirty="0">
              <a:solidFill>
                <a:srgbClr val="1D4C72"/>
              </a:solidFill>
            </a:endParaRPr>
          </a:p>
          <a:p>
            <a:pPr eaLnBrk="1" fontAlgn="auto" hangingPunct="1">
              <a:spcBef>
                <a:spcPts val="0"/>
              </a:spcBef>
              <a:spcAft>
                <a:spcPts val="0"/>
              </a:spcAft>
              <a:defRPr/>
            </a:pPr>
            <a:r>
              <a:rPr lang="he-IL" kern="0" dirty="0">
                <a:solidFill>
                  <a:srgbClr val="1D4C72"/>
                </a:solidFill>
              </a:rPr>
              <a:t>א. </a:t>
            </a:r>
            <a:r>
              <a:rPr lang="he-IL" kern="0" dirty="0" smtClean="0">
                <a:solidFill>
                  <a:srgbClr val="1D4C72"/>
                </a:solidFill>
              </a:rPr>
              <a:t>הצמחים </a:t>
            </a:r>
            <a:r>
              <a:rPr lang="he-IL" kern="0" dirty="0">
                <a:solidFill>
                  <a:srgbClr val="1D4C72"/>
                </a:solidFill>
              </a:rPr>
              <a:t>נושמים רק ביום</a:t>
            </a:r>
            <a:r>
              <a:rPr lang="he-IL" kern="0" dirty="0" smtClean="0">
                <a:solidFill>
                  <a:srgbClr val="1D4C72"/>
                </a:solidFill>
              </a:rPr>
              <a:t>. </a:t>
            </a:r>
            <a:r>
              <a:rPr lang="he-IL" kern="0" dirty="0" smtClean="0">
                <a:solidFill>
                  <a:srgbClr val="FF6600"/>
                </a:solidFill>
              </a:rPr>
              <a:t>לא נכון</a:t>
            </a:r>
            <a:endParaRPr lang="he-IL" kern="0" dirty="0">
              <a:solidFill>
                <a:srgbClr val="FF6600"/>
              </a:solidFill>
            </a:endParaRPr>
          </a:p>
          <a:p>
            <a:pPr eaLnBrk="1" fontAlgn="auto" hangingPunct="1">
              <a:spcBef>
                <a:spcPts val="0"/>
              </a:spcBef>
              <a:spcAft>
                <a:spcPts val="0"/>
              </a:spcAft>
              <a:defRPr/>
            </a:pPr>
            <a:endParaRPr lang="he-IL" kern="0" dirty="0">
              <a:solidFill>
                <a:srgbClr val="1D4C72"/>
              </a:solidFill>
            </a:endParaRPr>
          </a:p>
          <a:p>
            <a:pPr eaLnBrk="1" fontAlgn="auto" hangingPunct="1">
              <a:spcBef>
                <a:spcPts val="0"/>
              </a:spcBef>
              <a:spcAft>
                <a:spcPts val="0"/>
              </a:spcAft>
              <a:defRPr/>
            </a:pPr>
            <a:r>
              <a:rPr lang="he-IL" kern="0" dirty="0">
                <a:solidFill>
                  <a:srgbClr val="1D4C72"/>
                </a:solidFill>
              </a:rPr>
              <a:t>ב. </a:t>
            </a:r>
            <a:r>
              <a:rPr lang="he-IL" kern="0" dirty="0" smtClean="0">
                <a:solidFill>
                  <a:srgbClr val="1D4C72"/>
                </a:solidFill>
              </a:rPr>
              <a:t>הצמחים </a:t>
            </a:r>
            <a:r>
              <a:rPr lang="he-IL" kern="0" dirty="0">
                <a:solidFill>
                  <a:srgbClr val="1D4C72"/>
                </a:solidFill>
              </a:rPr>
              <a:t>אינם נעים, לכן אינם צורכים אנרגיה</a:t>
            </a:r>
            <a:r>
              <a:rPr lang="he-IL" kern="0" dirty="0" smtClean="0">
                <a:solidFill>
                  <a:srgbClr val="1D4C72"/>
                </a:solidFill>
              </a:rPr>
              <a:t>. </a:t>
            </a:r>
            <a:r>
              <a:rPr lang="he-IL" kern="0" dirty="0" smtClean="0">
                <a:solidFill>
                  <a:srgbClr val="FF6600"/>
                </a:solidFill>
              </a:rPr>
              <a:t>לא נכון</a:t>
            </a:r>
            <a:endParaRPr lang="he-IL" kern="0" dirty="0">
              <a:solidFill>
                <a:srgbClr val="FF6600"/>
              </a:solidFill>
            </a:endParaRPr>
          </a:p>
          <a:p>
            <a:pPr eaLnBrk="1" fontAlgn="auto" hangingPunct="1">
              <a:spcBef>
                <a:spcPts val="0"/>
              </a:spcBef>
              <a:spcAft>
                <a:spcPts val="0"/>
              </a:spcAft>
              <a:defRPr/>
            </a:pPr>
            <a:endParaRPr lang="he-IL" kern="0" dirty="0">
              <a:solidFill>
                <a:srgbClr val="1D4C72"/>
              </a:solidFill>
            </a:endParaRPr>
          </a:p>
          <a:p>
            <a:pPr eaLnBrk="1" fontAlgn="auto" hangingPunct="1">
              <a:spcBef>
                <a:spcPts val="0"/>
              </a:spcBef>
              <a:spcAft>
                <a:spcPts val="0"/>
              </a:spcAft>
              <a:defRPr/>
            </a:pPr>
            <a:r>
              <a:rPr lang="he-IL" kern="0" dirty="0">
                <a:solidFill>
                  <a:srgbClr val="1D4C72"/>
                </a:solidFill>
              </a:rPr>
              <a:t>ג. </a:t>
            </a:r>
            <a:r>
              <a:rPr lang="he-IL" kern="0" dirty="0" smtClean="0">
                <a:solidFill>
                  <a:srgbClr val="1D4C72"/>
                </a:solidFill>
              </a:rPr>
              <a:t>הצמחים </a:t>
            </a:r>
            <a:r>
              <a:rPr lang="he-IL" kern="0" dirty="0">
                <a:solidFill>
                  <a:srgbClr val="1D4C72"/>
                </a:solidFill>
              </a:rPr>
              <a:t>נבדלים מבעלי חיים </a:t>
            </a:r>
            <a:r>
              <a:rPr lang="he-IL" kern="0" dirty="0" smtClean="0">
                <a:solidFill>
                  <a:srgbClr val="1D4C72"/>
                </a:solidFill>
              </a:rPr>
              <a:t>ב</a:t>
            </a:r>
            <a:r>
              <a:rPr lang="he-IL" kern="0" dirty="0" smtClean="0">
                <a:solidFill>
                  <a:srgbClr val="1F497D"/>
                </a:solidFill>
              </a:rPr>
              <a:t>דרך </a:t>
            </a:r>
            <a:r>
              <a:rPr lang="he-IL" kern="0" dirty="0">
                <a:solidFill>
                  <a:srgbClr val="1D4C72"/>
                </a:solidFill>
              </a:rPr>
              <a:t>ההזנה שלהם, אך לא בתהליך הנשימה התאית</a:t>
            </a:r>
            <a:r>
              <a:rPr lang="he-IL" kern="0" dirty="0" smtClean="0">
                <a:solidFill>
                  <a:srgbClr val="1D4C72"/>
                </a:solidFill>
              </a:rPr>
              <a:t>. </a:t>
            </a:r>
            <a:r>
              <a:rPr lang="he-IL" kern="0" dirty="0" smtClean="0">
                <a:solidFill>
                  <a:srgbClr val="FF6600"/>
                </a:solidFill>
              </a:rPr>
              <a:t>נכון</a:t>
            </a:r>
            <a:endParaRPr lang="he-IL" kern="0" dirty="0">
              <a:solidFill>
                <a:srgbClr val="FF6600"/>
              </a:solidFill>
            </a:endParaRPr>
          </a:p>
          <a:p>
            <a:pPr eaLnBrk="1" fontAlgn="auto" hangingPunct="1">
              <a:spcBef>
                <a:spcPts val="0"/>
              </a:spcBef>
              <a:spcAft>
                <a:spcPts val="0"/>
              </a:spcAft>
              <a:defRPr/>
            </a:pPr>
            <a:endParaRPr lang="he-IL" kern="0" dirty="0">
              <a:solidFill>
                <a:srgbClr val="1D4C72"/>
              </a:solidFill>
            </a:endParaRPr>
          </a:p>
          <a:p>
            <a:pPr eaLnBrk="1" fontAlgn="auto" hangingPunct="1">
              <a:spcBef>
                <a:spcPts val="0"/>
              </a:spcBef>
              <a:spcAft>
                <a:spcPts val="0"/>
              </a:spcAft>
              <a:defRPr/>
            </a:pPr>
            <a:r>
              <a:rPr lang="he-IL" kern="0" dirty="0">
                <a:solidFill>
                  <a:srgbClr val="1D4C72"/>
                </a:solidFill>
              </a:rPr>
              <a:t>ד. הצמחים נקראים יצורים </a:t>
            </a:r>
            <a:r>
              <a:rPr lang="he-IL" kern="0" dirty="0" smtClean="0">
                <a:solidFill>
                  <a:srgbClr val="1D4C72"/>
                </a:solidFill>
              </a:rPr>
              <a:t>יצרניים </a:t>
            </a:r>
            <a:r>
              <a:rPr lang="he-IL" kern="0" dirty="0">
                <a:solidFill>
                  <a:srgbClr val="1D4C72"/>
                </a:solidFill>
              </a:rPr>
              <a:t>(אוטוטרופים) משום שהם מרכיבים תרכובות אורגניות </a:t>
            </a:r>
          </a:p>
          <a:p>
            <a:pPr eaLnBrk="1" fontAlgn="auto" hangingPunct="1">
              <a:spcBef>
                <a:spcPts val="0"/>
              </a:spcBef>
              <a:spcAft>
                <a:spcPts val="0"/>
              </a:spcAft>
              <a:defRPr/>
            </a:pPr>
            <a:r>
              <a:rPr lang="he-IL" kern="0" dirty="0">
                <a:solidFill>
                  <a:srgbClr val="1D4C72"/>
                </a:solidFill>
              </a:rPr>
              <a:t>   מתרכובות אי-אורגניות (בעזרת </a:t>
            </a:r>
            <a:r>
              <a:rPr lang="he-IL" kern="0" dirty="0" smtClean="0">
                <a:solidFill>
                  <a:srgbClr val="1D4C72"/>
                </a:solidFill>
              </a:rPr>
              <a:t>אנרגיית </a:t>
            </a:r>
            <a:r>
              <a:rPr lang="he-IL" kern="0" dirty="0">
                <a:solidFill>
                  <a:srgbClr val="1D4C72"/>
                </a:solidFill>
              </a:rPr>
              <a:t>האור</a:t>
            </a:r>
            <a:r>
              <a:rPr lang="he-IL" kern="0" dirty="0" smtClean="0">
                <a:solidFill>
                  <a:srgbClr val="1D4C72"/>
                </a:solidFill>
              </a:rPr>
              <a:t>). </a:t>
            </a:r>
            <a:r>
              <a:rPr lang="he-IL" kern="0" dirty="0" smtClean="0">
                <a:solidFill>
                  <a:srgbClr val="FF6600"/>
                </a:solidFill>
              </a:rPr>
              <a:t>נכון</a:t>
            </a:r>
            <a:endParaRPr lang="he-IL" kern="0" dirty="0">
              <a:solidFill>
                <a:srgbClr val="FF6600"/>
              </a:solidFill>
            </a:endParaRPr>
          </a:p>
          <a:p>
            <a:pPr eaLnBrk="1" fontAlgn="auto" hangingPunct="1">
              <a:spcBef>
                <a:spcPts val="0"/>
              </a:spcBef>
              <a:spcAft>
                <a:spcPts val="0"/>
              </a:spcAft>
              <a:defRPr/>
            </a:pPr>
            <a:endParaRPr lang="he-IL" kern="0" dirty="0">
              <a:solidFill>
                <a:srgbClr val="1D4C72"/>
              </a:solidFill>
            </a:endParaRPr>
          </a:p>
          <a:p>
            <a:pPr eaLnBrk="1" fontAlgn="auto" hangingPunct="1">
              <a:spcBef>
                <a:spcPts val="0"/>
              </a:spcBef>
              <a:spcAft>
                <a:spcPts val="0"/>
              </a:spcAft>
              <a:defRPr/>
            </a:pPr>
            <a:r>
              <a:rPr lang="he-IL" kern="0" dirty="0">
                <a:solidFill>
                  <a:srgbClr val="1D4C72"/>
                </a:solidFill>
              </a:rPr>
              <a:t>ה. </a:t>
            </a:r>
            <a:r>
              <a:rPr lang="he-IL" kern="0" dirty="0" smtClean="0">
                <a:solidFill>
                  <a:srgbClr val="1D4C72"/>
                </a:solidFill>
              </a:rPr>
              <a:t>הצמחים מייצרים </a:t>
            </a:r>
            <a:r>
              <a:rPr lang="he-IL" kern="0" dirty="0">
                <a:solidFill>
                  <a:srgbClr val="1D4C72"/>
                </a:solidFill>
              </a:rPr>
              <a:t>בתהליך </a:t>
            </a:r>
            <a:r>
              <a:rPr lang="he-IL" kern="0" dirty="0" smtClean="0">
                <a:solidFill>
                  <a:srgbClr val="1D4C72"/>
                </a:solidFill>
              </a:rPr>
              <a:t>הנשימה התאית </a:t>
            </a:r>
            <a:r>
              <a:rPr lang="en-US" kern="0" dirty="0">
                <a:solidFill>
                  <a:srgbClr val="1D4C72"/>
                </a:solidFill>
              </a:rPr>
              <a:t>ATP</a:t>
            </a:r>
            <a:r>
              <a:rPr lang="he-IL" kern="0" dirty="0">
                <a:solidFill>
                  <a:srgbClr val="1D4C72"/>
                </a:solidFill>
              </a:rPr>
              <a:t> המנוצל לתהליכים צורכי אנרגיה בתאיהם</a:t>
            </a:r>
            <a:r>
              <a:rPr lang="he-IL" kern="0" dirty="0" smtClean="0">
                <a:solidFill>
                  <a:srgbClr val="1D4C72"/>
                </a:solidFill>
              </a:rPr>
              <a:t>. </a:t>
            </a:r>
          </a:p>
          <a:p>
            <a:pPr eaLnBrk="1" fontAlgn="auto" hangingPunct="1">
              <a:spcBef>
                <a:spcPts val="0"/>
              </a:spcBef>
              <a:spcAft>
                <a:spcPts val="0"/>
              </a:spcAft>
              <a:defRPr/>
            </a:pPr>
            <a:r>
              <a:rPr lang="he-IL" kern="0" dirty="0" smtClean="0">
                <a:solidFill>
                  <a:srgbClr val="1D4C72"/>
                </a:solidFill>
              </a:rPr>
              <a:t>    </a:t>
            </a:r>
            <a:r>
              <a:rPr lang="he-IL" kern="0" dirty="0" smtClean="0">
                <a:solidFill>
                  <a:srgbClr val="FF6600"/>
                </a:solidFill>
              </a:rPr>
              <a:t>נכון</a:t>
            </a:r>
            <a:endParaRPr lang="he-IL" kern="0" dirty="0">
              <a:solidFill>
                <a:srgbClr val="FF6600"/>
              </a:solidFill>
            </a:endParaRPr>
          </a:p>
        </p:txBody>
      </p:sp>
      <p:sp>
        <p:nvSpPr>
          <p:cNvPr id="7" name="Rectangle 3"/>
          <p:cNvSpPr/>
          <p:nvPr/>
        </p:nvSpPr>
        <p:spPr>
          <a:xfrm>
            <a:off x="389135" y="419100"/>
            <a:ext cx="8215313" cy="4603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fontAlgn="auto">
              <a:spcBef>
                <a:spcPts val="0"/>
              </a:spcBef>
              <a:spcAft>
                <a:spcPts val="0"/>
              </a:spcAft>
              <a:defRPr/>
            </a:pPr>
            <a:endParaRPr lang="he-IL" dirty="0">
              <a:solidFill>
                <a:prstClr val="white"/>
              </a:solidFill>
            </a:endParaRPr>
          </a:p>
        </p:txBody>
      </p:sp>
      <p:sp>
        <p:nvSpPr>
          <p:cNvPr id="8" name="Slide Number Placeholder 8"/>
          <p:cNvSpPr>
            <a:spLocks noGrp="1"/>
          </p:cNvSpPr>
          <p:nvPr>
            <p:ph type="sldNum" sz="quarter" idx="12"/>
          </p:nvPr>
        </p:nvSpPr>
        <p:spPr bwMode="auto">
          <a:xfrm>
            <a:off x="197159" y="6237312"/>
            <a:ext cx="774441" cy="365125"/>
          </a:xfrm>
          <a:ln>
            <a:miter lim="800000"/>
            <a:headEnd/>
            <a:tailEnd/>
          </a:ln>
        </p:spPr>
        <p:txBody>
          <a:bodyPr vert="horz" wrap="square" lIns="91440" tIns="45720" rIns="91440" bIns="45720" numCol="1" anchor="t" anchorCtr="0" compatLnSpc="1">
            <a:prstTxWarp prst="textNoShape">
              <a:avLst/>
            </a:prstTxWarp>
          </a:bodyPr>
          <a:lstStyle/>
          <a:p>
            <a:pPr fontAlgn="base">
              <a:spcBef>
                <a:spcPct val="0"/>
              </a:spcBef>
              <a:spcAft>
                <a:spcPct val="0"/>
              </a:spcAft>
              <a:defRPr/>
            </a:pPr>
            <a:fld id="{FBCEFA07-D00C-4DF1-AC33-4CC8C8A6BFD5}" type="slidenum">
              <a:rPr lang="he-IL" sz="1400" smtClean="0">
                <a:solidFill>
                  <a:schemeClr val="bg1">
                    <a:lumMod val="75000"/>
                  </a:schemeClr>
                </a:solidFill>
              </a:rPr>
              <a:pPr fontAlgn="base">
                <a:spcBef>
                  <a:spcPct val="0"/>
                </a:spcBef>
                <a:spcAft>
                  <a:spcPct val="0"/>
                </a:spcAft>
                <a:defRPr/>
              </a:pPr>
              <a:t>11</a:t>
            </a:fld>
            <a:endParaRPr lang="he-IL" sz="1400" dirty="0" smtClean="0">
              <a:solidFill>
                <a:schemeClr val="bg1">
                  <a:lumMod val="75000"/>
                </a:schemeClr>
              </a:solidFill>
            </a:endParaRPr>
          </a:p>
        </p:txBody>
      </p:sp>
    </p:spTree>
  </p:cSld>
  <p:clrMapOvr>
    <a:masterClrMapping/>
  </p:clrMapOvr>
  <p:transition spd="slow"/>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8" name="כותרת 5"/>
          <p:cNvSpPr>
            <a:spLocks noGrp="1"/>
          </p:cNvSpPr>
          <p:nvPr>
            <p:ph type="ctrTitle"/>
          </p:nvPr>
        </p:nvSpPr>
        <p:spPr bwMode="auto">
          <a:xfrm>
            <a:off x="785813" y="71438"/>
            <a:ext cx="7772400" cy="4413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he-IL" sz="1800" b="1" smtClean="0">
                <a:solidFill>
                  <a:srgbClr val="FF6600"/>
                </a:solidFill>
              </a:rPr>
              <a:t>שאלה 5</a:t>
            </a:r>
            <a:endParaRPr lang="he-IL" sz="1800" smtClean="0"/>
          </a:p>
        </p:txBody>
      </p:sp>
      <p:sp>
        <p:nvSpPr>
          <p:cNvPr id="10" name="TextBox 9"/>
          <p:cNvSpPr txBox="1"/>
          <p:nvPr/>
        </p:nvSpPr>
        <p:spPr>
          <a:xfrm>
            <a:off x="0" y="620713"/>
            <a:ext cx="8469313" cy="1754187"/>
          </a:xfrm>
          <a:prstGeom prst="rect">
            <a:avLst/>
          </a:prstGeom>
          <a:noFill/>
          <a:ln w="19050">
            <a:noFill/>
          </a:ln>
          <a:effectLst>
            <a:outerShdw sx="102000" sy="102000" algn="tl" rotWithShape="0">
              <a:sysClr val="window" lastClr="FFFFFF">
                <a:lumMod val="65000"/>
                <a:alpha val="0"/>
              </a:sysClr>
            </a:outerShdw>
          </a:effectLst>
        </p:spPr>
        <p:txBody>
          <a:bodyPr rtlCol="1">
            <a:spAutoFit/>
          </a:bodyPr>
          <a:lstStyle/>
          <a:p>
            <a:pPr fontAlgn="auto">
              <a:spcBef>
                <a:spcPts val="0"/>
              </a:spcBef>
              <a:spcAft>
                <a:spcPts val="0"/>
              </a:spcAft>
              <a:defRPr/>
            </a:pPr>
            <a:r>
              <a:rPr lang="he-IL" b="1" kern="0" dirty="0">
                <a:solidFill>
                  <a:srgbClr val="1D4C72"/>
                </a:solidFill>
              </a:rPr>
              <a:t>שאלה 5:</a:t>
            </a:r>
          </a:p>
          <a:p>
            <a:pPr fontAlgn="auto">
              <a:spcBef>
                <a:spcPts val="0"/>
              </a:spcBef>
              <a:spcAft>
                <a:spcPts val="0"/>
              </a:spcAft>
              <a:defRPr/>
            </a:pPr>
            <a:r>
              <a:rPr lang="he-IL" kern="0" dirty="0">
                <a:solidFill>
                  <a:srgbClr val="1D4C72"/>
                </a:solidFill>
              </a:rPr>
              <a:t>מה נכון לומר לומר על נשימת צמחים ובעלי חיים?</a:t>
            </a:r>
          </a:p>
          <a:p>
            <a:pPr fontAlgn="auto">
              <a:spcBef>
                <a:spcPts val="0"/>
              </a:spcBef>
              <a:spcAft>
                <a:spcPts val="0"/>
              </a:spcAft>
              <a:defRPr/>
            </a:pPr>
            <a:r>
              <a:rPr lang="he-IL" kern="0" dirty="0">
                <a:solidFill>
                  <a:srgbClr val="1D4C72"/>
                </a:solidFill>
                <a:latin typeface="Arial"/>
                <a:cs typeface="Arial"/>
              </a:rPr>
              <a:t>א. </a:t>
            </a:r>
            <a:r>
              <a:rPr lang="he-IL" kern="0" dirty="0">
                <a:solidFill>
                  <a:srgbClr val="1D4C72"/>
                </a:solidFill>
                <a:latin typeface="Arial"/>
                <a:cs typeface="Arial"/>
              </a:rPr>
              <a:t>התהליכים נבדלים באברונים שבהם הם </a:t>
            </a:r>
            <a:r>
              <a:rPr lang="he-IL" kern="0" dirty="0" smtClean="0">
                <a:solidFill>
                  <a:srgbClr val="1D4C72"/>
                </a:solidFill>
                <a:latin typeface="Arial"/>
                <a:cs typeface="Arial"/>
              </a:rPr>
              <a:t>מתבצעים.</a:t>
            </a:r>
            <a:endParaRPr lang="he-IL" kern="0" dirty="0">
              <a:solidFill>
                <a:srgbClr val="1D4C72"/>
              </a:solidFill>
              <a:latin typeface="Arial"/>
              <a:cs typeface="Arial"/>
            </a:endParaRPr>
          </a:p>
          <a:p>
            <a:pPr fontAlgn="auto">
              <a:spcBef>
                <a:spcPts val="0"/>
              </a:spcBef>
              <a:spcAft>
                <a:spcPts val="0"/>
              </a:spcAft>
              <a:defRPr/>
            </a:pPr>
            <a:r>
              <a:rPr lang="he-IL" kern="0" dirty="0">
                <a:solidFill>
                  <a:srgbClr val="1D4C72"/>
                </a:solidFill>
                <a:latin typeface="Arial"/>
                <a:cs typeface="Arial"/>
              </a:rPr>
              <a:t>ב. </a:t>
            </a:r>
            <a:r>
              <a:rPr lang="he-IL" kern="0" dirty="0">
                <a:solidFill>
                  <a:srgbClr val="1D4C72"/>
                </a:solidFill>
                <a:latin typeface="Arial"/>
                <a:cs typeface="Arial"/>
              </a:rPr>
              <a:t>התהליכים נבדלים בשעות היממה שבהן הם </a:t>
            </a:r>
            <a:r>
              <a:rPr lang="he-IL" kern="0" dirty="0" smtClean="0">
                <a:solidFill>
                  <a:srgbClr val="1D4C72"/>
                </a:solidFill>
                <a:latin typeface="Arial"/>
                <a:cs typeface="Arial"/>
              </a:rPr>
              <a:t>מתבצעים.</a:t>
            </a:r>
            <a:endParaRPr lang="he-IL" kern="0" dirty="0">
              <a:solidFill>
                <a:srgbClr val="1D4C72"/>
              </a:solidFill>
              <a:latin typeface="Arial"/>
              <a:cs typeface="Arial"/>
            </a:endParaRPr>
          </a:p>
          <a:p>
            <a:pPr fontAlgn="auto">
              <a:spcBef>
                <a:spcPts val="0"/>
              </a:spcBef>
              <a:spcAft>
                <a:spcPts val="0"/>
              </a:spcAft>
              <a:defRPr/>
            </a:pPr>
            <a:r>
              <a:rPr lang="he-IL" kern="0" dirty="0">
                <a:solidFill>
                  <a:srgbClr val="1D4C72"/>
                </a:solidFill>
                <a:latin typeface="Arial"/>
                <a:cs typeface="Arial"/>
              </a:rPr>
              <a:t>ג. </a:t>
            </a:r>
            <a:r>
              <a:rPr lang="he-IL" kern="0" dirty="0">
                <a:solidFill>
                  <a:srgbClr val="1D4C72"/>
                </a:solidFill>
                <a:latin typeface="Arial"/>
                <a:cs typeface="Arial"/>
              </a:rPr>
              <a:t>התהליכים נבדלים בגזים </a:t>
            </a:r>
            <a:r>
              <a:rPr lang="he-IL" kern="0" dirty="0" smtClean="0">
                <a:solidFill>
                  <a:srgbClr val="1D4C72"/>
                </a:solidFill>
                <a:latin typeface="Arial"/>
                <a:cs typeface="Arial"/>
              </a:rPr>
              <a:t>הנפלטים.</a:t>
            </a:r>
            <a:endParaRPr lang="he-IL" kern="0" dirty="0">
              <a:solidFill>
                <a:srgbClr val="1D4C72"/>
              </a:solidFill>
              <a:latin typeface="Arial"/>
              <a:cs typeface="Arial"/>
            </a:endParaRPr>
          </a:p>
          <a:p>
            <a:pPr fontAlgn="auto">
              <a:spcBef>
                <a:spcPts val="0"/>
              </a:spcBef>
              <a:spcAft>
                <a:spcPts val="0"/>
              </a:spcAft>
              <a:defRPr/>
            </a:pPr>
            <a:r>
              <a:rPr lang="he-IL" kern="0" dirty="0">
                <a:solidFill>
                  <a:srgbClr val="1D4C72"/>
                </a:solidFill>
                <a:latin typeface="Arial"/>
                <a:cs typeface="Arial"/>
              </a:rPr>
              <a:t>ד. אין הבדל עקרוני בין שני התהליכים.</a:t>
            </a:r>
          </a:p>
        </p:txBody>
      </p:sp>
      <p:sp>
        <p:nvSpPr>
          <p:cNvPr id="6" name="Rectangle 3"/>
          <p:cNvSpPr/>
          <p:nvPr/>
        </p:nvSpPr>
        <p:spPr>
          <a:xfrm>
            <a:off x="389135" y="419100"/>
            <a:ext cx="8215313" cy="4603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fontAlgn="auto">
              <a:spcBef>
                <a:spcPts val="0"/>
              </a:spcBef>
              <a:spcAft>
                <a:spcPts val="0"/>
              </a:spcAft>
              <a:defRPr/>
            </a:pPr>
            <a:endParaRPr lang="he-IL" dirty="0">
              <a:solidFill>
                <a:prstClr val="white"/>
              </a:solidFill>
            </a:endParaRPr>
          </a:p>
        </p:txBody>
      </p:sp>
      <p:sp>
        <p:nvSpPr>
          <p:cNvPr id="7" name="Slide Number Placeholder 8"/>
          <p:cNvSpPr>
            <a:spLocks noGrp="1"/>
          </p:cNvSpPr>
          <p:nvPr>
            <p:ph type="sldNum" sz="quarter" idx="12"/>
          </p:nvPr>
        </p:nvSpPr>
        <p:spPr bwMode="auto">
          <a:xfrm>
            <a:off x="197159" y="6237312"/>
            <a:ext cx="774441" cy="365125"/>
          </a:xfrm>
          <a:ln>
            <a:miter lim="800000"/>
            <a:headEnd/>
            <a:tailEnd/>
          </a:ln>
        </p:spPr>
        <p:txBody>
          <a:bodyPr vert="horz" wrap="square" lIns="91440" tIns="45720" rIns="91440" bIns="45720" numCol="1" anchor="t" anchorCtr="0" compatLnSpc="1">
            <a:prstTxWarp prst="textNoShape">
              <a:avLst/>
            </a:prstTxWarp>
          </a:bodyPr>
          <a:lstStyle/>
          <a:p>
            <a:pPr fontAlgn="base">
              <a:spcBef>
                <a:spcPct val="0"/>
              </a:spcBef>
              <a:spcAft>
                <a:spcPct val="0"/>
              </a:spcAft>
              <a:defRPr/>
            </a:pPr>
            <a:fld id="{FBCEFA07-D00C-4DF1-AC33-4CC8C8A6BFD5}" type="slidenum">
              <a:rPr lang="he-IL" sz="1400" smtClean="0">
                <a:solidFill>
                  <a:schemeClr val="bg1">
                    <a:lumMod val="75000"/>
                  </a:schemeClr>
                </a:solidFill>
              </a:rPr>
              <a:pPr fontAlgn="base">
                <a:spcBef>
                  <a:spcPct val="0"/>
                </a:spcBef>
                <a:spcAft>
                  <a:spcPct val="0"/>
                </a:spcAft>
                <a:defRPr/>
              </a:pPr>
              <a:t>12</a:t>
            </a:fld>
            <a:endParaRPr lang="he-IL" sz="1400" dirty="0" smtClean="0">
              <a:solidFill>
                <a:schemeClr val="bg1">
                  <a:lumMod val="75000"/>
                </a:schemeClr>
              </a:solidFill>
            </a:endParaRPr>
          </a:p>
        </p:txBody>
      </p:sp>
    </p:spTree>
  </p:cSld>
  <p:clrMapOvr>
    <a:masterClrMapping/>
  </p:clrMapOvr>
  <p:transition spd="slow"/>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2" name="כותרת 5"/>
          <p:cNvSpPr>
            <a:spLocks noGrp="1"/>
          </p:cNvSpPr>
          <p:nvPr>
            <p:ph type="ctrTitle"/>
          </p:nvPr>
        </p:nvSpPr>
        <p:spPr bwMode="auto">
          <a:xfrm>
            <a:off x="785813" y="71438"/>
            <a:ext cx="7772400" cy="4413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he-IL" sz="1800" b="1" smtClean="0">
                <a:solidFill>
                  <a:srgbClr val="FF6600"/>
                </a:solidFill>
              </a:rPr>
              <a:t>תשובה</a:t>
            </a:r>
            <a:endParaRPr lang="he-IL" sz="1800" smtClean="0"/>
          </a:p>
        </p:txBody>
      </p:sp>
      <p:sp>
        <p:nvSpPr>
          <p:cNvPr id="7" name="Rectangle 20"/>
          <p:cNvSpPr/>
          <p:nvPr/>
        </p:nvSpPr>
        <p:spPr bwMode="auto">
          <a:xfrm>
            <a:off x="241300" y="2760663"/>
            <a:ext cx="8196263" cy="787400"/>
          </a:xfrm>
          <a:prstGeom prst="rect">
            <a:avLst/>
          </a:prstGeom>
          <a:gradFill>
            <a:gsLst>
              <a:gs pos="0">
                <a:sysClr val="window" lastClr="FFFFFF"/>
              </a:gs>
              <a:gs pos="50000">
                <a:srgbClr val="FFFFFF">
                  <a:lumMod val="95000"/>
                </a:srgbClr>
              </a:gs>
            </a:gsLst>
            <a:lin ang="5400000" scaled="0"/>
          </a:gradFill>
          <a:ln w="12700" cap="flat" cmpd="sng" algn="ctr">
            <a:solidFill>
              <a:sysClr val="window" lastClr="FFFFFF">
                <a:lumMod val="75000"/>
              </a:sysClr>
            </a:solidFill>
            <a:prstDash val="solid"/>
          </a:ln>
          <a:effectLst/>
        </p:spPr>
        <p:txBody>
          <a:bodyPr rtlCol="1"/>
          <a:lstStyle/>
          <a:p>
            <a:pPr fontAlgn="auto">
              <a:spcBef>
                <a:spcPts val="0"/>
              </a:spcBef>
              <a:spcAft>
                <a:spcPts val="0"/>
              </a:spcAft>
              <a:defRPr/>
            </a:pPr>
            <a:endParaRPr lang="he-IL" sz="500" kern="0" dirty="0">
              <a:solidFill>
                <a:prstClr val="black"/>
              </a:solidFill>
              <a:latin typeface="Arial"/>
              <a:cs typeface="Arial"/>
            </a:endParaRPr>
          </a:p>
          <a:p>
            <a:pPr fontAlgn="auto">
              <a:spcBef>
                <a:spcPts val="0"/>
              </a:spcBef>
              <a:spcAft>
                <a:spcPts val="0"/>
              </a:spcAft>
              <a:defRPr/>
            </a:pPr>
            <a:r>
              <a:rPr lang="he-IL" b="1" kern="0" dirty="0">
                <a:solidFill>
                  <a:prstClr val="black"/>
                </a:solidFill>
                <a:latin typeface="Arial"/>
                <a:cs typeface="Arial"/>
              </a:rPr>
              <a:t>תשובה:   </a:t>
            </a:r>
          </a:p>
          <a:p>
            <a:pPr fontAlgn="auto">
              <a:spcBef>
                <a:spcPts val="0"/>
              </a:spcBef>
              <a:spcAft>
                <a:spcPts val="0"/>
              </a:spcAft>
              <a:defRPr/>
            </a:pPr>
            <a:r>
              <a:rPr lang="he-IL" kern="0" dirty="0">
                <a:solidFill>
                  <a:prstClr val="black"/>
                </a:solidFill>
                <a:latin typeface="Arial"/>
                <a:cs typeface="Arial"/>
              </a:rPr>
              <a:t>משפט ד'.</a:t>
            </a:r>
          </a:p>
        </p:txBody>
      </p:sp>
      <p:sp>
        <p:nvSpPr>
          <p:cNvPr id="8" name="Rectangle 3"/>
          <p:cNvSpPr/>
          <p:nvPr/>
        </p:nvSpPr>
        <p:spPr>
          <a:xfrm>
            <a:off x="389135" y="419100"/>
            <a:ext cx="8215313" cy="4603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fontAlgn="auto">
              <a:spcBef>
                <a:spcPts val="0"/>
              </a:spcBef>
              <a:spcAft>
                <a:spcPts val="0"/>
              </a:spcAft>
              <a:defRPr/>
            </a:pPr>
            <a:endParaRPr lang="he-IL" dirty="0">
              <a:solidFill>
                <a:prstClr val="white"/>
              </a:solidFill>
            </a:endParaRPr>
          </a:p>
        </p:txBody>
      </p:sp>
      <p:sp>
        <p:nvSpPr>
          <p:cNvPr id="9" name="Slide Number Placeholder 8"/>
          <p:cNvSpPr>
            <a:spLocks noGrp="1"/>
          </p:cNvSpPr>
          <p:nvPr>
            <p:ph type="sldNum" sz="quarter" idx="12"/>
          </p:nvPr>
        </p:nvSpPr>
        <p:spPr bwMode="auto">
          <a:xfrm>
            <a:off x="197159" y="6237312"/>
            <a:ext cx="774441" cy="365125"/>
          </a:xfrm>
          <a:ln>
            <a:miter lim="800000"/>
            <a:headEnd/>
            <a:tailEnd/>
          </a:ln>
        </p:spPr>
        <p:txBody>
          <a:bodyPr vert="horz" wrap="square" lIns="91440" tIns="45720" rIns="91440" bIns="45720" numCol="1" anchor="t" anchorCtr="0" compatLnSpc="1">
            <a:prstTxWarp prst="textNoShape">
              <a:avLst/>
            </a:prstTxWarp>
          </a:bodyPr>
          <a:lstStyle/>
          <a:p>
            <a:pPr fontAlgn="base">
              <a:spcBef>
                <a:spcPct val="0"/>
              </a:spcBef>
              <a:spcAft>
                <a:spcPct val="0"/>
              </a:spcAft>
              <a:defRPr/>
            </a:pPr>
            <a:fld id="{FBCEFA07-D00C-4DF1-AC33-4CC8C8A6BFD5}" type="slidenum">
              <a:rPr lang="he-IL" sz="1400" smtClean="0">
                <a:solidFill>
                  <a:schemeClr val="bg1">
                    <a:lumMod val="75000"/>
                  </a:schemeClr>
                </a:solidFill>
              </a:rPr>
              <a:pPr fontAlgn="base">
                <a:spcBef>
                  <a:spcPct val="0"/>
                </a:spcBef>
                <a:spcAft>
                  <a:spcPct val="0"/>
                </a:spcAft>
                <a:defRPr/>
              </a:pPr>
              <a:t>13</a:t>
            </a:fld>
            <a:endParaRPr lang="he-IL" sz="1400" dirty="0" smtClean="0">
              <a:solidFill>
                <a:schemeClr val="bg1">
                  <a:lumMod val="75000"/>
                </a:schemeClr>
              </a:solidFill>
            </a:endParaRPr>
          </a:p>
        </p:txBody>
      </p:sp>
      <p:sp>
        <p:nvSpPr>
          <p:cNvPr id="11" name="TextBox 10"/>
          <p:cNvSpPr txBox="1"/>
          <p:nvPr/>
        </p:nvSpPr>
        <p:spPr>
          <a:xfrm>
            <a:off x="0" y="620713"/>
            <a:ext cx="8469313" cy="1754187"/>
          </a:xfrm>
          <a:prstGeom prst="rect">
            <a:avLst/>
          </a:prstGeom>
          <a:noFill/>
          <a:ln w="19050">
            <a:noFill/>
          </a:ln>
          <a:effectLst>
            <a:outerShdw sx="102000" sy="102000" algn="tl" rotWithShape="0">
              <a:sysClr val="window" lastClr="FFFFFF">
                <a:lumMod val="65000"/>
                <a:alpha val="0"/>
              </a:sysClr>
            </a:outerShdw>
          </a:effectLst>
        </p:spPr>
        <p:txBody>
          <a:bodyPr rtlCol="1">
            <a:spAutoFit/>
          </a:bodyPr>
          <a:lstStyle/>
          <a:p>
            <a:pPr fontAlgn="auto">
              <a:spcBef>
                <a:spcPts val="0"/>
              </a:spcBef>
              <a:spcAft>
                <a:spcPts val="0"/>
              </a:spcAft>
              <a:defRPr/>
            </a:pPr>
            <a:r>
              <a:rPr lang="he-IL" b="1" kern="0" dirty="0">
                <a:solidFill>
                  <a:srgbClr val="1D4C72"/>
                </a:solidFill>
              </a:rPr>
              <a:t>שאלה 5:</a:t>
            </a:r>
          </a:p>
          <a:p>
            <a:pPr fontAlgn="auto">
              <a:spcBef>
                <a:spcPts val="0"/>
              </a:spcBef>
              <a:spcAft>
                <a:spcPts val="0"/>
              </a:spcAft>
              <a:defRPr/>
            </a:pPr>
            <a:r>
              <a:rPr lang="he-IL" kern="0" dirty="0">
                <a:solidFill>
                  <a:srgbClr val="1D4C72"/>
                </a:solidFill>
              </a:rPr>
              <a:t>מה נכון לומר לומר על נשימת צמחים ובעלי חיים?</a:t>
            </a:r>
          </a:p>
          <a:p>
            <a:pPr fontAlgn="auto">
              <a:spcBef>
                <a:spcPts val="0"/>
              </a:spcBef>
              <a:spcAft>
                <a:spcPts val="0"/>
              </a:spcAft>
              <a:defRPr/>
            </a:pPr>
            <a:r>
              <a:rPr lang="he-IL" kern="0" dirty="0">
                <a:solidFill>
                  <a:srgbClr val="1D4C72"/>
                </a:solidFill>
                <a:latin typeface="Arial"/>
                <a:cs typeface="Arial"/>
              </a:rPr>
              <a:t>א. </a:t>
            </a:r>
            <a:r>
              <a:rPr lang="he-IL" kern="0" dirty="0">
                <a:solidFill>
                  <a:srgbClr val="1D4C72"/>
                </a:solidFill>
                <a:latin typeface="Arial"/>
                <a:cs typeface="Arial"/>
              </a:rPr>
              <a:t>התהליכים נבדלים באברונים שבהם הם </a:t>
            </a:r>
            <a:r>
              <a:rPr lang="he-IL" kern="0" dirty="0" smtClean="0">
                <a:solidFill>
                  <a:srgbClr val="1D4C72"/>
                </a:solidFill>
                <a:latin typeface="Arial"/>
                <a:cs typeface="Arial"/>
              </a:rPr>
              <a:t>מתבצעים.</a:t>
            </a:r>
            <a:endParaRPr lang="he-IL" kern="0" dirty="0">
              <a:solidFill>
                <a:srgbClr val="1D4C72"/>
              </a:solidFill>
              <a:latin typeface="Arial"/>
              <a:cs typeface="Arial"/>
            </a:endParaRPr>
          </a:p>
          <a:p>
            <a:pPr fontAlgn="auto">
              <a:spcBef>
                <a:spcPts val="0"/>
              </a:spcBef>
              <a:spcAft>
                <a:spcPts val="0"/>
              </a:spcAft>
              <a:defRPr/>
            </a:pPr>
            <a:r>
              <a:rPr lang="he-IL" kern="0" dirty="0">
                <a:solidFill>
                  <a:srgbClr val="1D4C72"/>
                </a:solidFill>
                <a:latin typeface="Arial"/>
                <a:cs typeface="Arial"/>
              </a:rPr>
              <a:t>ב. </a:t>
            </a:r>
            <a:r>
              <a:rPr lang="he-IL" kern="0" dirty="0">
                <a:solidFill>
                  <a:srgbClr val="1D4C72"/>
                </a:solidFill>
                <a:latin typeface="Arial"/>
                <a:cs typeface="Arial"/>
              </a:rPr>
              <a:t>התהליכים נבדלים בשעות היממה שבהן הם </a:t>
            </a:r>
            <a:r>
              <a:rPr lang="he-IL" kern="0" dirty="0" smtClean="0">
                <a:solidFill>
                  <a:srgbClr val="1D4C72"/>
                </a:solidFill>
                <a:latin typeface="Arial"/>
                <a:cs typeface="Arial"/>
              </a:rPr>
              <a:t>מתבצעים.</a:t>
            </a:r>
            <a:endParaRPr lang="he-IL" kern="0" dirty="0">
              <a:solidFill>
                <a:srgbClr val="1D4C72"/>
              </a:solidFill>
              <a:latin typeface="Arial"/>
              <a:cs typeface="Arial"/>
            </a:endParaRPr>
          </a:p>
          <a:p>
            <a:pPr fontAlgn="auto">
              <a:spcBef>
                <a:spcPts val="0"/>
              </a:spcBef>
              <a:spcAft>
                <a:spcPts val="0"/>
              </a:spcAft>
              <a:defRPr/>
            </a:pPr>
            <a:r>
              <a:rPr lang="he-IL" kern="0" dirty="0">
                <a:solidFill>
                  <a:srgbClr val="1D4C72"/>
                </a:solidFill>
                <a:latin typeface="Arial"/>
                <a:cs typeface="Arial"/>
              </a:rPr>
              <a:t>ג. </a:t>
            </a:r>
            <a:r>
              <a:rPr lang="he-IL" kern="0" dirty="0">
                <a:solidFill>
                  <a:srgbClr val="1D4C72"/>
                </a:solidFill>
                <a:latin typeface="Arial"/>
                <a:cs typeface="Arial"/>
              </a:rPr>
              <a:t>התהליכים נבדלים בגזים </a:t>
            </a:r>
            <a:r>
              <a:rPr lang="he-IL" kern="0" dirty="0" smtClean="0">
                <a:solidFill>
                  <a:srgbClr val="1D4C72"/>
                </a:solidFill>
                <a:latin typeface="Arial"/>
                <a:cs typeface="Arial"/>
              </a:rPr>
              <a:t>הנפלטים.</a:t>
            </a:r>
            <a:endParaRPr lang="he-IL" kern="0" dirty="0">
              <a:solidFill>
                <a:srgbClr val="1D4C72"/>
              </a:solidFill>
              <a:latin typeface="Arial"/>
              <a:cs typeface="Arial"/>
            </a:endParaRPr>
          </a:p>
          <a:p>
            <a:pPr fontAlgn="auto">
              <a:spcBef>
                <a:spcPts val="0"/>
              </a:spcBef>
              <a:spcAft>
                <a:spcPts val="0"/>
              </a:spcAft>
              <a:defRPr/>
            </a:pPr>
            <a:r>
              <a:rPr lang="he-IL" kern="0" dirty="0">
                <a:solidFill>
                  <a:srgbClr val="1D4C72"/>
                </a:solidFill>
                <a:latin typeface="Arial"/>
                <a:cs typeface="Arial"/>
              </a:rPr>
              <a:t>ד. אין הבדל עקרוני בין שני התהליכים.</a:t>
            </a:r>
          </a:p>
        </p:txBody>
      </p:sp>
    </p:spTree>
  </p:cSld>
  <p:clrMapOvr>
    <a:masterClrMapping/>
  </p:clrMapOvr>
  <p:transition spd="slow"/>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כותרת 5"/>
          <p:cNvSpPr>
            <a:spLocks noGrp="1"/>
          </p:cNvSpPr>
          <p:nvPr>
            <p:ph type="ctrTitle"/>
          </p:nvPr>
        </p:nvSpPr>
        <p:spPr>
          <a:xfrm>
            <a:off x="785813" y="71438"/>
            <a:ext cx="7772400" cy="441325"/>
          </a:xfrm>
        </p:spPr>
        <p:txBody>
          <a:bodyPr/>
          <a:lstStyle/>
          <a:p>
            <a:pPr fontAlgn="auto">
              <a:defRPr/>
            </a:pPr>
            <a:r>
              <a:rPr lang="he-IL" sz="1800" b="1" dirty="0" smtClean="0">
                <a:solidFill>
                  <a:srgbClr val="FF6600"/>
                </a:solidFill>
                <a:ea typeface="+mn-ea"/>
              </a:rPr>
              <a:t>היחס בין </a:t>
            </a:r>
            <a:r>
              <a:rPr lang="he-IL" sz="1800" b="1" dirty="0" smtClean="0">
                <a:solidFill>
                  <a:schemeClr val="accent3"/>
                </a:solidFill>
                <a:ea typeface="+mn-ea"/>
              </a:rPr>
              <a:t>עצמת  הפוטוסינתזה לבין עצמת </a:t>
            </a:r>
            <a:r>
              <a:rPr lang="he-IL" sz="1800" b="1" dirty="0" smtClean="0">
                <a:solidFill>
                  <a:srgbClr val="FF6600"/>
                </a:solidFill>
                <a:ea typeface="+mn-ea"/>
              </a:rPr>
              <a:t>הנשימה התאית בצמח</a:t>
            </a:r>
            <a:endParaRPr lang="he-IL" sz="1800" dirty="0" smtClean="0"/>
          </a:p>
        </p:txBody>
      </p:sp>
      <p:sp>
        <p:nvSpPr>
          <p:cNvPr id="30725" name="TextBox 6"/>
          <p:cNvSpPr txBox="1">
            <a:spLocks noChangeArrowheads="1"/>
          </p:cNvSpPr>
          <p:nvPr/>
        </p:nvSpPr>
        <p:spPr bwMode="auto">
          <a:xfrm>
            <a:off x="142875" y="522684"/>
            <a:ext cx="8397875" cy="2031325"/>
          </a:xfrm>
          <a:prstGeom prst="rect">
            <a:avLst/>
          </a:prstGeom>
          <a:noFill/>
          <a:ln w="19050">
            <a:noFill/>
            <a:miter lim="800000"/>
            <a:headEnd/>
            <a:tailEnd/>
          </a:ln>
          <a:effectLst>
            <a:outerShdw sx="102000" sy="102000" algn="tl" rotWithShape="0">
              <a:srgbClr val="A6A6A6">
                <a:alpha val="0"/>
              </a:srgbClr>
            </a:outerShdw>
          </a:effectLst>
        </p:spPr>
        <p:txBody>
          <a:bodyPr>
            <a:spAutoFit/>
          </a:bodyPr>
          <a:lstStyle/>
          <a:p>
            <a:pPr>
              <a:defRPr/>
            </a:pPr>
            <a:r>
              <a:rPr lang="he-IL" u="sng" dirty="0"/>
              <a:t>החומרים האורגניים הנוצרים בתהליך הפוטוסינתזה משמשים בצמח לשתי מטרות</a:t>
            </a:r>
            <a:r>
              <a:rPr lang="he-IL" dirty="0"/>
              <a:t>:</a:t>
            </a:r>
          </a:p>
          <a:p>
            <a:pPr>
              <a:defRPr/>
            </a:pPr>
            <a:r>
              <a:rPr lang="he-IL" dirty="0"/>
              <a:t>א. </a:t>
            </a:r>
            <a:r>
              <a:rPr lang="he-IL" dirty="0">
                <a:solidFill>
                  <a:schemeClr val="accent3"/>
                </a:solidFill>
              </a:rPr>
              <a:t>בנייה</a:t>
            </a:r>
            <a:r>
              <a:rPr lang="he-IL" dirty="0"/>
              <a:t>: נבנים מהם חומרים אורגניים נוספים המשמשים לבניית תאי הצמח ולתפקודם.</a:t>
            </a:r>
          </a:p>
          <a:p>
            <a:pPr>
              <a:defRPr/>
            </a:pPr>
            <a:r>
              <a:rPr lang="he-IL" dirty="0"/>
              <a:t>ב. </a:t>
            </a:r>
            <a:r>
              <a:rPr lang="he-IL" dirty="0">
                <a:solidFill>
                  <a:schemeClr val="accent3"/>
                </a:solidFill>
              </a:rPr>
              <a:t>נשימה תאית</a:t>
            </a:r>
            <a:r>
              <a:rPr lang="he-IL" dirty="0"/>
              <a:t>: הם מתפרקים בתהליך הנשימה התאית. </a:t>
            </a:r>
            <a:r>
              <a:rPr lang="he-IL" dirty="0"/>
              <a:t>בתהליך נפלטת אנרגיה </a:t>
            </a:r>
            <a:endParaRPr lang="he-IL" dirty="0" smtClean="0"/>
          </a:p>
          <a:p>
            <a:pPr>
              <a:defRPr/>
            </a:pPr>
            <a:r>
              <a:rPr lang="he-IL" dirty="0" smtClean="0"/>
              <a:t>   (הנאגרת </a:t>
            </a:r>
            <a:r>
              <a:rPr lang="he-IL" dirty="0"/>
              <a:t>ב-</a:t>
            </a:r>
            <a:r>
              <a:rPr lang="en-US" dirty="0"/>
              <a:t>ATP</a:t>
            </a:r>
            <a:r>
              <a:rPr lang="he-IL" dirty="0"/>
              <a:t>), הנחוצה לתהליכי חיים צורכי אנרגיה המתרחשים בתאי הצמח. </a:t>
            </a:r>
          </a:p>
          <a:p>
            <a:pPr>
              <a:defRPr/>
            </a:pPr>
            <a:endParaRPr lang="he-IL" dirty="0" smtClean="0"/>
          </a:p>
          <a:p>
            <a:pPr>
              <a:defRPr/>
            </a:pPr>
            <a:r>
              <a:rPr lang="he-IL" u="sng" dirty="0" smtClean="0"/>
              <a:t>עצמת </a:t>
            </a:r>
            <a:r>
              <a:rPr lang="he-IL" u="sng" dirty="0"/>
              <a:t>הפוטוסינתזה בצמח צריכה להיות גדולה מעצמת  הנשימה התאית</a:t>
            </a:r>
            <a:r>
              <a:rPr lang="he-IL" dirty="0"/>
              <a:t>, מכיוון שחלק </a:t>
            </a:r>
          </a:p>
          <a:p>
            <a:pPr>
              <a:defRPr/>
            </a:pPr>
            <a:r>
              <a:rPr lang="he-IL" dirty="0"/>
              <a:t>מתוצרי הפוטוסינתזה משמשים גם לגדילה.</a:t>
            </a:r>
          </a:p>
        </p:txBody>
      </p:sp>
      <p:sp>
        <p:nvSpPr>
          <p:cNvPr id="38918" name="TextBox 6"/>
          <p:cNvSpPr txBox="1">
            <a:spLocks noChangeArrowheads="1"/>
          </p:cNvSpPr>
          <p:nvPr/>
        </p:nvSpPr>
        <p:spPr bwMode="auto">
          <a:xfrm>
            <a:off x="297853" y="5285017"/>
            <a:ext cx="8397875" cy="1200329"/>
          </a:xfrm>
          <a:prstGeom prst="rect">
            <a:avLst/>
          </a:prstGeom>
          <a:noFill/>
          <a:ln>
            <a:noFill/>
          </a:ln>
          <a:effectLst>
            <a:outerShdw sx="102000" sy="102000" algn="tl" rotWithShape="0">
              <a:srgbClr val="A6A6A6">
                <a:alpha val="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he-IL" u="sng" dirty="0"/>
              <a:t>מבחינת חילופי הגזים עם הסביבה</a:t>
            </a:r>
            <a:r>
              <a:rPr lang="he-IL" dirty="0"/>
              <a:t>:</a:t>
            </a:r>
          </a:p>
          <a:p>
            <a:pPr eaLnBrk="1" hangingPunct="1"/>
            <a:r>
              <a:rPr lang="he-IL" dirty="0"/>
              <a:t>מכיוון שעצמת הפוטוסינתזה גדולה מעצמת </a:t>
            </a:r>
            <a:endParaRPr lang="he-IL" dirty="0" smtClean="0"/>
          </a:p>
          <a:p>
            <a:pPr eaLnBrk="1" hangingPunct="1"/>
            <a:r>
              <a:rPr lang="he-IL" dirty="0" smtClean="0"/>
              <a:t>הנשימה </a:t>
            </a:r>
            <a:r>
              <a:rPr lang="he-IL" dirty="0"/>
              <a:t>התאית, </a:t>
            </a:r>
            <a:r>
              <a:rPr lang="he-IL" dirty="0" smtClean="0"/>
              <a:t>הרי </a:t>
            </a:r>
            <a:r>
              <a:rPr lang="he-IL" dirty="0"/>
              <a:t>שבסיכום שני התהליכים: </a:t>
            </a:r>
            <a:endParaRPr lang="he-IL" dirty="0" smtClean="0"/>
          </a:p>
          <a:p>
            <a:pPr eaLnBrk="1" hangingPunct="1"/>
            <a:r>
              <a:rPr lang="he-IL" dirty="0" smtClean="0"/>
              <a:t>הצמחים </a:t>
            </a:r>
            <a:r>
              <a:rPr lang="he-IL" dirty="0"/>
              <a:t>קולטים פחמן דו חמצני </a:t>
            </a:r>
            <a:r>
              <a:rPr lang="he-IL" dirty="0" smtClean="0"/>
              <a:t>מהאוויר </a:t>
            </a:r>
            <a:r>
              <a:rPr lang="he-IL" dirty="0"/>
              <a:t>ופולטים אליו חמצן.</a:t>
            </a:r>
          </a:p>
        </p:txBody>
      </p:sp>
      <p:grpSp>
        <p:nvGrpSpPr>
          <p:cNvPr id="38919" name="קבוצה 4"/>
          <p:cNvGrpSpPr>
            <a:grpSpLocks/>
          </p:cNvGrpSpPr>
          <p:nvPr/>
        </p:nvGrpSpPr>
        <p:grpSpPr bwMode="auto">
          <a:xfrm>
            <a:off x="2324100" y="2620813"/>
            <a:ext cx="5187950" cy="2392363"/>
            <a:chOff x="2324082" y="2486755"/>
            <a:chExt cx="5187269" cy="2391966"/>
          </a:xfrm>
        </p:grpSpPr>
        <p:sp>
          <p:nvSpPr>
            <p:cNvPr id="2" name="מלבן 1"/>
            <p:cNvSpPr/>
            <p:nvPr/>
          </p:nvSpPr>
          <p:spPr>
            <a:xfrm>
              <a:off x="3581217" y="2486755"/>
              <a:ext cx="2952362" cy="1439624"/>
            </a:xfrm>
            <a:prstGeom prst="rect">
              <a:avLst/>
            </a:prstGeom>
            <a:solidFill>
              <a:srgbClr val="00B050">
                <a:alpha val="54000"/>
              </a:srgb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endParaRPr lang="he-IL" dirty="0">
                <a:solidFill>
                  <a:prstClr val="white"/>
                </a:solidFill>
              </a:endParaRPr>
            </a:p>
          </p:txBody>
        </p:sp>
        <p:sp>
          <p:nvSpPr>
            <p:cNvPr id="38921" name="TextBox 6"/>
            <p:cNvSpPr txBox="1">
              <a:spLocks noChangeArrowheads="1"/>
            </p:cNvSpPr>
            <p:nvPr/>
          </p:nvSpPr>
          <p:spPr bwMode="auto">
            <a:xfrm>
              <a:off x="4027246" y="2913722"/>
              <a:ext cx="2060305" cy="1109478"/>
            </a:xfrm>
            <a:prstGeom prst="rect">
              <a:avLst/>
            </a:prstGeom>
            <a:noFill/>
            <a:ln>
              <a:noFill/>
            </a:ln>
            <a:effectLst>
              <a:outerShdw sx="102000" sy="102000" algn="tl" rotWithShape="0">
                <a:srgbClr val="A6A6A6">
                  <a:alpha val="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r>
                <a:rPr lang="he-IL" sz="2400" dirty="0"/>
                <a:t>עצמת הפוטוסינתזה</a:t>
              </a:r>
            </a:p>
            <a:p>
              <a:pPr eaLnBrk="1" hangingPunct="1"/>
              <a:endParaRPr lang="he-IL" dirty="0">
                <a:solidFill>
                  <a:srgbClr val="1D4C72"/>
                </a:solidFill>
              </a:endParaRPr>
            </a:p>
          </p:txBody>
        </p:sp>
        <p:sp>
          <p:nvSpPr>
            <p:cNvPr id="8" name="מלבן 7"/>
            <p:cNvSpPr/>
            <p:nvPr/>
          </p:nvSpPr>
          <p:spPr>
            <a:xfrm>
              <a:off x="3581217" y="3926379"/>
              <a:ext cx="2952362" cy="95234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endParaRPr lang="he-IL" dirty="0">
                <a:solidFill>
                  <a:prstClr val="white"/>
                </a:solidFill>
              </a:endParaRPr>
            </a:p>
          </p:txBody>
        </p:sp>
        <p:sp>
          <p:nvSpPr>
            <p:cNvPr id="38923" name="TextBox 8"/>
            <p:cNvSpPr txBox="1">
              <a:spLocks noChangeArrowheads="1"/>
            </p:cNvSpPr>
            <p:nvPr/>
          </p:nvSpPr>
          <p:spPr bwMode="auto">
            <a:xfrm>
              <a:off x="3966929" y="4148592"/>
              <a:ext cx="2061891" cy="647593"/>
            </a:xfrm>
            <a:prstGeom prst="rect">
              <a:avLst/>
            </a:prstGeom>
            <a:noFill/>
            <a:ln>
              <a:noFill/>
            </a:ln>
            <a:effectLst>
              <a:outerShdw sx="102000" sy="102000" algn="tl" rotWithShape="0">
                <a:srgbClr val="A6A6A6">
                  <a:alpha val="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r>
                <a:rPr lang="he-IL"/>
                <a:t>עצמת הנשימה התאית ביום ובלילה</a:t>
              </a:r>
            </a:p>
          </p:txBody>
        </p:sp>
        <p:sp>
          <p:nvSpPr>
            <p:cNvPr id="3" name="חץ ימינה 2"/>
            <p:cNvSpPr/>
            <p:nvPr/>
          </p:nvSpPr>
          <p:spPr>
            <a:xfrm>
              <a:off x="2601859" y="2913722"/>
              <a:ext cx="979358" cy="731716"/>
            </a:xfrm>
            <a:prstGeom prst="rightArrow">
              <a:avLst/>
            </a:prstGeom>
            <a:no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endParaRPr lang="he-IL" dirty="0">
                <a:solidFill>
                  <a:prstClr val="white"/>
                </a:solidFill>
              </a:endParaRPr>
            </a:p>
          </p:txBody>
        </p:sp>
        <p:sp>
          <p:nvSpPr>
            <p:cNvPr id="13" name="חץ ימינה 12"/>
            <p:cNvSpPr/>
            <p:nvPr/>
          </p:nvSpPr>
          <p:spPr>
            <a:xfrm>
              <a:off x="2771698" y="4148592"/>
              <a:ext cx="792059" cy="355541"/>
            </a:xfrm>
            <a:prstGeom prst="rightArrow">
              <a:avLst/>
            </a:prstGeom>
            <a:no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endParaRPr lang="he-IL" dirty="0">
                <a:solidFill>
                  <a:prstClr val="white"/>
                </a:solidFill>
              </a:endParaRPr>
            </a:p>
          </p:txBody>
        </p:sp>
        <p:sp>
          <p:nvSpPr>
            <p:cNvPr id="14" name="חץ ימינה 13"/>
            <p:cNvSpPr/>
            <p:nvPr/>
          </p:nvSpPr>
          <p:spPr>
            <a:xfrm>
              <a:off x="6533579" y="2913722"/>
              <a:ext cx="977772" cy="731716"/>
            </a:xfrm>
            <a:prstGeom prst="rightArrow">
              <a:avLst/>
            </a:prstGeom>
            <a:no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endParaRPr lang="he-IL" dirty="0">
                <a:solidFill>
                  <a:prstClr val="white"/>
                </a:solidFill>
              </a:endParaRPr>
            </a:p>
          </p:txBody>
        </p:sp>
        <p:sp>
          <p:nvSpPr>
            <p:cNvPr id="38927" name="TextBox 15"/>
            <p:cNvSpPr txBox="1">
              <a:spLocks noChangeArrowheads="1"/>
            </p:cNvSpPr>
            <p:nvPr/>
          </p:nvSpPr>
          <p:spPr bwMode="auto">
            <a:xfrm>
              <a:off x="2324082" y="3010543"/>
              <a:ext cx="1223802" cy="738066"/>
            </a:xfrm>
            <a:prstGeom prst="rect">
              <a:avLst/>
            </a:prstGeom>
            <a:noFill/>
            <a:ln>
              <a:noFill/>
            </a:ln>
            <a:effectLst>
              <a:outerShdw sx="102000" sy="102000" algn="tl" rotWithShape="0">
                <a:srgbClr val="A6A6A6">
                  <a:alpha val="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r>
                <a:rPr lang="en-US" sz="2400">
                  <a:solidFill>
                    <a:srgbClr val="1D4C72"/>
                  </a:solidFill>
                </a:rPr>
                <a:t>CO</a:t>
              </a:r>
              <a:r>
                <a:rPr lang="en-US" sz="1200">
                  <a:solidFill>
                    <a:srgbClr val="1D4C72"/>
                  </a:solidFill>
                </a:rPr>
                <a:t>2</a:t>
              </a:r>
              <a:endParaRPr lang="he-IL" sz="1200">
                <a:solidFill>
                  <a:srgbClr val="1D4C72"/>
                </a:solidFill>
              </a:endParaRPr>
            </a:p>
            <a:p>
              <a:pPr eaLnBrk="1" hangingPunct="1"/>
              <a:endParaRPr lang="he-IL">
                <a:solidFill>
                  <a:srgbClr val="1D4C72"/>
                </a:solidFill>
              </a:endParaRPr>
            </a:p>
          </p:txBody>
        </p:sp>
        <p:sp>
          <p:nvSpPr>
            <p:cNvPr id="38928" name="TextBox 16"/>
            <p:cNvSpPr txBox="1">
              <a:spLocks noChangeArrowheads="1"/>
            </p:cNvSpPr>
            <p:nvPr/>
          </p:nvSpPr>
          <p:spPr bwMode="auto">
            <a:xfrm>
              <a:off x="6236756" y="3021654"/>
              <a:ext cx="1225389" cy="738065"/>
            </a:xfrm>
            <a:prstGeom prst="rect">
              <a:avLst/>
            </a:prstGeom>
            <a:noFill/>
            <a:ln>
              <a:noFill/>
            </a:ln>
            <a:effectLst>
              <a:outerShdw sx="102000" sy="102000" algn="tl" rotWithShape="0">
                <a:srgbClr val="A6A6A6">
                  <a:alpha val="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r>
                <a:rPr lang="en-US" sz="2400">
                  <a:solidFill>
                    <a:srgbClr val="1D4C72"/>
                  </a:solidFill>
                </a:rPr>
                <a:t>O</a:t>
              </a:r>
              <a:r>
                <a:rPr lang="en-US" sz="1200">
                  <a:solidFill>
                    <a:srgbClr val="1D4C72"/>
                  </a:solidFill>
                </a:rPr>
                <a:t>2</a:t>
              </a:r>
              <a:endParaRPr lang="he-IL" sz="1200">
                <a:solidFill>
                  <a:srgbClr val="1D4C72"/>
                </a:solidFill>
              </a:endParaRPr>
            </a:p>
            <a:p>
              <a:pPr eaLnBrk="1" hangingPunct="1"/>
              <a:endParaRPr lang="he-IL">
                <a:solidFill>
                  <a:srgbClr val="1D4C72"/>
                </a:solidFill>
              </a:endParaRPr>
            </a:p>
          </p:txBody>
        </p:sp>
        <p:sp>
          <p:nvSpPr>
            <p:cNvPr id="38929" name="TextBox 17"/>
            <p:cNvSpPr txBox="1">
              <a:spLocks noChangeArrowheads="1"/>
            </p:cNvSpPr>
            <p:nvPr/>
          </p:nvSpPr>
          <p:spPr bwMode="auto">
            <a:xfrm>
              <a:off x="6287550" y="4212082"/>
              <a:ext cx="1223801" cy="584103"/>
            </a:xfrm>
            <a:prstGeom prst="rect">
              <a:avLst/>
            </a:prstGeom>
            <a:noFill/>
            <a:ln>
              <a:noFill/>
            </a:ln>
            <a:effectLst>
              <a:outerShdw sx="102000" sy="102000" algn="tl" rotWithShape="0">
                <a:srgbClr val="A6A6A6">
                  <a:alpha val="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r>
                <a:rPr lang="en-US" sz="1400">
                  <a:solidFill>
                    <a:srgbClr val="1D4C72"/>
                  </a:solidFill>
                </a:rPr>
                <a:t>CO</a:t>
              </a:r>
              <a:r>
                <a:rPr lang="en-US" sz="1100">
                  <a:solidFill>
                    <a:srgbClr val="1D4C72"/>
                  </a:solidFill>
                </a:rPr>
                <a:t>2</a:t>
              </a:r>
              <a:endParaRPr lang="he-IL" sz="1100">
                <a:solidFill>
                  <a:srgbClr val="1D4C72"/>
                </a:solidFill>
              </a:endParaRPr>
            </a:p>
            <a:p>
              <a:pPr eaLnBrk="1" hangingPunct="1"/>
              <a:endParaRPr lang="he-IL">
                <a:solidFill>
                  <a:srgbClr val="1D4C72"/>
                </a:solidFill>
              </a:endParaRPr>
            </a:p>
          </p:txBody>
        </p:sp>
        <p:sp>
          <p:nvSpPr>
            <p:cNvPr id="38930" name="TextBox 18"/>
            <p:cNvSpPr txBox="1">
              <a:spLocks noChangeArrowheads="1"/>
            </p:cNvSpPr>
            <p:nvPr/>
          </p:nvSpPr>
          <p:spPr bwMode="auto">
            <a:xfrm>
              <a:off x="2400272" y="4148592"/>
              <a:ext cx="1223802" cy="585690"/>
            </a:xfrm>
            <a:prstGeom prst="rect">
              <a:avLst/>
            </a:prstGeom>
            <a:noFill/>
            <a:ln>
              <a:noFill/>
            </a:ln>
            <a:effectLst>
              <a:outerShdw sx="102000" sy="102000" algn="tl" rotWithShape="0">
                <a:srgbClr val="A6A6A6">
                  <a:alpha val="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r>
                <a:rPr lang="en-US" sz="1400">
                  <a:solidFill>
                    <a:srgbClr val="1D4C72"/>
                  </a:solidFill>
                </a:rPr>
                <a:t>O</a:t>
              </a:r>
              <a:r>
                <a:rPr lang="en-US" sz="1100">
                  <a:solidFill>
                    <a:srgbClr val="1D4C72"/>
                  </a:solidFill>
                </a:rPr>
                <a:t>2</a:t>
              </a:r>
              <a:endParaRPr lang="he-IL" sz="1100">
                <a:solidFill>
                  <a:srgbClr val="1D4C72"/>
                </a:solidFill>
              </a:endParaRPr>
            </a:p>
            <a:p>
              <a:pPr eaLnBrk="1" hangingPunct="1"/>
              <a:endParaRPr lang="he-IL">
                <a:solidFill>
                  <a:srgbClr val="1D4C72"/>
                </a:solidFill>
              </a:endParaRPr>
            </a:p>
          </p:txBody>
        </p:sp>
        <p:sp>
          <p:nvSpPr>
            <p:cNvPr id="20" name="חץ ימינה 19"/>
            <p:cNvSpPr/>
            <p:nvPr/>
          </p:nvSpPr>
          <p:spPr>
            <a:xfrm>
              <a:off x="6533579" y="4148592"/>
              <a:ext cx="792059" cy="406333"/>
            </a:xfrm>
            <a:prstGeom prst="rightArrow">
              <a:avLst/>
            </a:prstGeom>
            <a:no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endParaRPr lang="he-IL" dirty="0">
                <a:solidFill>
                  <a:prstClr val="white"/>
                </a:solidFill>
              </a:endParaRPr>
            </a:p>
          </p:txBody>
        </p:sp>
      </p:grpSp>
      <p:sp>
        <p:nvSpPr>
          <p:cNvPr id="21" name="Rectangle 3"/>
          <p:cNvSpPr/>
          <p:nvPr/>
        </p:nvSpPr>
        <p:spPr>
          <a:xfrm>
            <a:off x="389135" y="419100"/>
            <a:ext cx="8215313" cy="4603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fontAlgn="auto">
              <a:spcBef>
                <a:spcPts val="0"/>
              </a:spcBef>
              <a:spcAft>
                <a:spcPts val="0"/>
              </a:spcAft>
              <a:defRPr/>
            </a:pPr>
            <a:endParaRPr lang="he-IL" dirty="0">
              <a:solidFill>
                <a:prstClr val="white"/>
              </a:solidFill>
            </a:endParaRPr>
          </a:p>
        </p:txBody>
      </p:sp>
      <p:sp>
        <p:nvSpPr>
          <p:cNvPr id="22" name="Slide Number Placeholder 8"/>
          <p:cNvSpPr>
            <a:spLocks noGrp="1"/>
          </p:cNvSpPr>
          <p:nvPr>
            <p:ph type="sldNum" sz="quarter" idx="12"/>
          </p:nvPr>
        </p:nvSpPr>
        <p:spPr bwMode="auto">
          <a:xfrm>
            <a:off x="197159" y="6237312"/>
            <a:ext cx="774441" cy="365125"/>
          </a:xfrm>
          <a:ln>
            <a:miter lim="800000"/>
            <a:headEnd/>
            <a:tailEnd/>
          </a:ln>
        </p:spPr>
        <p:txBody>
          <a:bodyPr vert="horz" wrap="square" lIns="91440" tIns="45720" rIns="91440" bIns="45720" numCol="1" anchor="t" anchorCtr="0" compatLnSpc="1">
            <a:prstTxWarp prst="textNoShape">
              <a:avLst/>
            </a:prstTxWarp>
          </a:bodyPr>
          <a:lstStyle/>
          <a:p>
            <a:pPr fontAlgn="base">
              <a:spcBef>
                <a:spcPct val="0"/>
              </a:spcBef>
              <a:spcAft>
                <a:spcPct val="0"/>
              </a:spcAft>
              <a:defRPr/>
            </a:pPr>
            <a:fld id="{FBCEFA07-D00C-4DF1-AC33-4CC8C8A6BFD5}" type="slidenum">
              <a:rPr lang="he-IL" sz="1400" smtClean="0">
                <a:solidFill>
                  <a:schemeClr val="bg1">
                    <a:lumMod val="75000"/>
                  </a:schemeClr>
                </a:solidFill>
              </a:rPr>
              <a:pPr fontAlgn="base">
                <a:spcBef>
                  <a:spcPct val="0"/>
                </a:spcBef>
                <a:spcAft>
                  <a:spcPct val="0"/>
                </a:spcAft>
                <a:defRPr/>
              </a:pPr>
              <a:t>14</a:t>
            </a:fld>
            <a:endParaRPr lang="he-IL" sz="1400" dirty="0" smtClean="0">
              <a:solidFill>
                <a:schemeClr val="bg1">
                  <a:lumMod val="75000"/>
                </a:schemeClr>
              </a:solidFill>
            </a:endParaRPr>
          </a:p>
        </p:txBody>
      </p:sp>
      <p:grpSp>
        <p:nvGrpSpPr>
          <p:cNvPr id="23" name="קבוצה 22"/>
          <p:cNvGrpSpPr/>
          <p:nvPr/>
        </p:nvGrpSpPr>
        <p:grpSpPr>
          <a:xfrm>
            <a:off x="750000" y="5285017"/>
            <a:ext cx="3014415" cy="1240327"/>
            <a:chOff x="2196898" y="4310808"/>
            <a:chExt cx="4536756" cy="2268036"/>
          </a:xfrm>
        </p:grpSpPr>
        <p:sp>
          <p:nvSpPr>
            <p:cNvPr id="33" name="TextBox 16"/>
            <p:cNvSpPr txBox="1">
              <a:spLocks noChangeArrowheads="1"/>
            </p:cNvSpPr>
            <p:nvPr/>
          </p:nvSpPr>
          <p:spPr bwMode="auto">
            <a:xfrm>
              <a:off x="5508104" y="4663225"/>
              <a:ext cx="1225550" cy="1125588"/>
            </a:xfrm>
            <a:prstGeom prst="rect">
              <a:avLst/>
            </a:prstGeom>
            <a:noFill/>
            <a:ln>
              <a:noFill/>
            </a:ln>
            <a:effectLst>
              <a:outerShdw sx="102000" sy="102000" algn="tl" rotWithShape="0">
                <a:srgbClr val="A6A6A6">
                  <a:alpha val="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r>
                <a:rPr lang="en-US" sz="1600" b="1" dirty="0"/>
                <a:t>O</a:t>
              </a:r>
              <a:r>
                <a:rPr lang="en-US" sz="1000" b="1" dirty="0"/>
                <a:t>2</a:t>
              </a:r>
              <a:endParaRPr lang="he-IL" sz="1000" b="1" dirty="0"/>
            </a:p>
            <a:p>
              <a:pPr eaLnBrk="1" hangingPunct="1"/>
              <a:endParaRPr lang="he-IL" dirty="0">
                <a:solidFill>
                  <a:srgbClr val="1D4C72"/>
                </a:solidFill>
              </a:endParaRPr>
            </a:p>
          </p:txBody>
        </p:sp>
        <p:sp>
          <p:nvSpPr>
            <p:cNvPr id="25" name="פחית 24"/>
            <p:cNvSpPr/>
            <p:nvPr/>
          </p:nvSpPr>
          <p:spPr>
            <a:xfrm>
              <a:off x="4355976" y="5613146"/>
              <a:ext cx="584001" cy="965698"/>
            </a:xfrm>
            <a:prstGeom prst="can">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10800000" scaled="1"/>
              <a:tileRect/>
            </a:gra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dirty="0"/>
            </a:p>
          </p:txBody>
        </p:sp>
        <p:sp>
          <p:nvSpPr>
            <p:cNvPr id="27" name="ענן 26"/>
            <p:cNvSpPr/>
            <p:nvPr/>
          </p:nvSpPr>
          <p:spPr>
            <a:xfrm>
              <a:off x="3394768" y="4310808"/>
              <a:ext cx="2446338" cy="1767680"/>
            </a:xfrm>
            <a:prstGeom prst="cloud">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dirty="0"/>
            </a:p>
          </p:txBody>
        </p:sp>
        <p:sp>
          <p:nvSpPr>
            <p:cNvPr id="28" name="TextBox 6"/>
            <p:cNvSpPr txBox="1">
              <a:spLocks noChangeArrowheads="1"/>
            </p:cNvSpPr>
            <p:nvPr/>
          </p:nvSpPr>
          <p:spPr bwMode="auto">
            <a:xfrm>
              <a:off x="3587648" y="4805063"/>
              <a:ext cx="2060575" cy="530823"/>
            </a:xfrm>
            <a:prstGeom prst="rect">
              <a:avLst/>
            </a:prstGeom>
            <a:noFill/>
            <a:ln>
              <a:noFill/>
            </a:ln>
            <a:effectLst>
              <a:outerShdw sx="102000" sy="102000" algn="tl" rotWithShape="0">
                <a:srgbClr val="A6A6A6">
                  <a:alpha val="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r>
                <a:rPr lang="he-IL" sz="1600" b="1" dirty="0" smtClean="0">
                  <a:solidFill>
                    <a:prstClr val="black"/>
                  </a:solidFill>
                </a:rPr>
                <a:t>צמחים</a:t>
              </a:r>
              <a:endParaRPr lang="he-IL" sz="1600" b="1" dirty="0">
                <a:solidFill>
                  <a:srgbClr val="1D4C72"/>
                </a:solidFill>
              </a:endParaRPr>
            </a:p>
          </p:txBody>
        </p:sp>
        <p:grpSp>
          <p:nvGrpSpPr>
            <p:cNvPr id="29" name="קבוצה 28"/>
            <p:cNvGrpSpPr/>
            <p:nvPr/>
          </p:nvGrpSpPr>
          <p:grpSpPr>
            <a:xfrm>
              <a:off x="2196898" y="4546720"/>
              <a:ext cx="1223963" cy="1278213"/>
              <a:chOff x="2196898" y="5001489"/>
              <a:chExt cx="1223963" cy="1278213"/>
            </a:xfrm>
          </p:grpSpPr>
          <p:sp>
            <p:nvSpPr>
              <p:cNvPr id="30" name="TextBox 15"/>
              <p:cNvSpPr txBox="1">
                <a:spLocks noChangeArrowheads="1"/>
              </p:cNvSpPr>
              <p:nvPr/>
            </p:nvSpPr>
            <p:spPr bwMode="auto">
              <a:xfrm>
                <a:off x="2196898" y="5154115"/>
                <a:ext cx="1223963" cy="1125587"/>
              </a:xfrm>
              <a:prstGeom prst="rect">
                <a:avLst/>
              </a:prstGeom>
              <a:noFill/>
              <a:ln>
                <a:noFill/>
              </a:ln>
              <a:effectLst>
                <a:outerShdw sx="102000" sy="102000" algn="tl" rotWithShape="0">
                  <a:srgbClr val="A6A6A6">
                    <a:alpha val="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r>
                  <a:rPr lang="en-US" sz="1600" b="1" dirty="0"/>
                  <a:t>CO</a:t>
                </a:r>
                <a:r>
                  <a:rPr lang="en-US" sz="1000" b="1" dirty="0"/>
                  <a:t>2</a:t>
                </a:r>
                <a:endParaRPr lang="he-IL" sz="1000" b="1" dirty="0"/>
              </a:p>
              <a:p>
                <a:pPr eaLnBrk="1" hangingPunct="1"/>
                <a:endParaRPr lang="he-IL" dirty="0">
                  <a:solidFill>
                    <a:srgbClr val="1D4C72"/>
                  </a:solidFill>
                </a:endParaRPr>
              </a:p>
            </p:txBody>
          </p:sp>
          <p:sp>
            <p:nvSpPr>
              <p:cNvPr id="31" name="חץ ימינה 30"/>
              <p:cNvSpPr/>
              <p:nvPr/>
            </p:nvSpPr>
            <p:spPr bwMode="auto">
              <a:xfrm>
                <a:off x="2415281" y="5001489"/>
                <a:ext cx="979487" cy="924530"/>
              </a:xfrm>
              <a:prstGeom prst="rightArrow">
                <a:avLst/>
              </a:prstGeom>
              <a:no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endParaRPr lang="he-IL" dirty="0">
                  <a:solidFill>
                    <a:prstClr val="white"/>
                  </a:solidFill>
                </a:endParaRPr>
              </a:p>
            </p:txBody>
          </p:sp>
        </p:grpSp>
      </p:grpSp>
      <p:sp>
        <p:nvSpPr>
          <p:cNvPr id="34" name="חץ ימינה 33"/>
          <p:cNvSpPr/>
          <p:nvPr/>
        </p:nvSpPr>
        <p:spPr bwMode="auto">
          <a:xfrm>
            <a:off x="3126618" y="5414030"/>
            <a:ext cx="650813" cy="505600"/>
          </a:xfrm>
          <a:prstGeom prst="rightArrow">
            <a:avLst/>
          </a:prstGeom>
          <a:no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endParaRPr lang="he-IL" dirty="0">
              <a:solidFill>
                <a:prstClr val="white"/>
              </a:solidFill>
            </a:endParaRPr>
          </a:p>
        </p:txBody>
      </p:sp>
      <p:sp>
        <p:nvSpPr>
          <p:cNvPr id="5" name="מלבן 4"/>
          <p:cNvSpPr/>
          <p:nvPr/>
        </p:nvSpPr>
        <p:spPr>
          <a:xfrm>
            <a:off x="750000" y="5157192"/>
            <a:ext cx="8070472" cy="1437646"/>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sp>
        <p:nvSpPr>
          <p:cNvPr id="35" name="מלבן 34"/>
          <p:cNvSpPr/>
          <p:nvPr/>
        </p:nvSpPr>
        <p:spPr>
          <a:xfrm>
            <a:off x="750000" y="1844824"/>
            <a:ext cx="8070472" cy="3334725"/>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spTree>
  </p:cSld>
  <p:clrMapOvr>
    <a:masterClrMapping/>
  </p:clrMapOvr>
  <p:transition spd="slow"/>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8" name="כותרת 5"/>
          <p:cNvSpPr>
            <a:spLocks noGrp="1"/>
          </p:cNvSpPr>
          <p:nvPr>
            <p:ph type="ctrTitle"/>
          </p:nvPr>
        </p:nvSpPr>
        <p:spPr bwMode="auto">
          <a:xfrm>
            <a:off x="785813" y="71438"/>
            <a:ext cx="7772400" cy="441325"/>
          </a:xfrm>
          <a:ln>
            <a:miter lim="800000"/>
            <a:headEnd/>
            <a:tailEnd/>
          </a:ln>
        </p:spPr>
        <p:txBody>
          <a:bodyPr vert="horz" wrap="square" lIns="91440" tIns="45720" rIns="91440" bIns="45720" numCol="1" anchor="t" anchorCtr="0" compatLnSpc="1">
            <a:prstTxWarp prst="textNoShape">
              <a:avLst/>
            </a:prstTxWarp>
          </a:bodyPr>
          <a:lstStyle/>
          <a:p>
            <a:pPr>
              <a:defRPr/>
            </a:pPr>
            <a:r>
              <a:rPr lang="he-IL" sz="1800" b="1" dirty="0" smtClean="0">
                <a:solidFill>
                  <a:srgbClr val="FF6600"/>
                </a:solidFill>
              </a:rPr>
              <a:t>שאלה 6: היחס בין </a:t>
            </a:r>
            <a:r>
              <a:rPr lang="he-IL" sz="1800" b="1" dirty="0" smtClean="0">
                <a:solidFill>
                  <a:schemeClr val="accent3"/>
                </a:solidFill>
              </a:rPr>
              <a:t>עצמת הפוטוסינתזה לבין עצמת </a:t>
            </a:r>
            <a:r>
              <a:rPr lang="he-IL" sz="1800" b="1" dirty="0" smtClean="0">
                <a:solidFill>
                  <a:srgbClr val="FF6600"/>
                </a:solidFill>
              </a:rPr>
              <a:t>הנשימה התאית בצמח</a:t>
            </a:r>
            <a:endParaRPr lang="he-IL" sz="1800" dirty="0" smtClean="0"/>
          </a:p>
        </p:txBody>
      </p:sp>
      <p:sp>
        <p:nvSpPr>
          <p:cNvPr id="6" name="TextBox 5"/>
          <p:cNvSpPr txBox="1"/>
          <p:nvPr/>
        </p:nvSpPr>
        <p:spPr>
          <a:xfrm>
            <a:off x="174625" y="692150"/>
            <a:ext cx="8397875" cy="2862263"/>
          </a:xfrm>
          <a:prstGeom prst="rect">
            <a:avLst/>
          </a:prstGeom>
          <a:noFill/>
          <a:ln w="19050">
            <a:noFill/>
          </a:ln>
          <a:effectLst>
            <a:outerShdw sx="102000" sy="102000" algn="tl" rotWithShape="0">
              <a:sysClr val="window" lastClr="FFFFFF">
                <a:lumMod val="65000"/>
                <a:alpha val="0"/>
              </a:sysClr>
            </a:outerShdw>
          </a:effectLst>
        </p:spPr>
        <p:txBody>
          <a:bodyPr rtlCol="1">
            <a:spAutoFit/>
          </a:bodyPr>
          <a:lstStyle/>
          <a:p>
            <a:pPr fontAlgn="auto">
              <a:spcBef>
                <a:spcPts val="0"/>
              </a:spcBef>
              <a:spcAft>
                <a:spcPts val="0"/>
              </a:spcAft>
              <a:defRPr/>
            </a:pPr>
            <a:r>
              <a:rPr lang="he-IL" b="1" kern="0" dirty="0">
                <a:solidFill>
                  <a:srgbClr val="1D4C72"/>
                </a:solidFill>
              </a:rPr>
              <a:t>שאלה 6:</a:t>
            </a:r>
          </a:p>
          <a:p>
            <a:pPr fontAlgn="auto">
              <a:spcBef>
                <a:spcPts val="0"/>
              </a:spcBef>
              <a:spcAft>
                <a:spcPts val="0"/>
              </a:spcAft>
              <a:defRPr/>
            </a:pPr>
            <a:r>
              <a:rPr lang="he-IL" kern="0" dirty="0">
                <a:solidFill>
                  <a:srgbClr val="1D4C72"/>
                </a:solidFill>
              </a:rPr>
              <a:t>   - צמח </a:t>
            </a:r>
            <a:r>
              <a:rPr lang="he-IL" kern="0" dirty="0">
                <a:solidFill>
                  <a:schemeClr val="tx2"/>
                </a:solidFill>
              </a:rPr>
              <a:t>שיוחזק בקביעות בחדר שעצמת האור בו נמוכה מאוד ימות לאחר זמן כלשהו.</a:t>
            </a:r>
          </a:p>
          <a:p>
            <a:pPr fontAlgn="auto">
              <a:spcBef>
                <a:spcPts val="0"/>
              </a:spcBef>
              <a:spcAft>
                <a:spcPts val="0"/>
              </a:spcAft>
              <a:defRPr/>
            </a:pPr>
            <a:r>
              <a:rPr lang="he-IL" kern="0" dirty="0">
                <a:solidFill>
                  <a:schemeClr val="tx2"/>
                </a:solidFill>
              </a:rPr>
              <a:t>    הסיבה לכך:</a:t>
            </a:r>
          </a:p>
          <a:p>
            <a:pPr fontAlgn="auto">
              <a:spcBef>
                <a:spcPts val="0"/>
              </a:spcBef>
              <a:spcAft>
                <a:spcPts val="0"/>
              </a:spcAft>
              <a:defRPr/>
            </a:pPr>
            <a:r>
              <a:rPr lang="he-IL" kern="0" dirty="0">
                <a:solidFill>
                  <a:schemeClr val="tx2"/>
                </a:solidFill>
              </a:rPr>
              <a:t>    א. </a:t>
            </a:r>
            <a:r>
              <a:rPr lang="he-IL" kern="0" dirty="0">
                <a:solidFill>
                  <a:schemeClr val="tx2"/>
                </a:solidFill>
              </a:rPr>
              <a:t>עצמת הפוטוסינתזה תהיה קטנה מעצמת הנשימה </a:t>
            </a:r>
            <a:r>
              <a:rPr lang="he-IL" kern="0" dirty="0" smtClean="0">
                <a:solidFill>
                  <a:schemeClr val="tx2"/>
                </a:solidFill>
              </a:rPr>
              <a:t>התאית.</a:t>
            </a:r>
            <a:endParaRPr lang="he-IL" kern="0" dirty="0">
              <a:solidFill>
                <a:schemeClr val="tx2"/>
              </a:solidFill>
            </a:endParaRPr>
          </a:p>
          <a:p>
            <a:pPr fontAlgn="auto">
              <a:spcBef>
                <a:spcPts val="0"/>
              </a:spcBef>
              <a:spcAft>
                <a:spcPts val="0"/>
              </a:spcAft>
              <a:defRPr/>
            </a:pPr>
            <a:r>
              <a:rPr lang="he-IL" kern="0" dirty="0">
                <a:solidFill>
                  <a:schemeClr val="tx2"/>
                </a:solidFill>
              </a:rPr>
              <a:t>    ב. </a:t>
            </a:r>
            <a:r>
              <a:rPr lang="he-IL" kern="0" dirty="0">
                <a:solidFill>
                  <a:schemeClr val="tx2"/>
                </a:solidFill>
              </a:rPr>
              <a:t>עצמת הנשימה התאית תהיה קטנה מעצמת </a:t>
            </a:r>
            <a:r>
              <a:rPr lang="he-IL" kern="0" dirty="0" smtClean="0">
                <a:solidFill>
                  <a:schemeClr val="tx2"/>
                </a:solidFill>
              </a:rPr>
              <a:t>הפוטוסינתזה.</a:t>
            </a:r>
            <a:endParaRPr lang="he-IL" kern="0" dirty="0">
              <a:solidFill>
                <a:schemeClr val="tx2"/>
              </a:solidFill>
            </a:endParaRPr>
          </a:p>
          <a:p>
            <a:pPr fontAlgn="auto">
              <a:spcBef>
                <a:spcPts val="0"/>
              </a:spcBef>
              <a:spcAft>
                <a:spcPts val="0"/>
              </a:spcAft>
              <a:defRPr/>
            </a:pPr>
            <a:r>
              <a:rPr lang="he-IL" kern="0" dirty="0">
                <a:solidFill>
                  <a:schemeClr val="tx2"/>
                </a:solidFill>
              </a:rPr>
              <a:t>    ג.  </a:t>
            </a:r>
            <a:r>
              <a:rPr lang="he-IL" kern="0" dirty="0">
                <a:solidFill>
                  <a:schemeClr val="tx2"/>
                </a:solidFill>
              </a:rPr>
              <a:t>הטמפרטורה בחדר תהיה גבוהה </a:t>
            </a:r>
            <a:r>
              <a:rPr lang="he-IL" kern="0" dirty="0" smtClean="0">
                <a:solidFill>
                  <a:schemeClr val="tx2"/>
                </a:solidFill>
              </a:rPr>
              <a:t>מדי.</a:t>
            </a:r>
            <a:endParaRPr lang="he-IL" kern="0" dirty="0">
              <a:solidFill>
                <a:schemeClr val="tx2"/>
              </a:solidFill>
            </a:endParaRPr>
          </a:p>
          <a:p>
            <a:pPr fontAlgn="auto">
              <a:spcBef>
                <a:spcPts val="0"/>
              </a:spcBef>
              <a:spcAft>
                <a:spcPts val="0"/>
              </a:spcAft>
              <a:defRPr/>
            </a:pPr>
            <a:r>
              <a:rPr lang="he-IL" kern="0" dirty="0">
                <a:solidFill>
                  <a:schemeClr val="tx2"/>
                </a:solidFill>
              </a:rPr>
              <a:t>    ד. </a:t>
            </a:r>
            <a:r>
              <a:rPr lang="he-IL" kern="0" dirty="0">
                <a:solidFill>
                  <a:schemeClr val="tx2"/>
                </a:solidFill>
              </a:rPr>
              <a:t>צמחים אינם יכולים לחיות בתוך </a:t>
            </a:r>
            <a:r>
              <a:rPr lang="he-IL" kern="0" dirty="0" smtClean="0">
                <a:solidFill>
                  <a:schemeClr val="tx2"/>
                </a:solidFill>
              </a:rPr>
              <a:t>חדרים.</a:t>
            </a:r>
            <a:endParaRPr lang="he-IL" kern="0" dirty="0">
              <a:solidFill>
                <a:schemeClr val="tx2"/>
              </a:solidFill>
            </a:endParaRPr>
          </a:p>
          <a:p>
            <a:pPr fontAlgn="auto">
              <a:spcBef>
                <a:spcPts val="0"/>
              </a:spcBef>
              <a:spcAft>
                <a:spcPts val="0"/>
              </a:spcAft>
              <a:defRPr/>
            </a:pPr>
            <a:endParaRPr lang="he-IL" kern="0" dirty="0">
              <a:solidFill>
                <a:schemeClr val="tx2"/>
              </a:solidFill>
            </a:endParaRPr>
          </a:p>
          <a:p>
            <a:pPr fontAlgn="auto">
              <a:spcBef>
                <a:spcPts val="0"/>
              </a:spcBef>
              <a:spcAft>
                <a:spcPts val="0"/>
              </a:spcAft>
              <a:defRPr/>
            </a:pPr>
            <a:r>
              <a:rPr lang="he-IL" kern="0" dirty="0">
                <a:solidFill>
                  <a:schemeClr val="tx2"/>
                </a:solidFill>
              </a:rPr>
              <a:t> -  לאיזה מצב אצל בני אדם דומה מצב הצמח המתואר בשאלה?</a:t>
            </a:r>
          </a:p>
          <a:p>
            <a:pPr fontAlgn="auto">
              <a:spcBef>
                <a:spcPts val="0"/>
              </a:spcBef>
              <a:spcAft>
                <a:spcPts val="0"/>
              </a:spcAft>
              <a:defRPr/>
            </a:pPr>
            <a:endParaRPr lang="he-IL" kern="0" dirty="0">
              <a:solidFill>
                <a:schemeClr val="tx2"/>
              </a:solidFill>
            </a:endParaRPr>
          </a:p>
        </p:txBody>
      </p:sp>
      <p:sp>
        <p:nvSpPr>
          <p:cNvPr id="7" name="Rectangle 3"/>
          <p:cNvSpPr/>
          <p:nvPr/>
        </p:nvSpPr>
        <p:spPr>
          <a:xfrm>
            <a:off x="389135" y="419100"/>
            <a:ext cx="8215313" cy="4603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fontAlgn="auto">
              <a:spcBef>
                <a:spcPts val="0"/>
              </a:spcBef>
              <a:spcAft>
                <a:spcPts val="0"/>
              </a:spcAft>
              <a:defRPr/>
            </a:pPr>
            <a:endParaRPr lang="he-IL" dirty="0">
              <a:solidFill>
                <a:prstClr val="white"/>
              </a:solidFill>
            </a:endParaRPr>
          </a:p>
        </p:txBody>
      </p:sp>
      <p:sp>
        <p:nvSpPr>
          <p:cNvPr id="8" name="Slide Number Placeholder 8"/>
          <p:cNvSpPr>
            <a:spLocks noGrp="1"/>
          </p:cNvSpPr>
          <p:nvPr>
            <p:ph type="sldNum" sz="quarter" idx="12"/>
          </p:nvPr>
        </p:nvSpPr>
        <p:spPr bwMode="auto">
          <a:xfrm>
            <a:off x="197159" y="6237312"/>
            <a:ext cx="774441" cy="365125"/>
          </a:xfrm>
          <a:ln>
            <a:miter lim="800000"/>
            <a:headEnd/>
            <a:tailEnd/>
          </a:ln>
        </p:spPr>
        <p:txBody>
          <a:bodyPr vert="horz" wrap="square" lIns="91440" tIns="45720" rIns="91440" bIns="45720" numCol="1" anchor="t" anchorCtr="0" compatLnSpc="1">
            <a:prstTxWarp prst="textNoShape">
              <a:avLst/>
            </a:prstTxWarp>
          </a:bodyPr>
          <a:lstStyle/>
          <a:p>
            <a:pPr fontAlgn="base">
              <a:spcBef>
                <a:spcPct val="0"/>
              </a:spcBef>
              <a:spcAft>
                <a:spcPct val="0"/>
              </a:spcAft>
              <a:defRPr/>
            </a:pPr>
            <a:fld id="{FBCEFA07-D00C-4DF1-AC33-4CC8C8A6BFD5}" type="slidenum">
              <a:rPr lang="he-IL" sz="1400" smtClean="0">
                <a:solidFill>
                  <a:schemeClr val="bg1">
                    <a:lumMod val="75000"/>
                  </a:schemeClr>
                </a:solidFill>
              </a:rPr>
              <a:pPr fontAlgn="base">
                <a:spcBef>
                  <a:spcPct val="0"/>
                </a:spcBef>
                <a:spcAft>
                  <a:spcPct val="0"/>
                </a:spcAft>
                <a:defRPr/>
              </a:pPr>
              <a:t>15</a:t>
            </a:fld>
            <a:endParaRPr lang="he-IL" sz="1400" dirty="0" smtClean="0">
              <a:solidFill>
                <a:schemeClr val="bg1">
                  <a:lumMod val="75000"/>
                </a:schemeClr>
              </a:solidFill>
            </a:endParaRPr>
          </a:p>
        </p:txBody>
      </p:sp>
    </p:spTree>
  </p:cSld>
  <p:clrMapOvr>
    <a:masterClrMapping/>
  </p:clrMapOvr>
  <p:transition spd="slow"/>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4" name="כותרת 5"/>
          <p:cNvSpPr>
            <a:spLocks noGrp="1"/>
          </p:cNvSpPr>
          <p:nvPr>
            <p:ph type="ctrTitle"/>
          </p:nvPr>
        </p:nvSpPr>
        <p:spPr bwMode="auto">
          <a:xfrm>
            <a:off x="785813" y="71438"/>
            <a:ext cx="7772400" cy="4413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he-IL" sz="1800" b="1" smtClean="0">
                <a:solidFill>
                  <a:srgbClr val="FF6600"/>
                </a:solidFill>
              </a:rPr>
              <a:t>תשובה</a:t>
            </a:r>
            <a:endParaRPr lang="he-IL" sz="1800" smtClean="0"/>
          </a:p>
        </p:txBody>
      </p:sp>
      <p:sp>
        <p:nvSpPr>
          <p:cNvPr id="6" name="Rectangle 20"/>
          <p:cNvSpPr/>
          <p:nvPr/>
        </p:nvSpPr>
        <p:spPr bwMode="auto">
          <a:xfrm>
            <a:off x="214313" y="3429000"/>
            <a:ext cx="8196262" cy="2805113"/>
          </a:xfrm>
          <a:prstGeom prst="rect">
            <a:avLst/>
          </a:prstGeom>
          <a:gradFill>
            <a:gsLst>
              <a:gs pos="0">
                <a:sysClr val="window" lastClr="FFFFFF"/>
              </a:gs>
              <a:gs pos="50000">
                <a:srgbClr val="FFFFFF">
                  <a:lumMod val="95000"/>
                </a:srgbClr>
              </a:gs>
            </a:gsLst>
            <a:lin ang="5400000" scaled="0"/>
          </a:gradFill>
          <a:ln w="12700" cap="flat" cmpd="sng" algn="ctr">
            <a:solidFill>
              <a:sysClr val="window" lastClr="FFFFFF">
                <a:lumMod val="75000"/>
              </a:sysClr>
            </a:solidFill>
            <a:prstDash val="solid"/>
          </a:ln>
          <a:effectLst/>
        </p:spPr>
        <p:txBody>
          <a:bodyPr rtlCol="1"/>
          <a:lstStyle/>
          <a:p>
            <a:pPr fontAlgn="auto">
              <a:spcBef>
                <a:spcPts val="0"/>
              </a:spcBef>
              <a:spcAft>
                <a:spcPts val="0"/>
              </a:spcAft>
              <a:defRPr/>
            </a:pPr>
            <a:endParaRPr lang="he-IL" sz="500" kern="0" dirty="0">
              <a:solidFill>
                <a:prstClr val="black"/>
              </a:solidFill>
              <a:latin typeface="Arial"/>
              <a:cs typeface="Arial"/>
            </a:endParaRPr>
          </a:p>
          <a:p>
            <a:pPr fontAlgn="auto">
              <a:spcBef>
                <a:spcPts val="0"/>
              </a:spcBef>
              <a:spcAft>
                <a:spcPts val="0"/>
              </a:spcAft>
              <a:defRPr/>
            </a:pPr>
            <a:r>
              <a:rPr lang="he-IL" b="1" kern="0" dirty="0">
                <a:solidFill>
                  <a:prstClr val="black"/>
                </a:solidFill>
                <a:latin typeface="Arial"/>
                <a:cs typeface="Arial"/>
              </a:rPr>
              <a:t>תשובה:   </a:t>
            </a:r>
          </a:p>
          <a:p>
            <a:pPr fontAlgn="auto">
              <a:spcBef>
                <a:spcPts val="0"/>
              </a:spcBef>
              <a:spcAft>
                <a:spcPts val="0"/>
              </a:spcAft>
              <a:defRPr/>
            </a:pPr>
            <a:r>
              <a:rPr lang="he-IL" kern="0" dirty="0">
                <a:solidFill>
                  <a:prstClr val="black"/>
                </a:solidFill>
                <a:latin typeface="Arial"/>
                <a:cs typeface="Arial"/>
              </a:rPr>
              <a:t>- מ</a:t>
            </a:r>
            <a:r>
              <a:rPr lang="he-IL" kern="0" dirty="0">
                <a:latin typeface="Arial"/>
                <a:cs typeface="Arial"/>
              </a:rPr>
              <a:t>שפט א'.</a:t>
            </a:r>
          </a:p>
          <a:p>
            <a:pPr fontAlgn="auto">
              <a:spcBef>
                <a:spcPts val="0"/>
              </a:spcBef>
              <a:spcAft>
                <a:spcPts val="0"/>
              </a:spcAft>
              <a:defRPr/>
            </a:pPr>
            <a:r>
              <a:rPr lang="he-IL" kern="0" dirty="0">
                <a:latin typeface="Arial"/>
                <a:cs typeface="Arial"/>
              </a:rPr>
              <a:t>קצב הפוטוסינתזה יהיה נמוך בשל עצמת האור הנמוכה. כמות </a:t>
            </a:r>
            <a:r>
              <a:rPr lang="he-IL" kern="0" noProof="1">
                <a:latin typeface="Arial"/>
                <a:cs typeface="Arial"/>
              </a:rPr>
              <a:t>הגלוקוז </a:t>
            </a:r>
            <a:r>
              <a:rPr lang="he-IL" kern="0" dirty="0">
                <a:latin typeface="Arial"/>
                <a:cs typeface="Arial"/>
              </a:rPr>
              <a:t>שתיווצר תהיה קטנה</a:t>
            </a:r>
          </a:p>
          <a:p>
            <a:pPr fontAlgn="auto">
              <a:spcBef>
                <a:spcPts val="0"/>
              </a:spcBef>
              <a:spcAft>
                <a:spcPts val="0"/>
              </a:spcAft>
              <a:defRPr/>
            </a:pPr>
            <a:r>
              <a:rPr lang="he-IL" kern="0" dirty="0">
                <a:latin typeface="Arial"/>
                <a:cs typeface="Arial"/>
              </a:rPr>
              <a:t>מהכמות המתפרקת בנשימה התאית. בנשימה תאית יפרק הצמח גם חומרים הבונים את התאים. עקב כך, משקל הצמח ילך ויקטן והוא ימות.</a:t>
            </a:r>
          </a:p>
          <a:p>
            <a:pPr fontAlgn="auto">
              <a:spcBef>
                <a:spcPts val="0"/>
              </a:spcBef>
              <a:spcAft>
                <a:spcPts val="0"/>
              </a:spcAft>
              <a:defRPr/>
            </a:pPr>
            <a:endParaRPr lang="he-IL" kern="0" dirty="0">
              <a:latin typeface="Arial"/>
              <a:cs typeface="Arial"/>
            </a:endParaRPr>
          </a:p>
          <a:p>
            <a:pPr fontAlgn="auto">
              <a:spcBef>
                <a:spcPts val="0"/>
              </a:spcBef>
              <a:spcAft>
                <a:spcPts val="0"/>
              </a:spcAft>
              <a:defRPr/>
            </a:pPr>
            <a:r>
              <a:rPr lang="he-IL" kern="0" dirty="0">
                <a:latin typeface="Arial"/>
                <a:cs typeface="Arial"/>
              </a:rPr>
              <a:t>- מצב הצמח דומה למצב אדם המצוי בתנאי רעב. כמות המזון אינה מספקת ולכן הגוף מפרק את החומרים המרכיבים את התאים. עקב כך האדם יורד במשקלו ועלול אף למות. </a:t>
            </a:r>
          </a:p>
          <a:p>
            <a:pPr fontAlgn="auto">
              <a:spcBef>
                <a:spcPts val="0"/>
              </a:spcBef>
              <a:spcAft>
                <a:spcPts val="0"/>
              </a:spcAft>
              <a:defRPr/>
            </a:pPr>
            <a:endParaRPr lang="he-IL" kern="0" dirty="0">
              <a:latin typeface="Arial"/>
              <a:cs typeface="Arial"/>
            </a:endParaRPr>
          </a:p>
          <a:p>
            <a:pPr fontAlgn="auto">
              <a:spcBef>
                <a:spcPts val="0"/>
              </a:spcBef>
              <a:spcAft>
                <a:spcPts val="0"/>
              </a:spcAft>
              <a:defRPr/>
            </a:pPr>
            <a:endParaRPr lang="he-IL" kern="0" dirty="0">
              <a:latin typeface="Arial"/>
              <a:cs typeface="Arial"/>
            </a:endParaRPr>
          </a:p>
          <a:p>
            <a:pPr fontAlgn="auto">
              <a:spcBef>
                <a:spcPts val="0"/>
              </a:spcBef>
              <a:spcAft>
                <a:spcPts val="0"/>
              </a:spcAft>
              <a:defRPr/>
            </a:pPr>
            <a:endParaRPr lang="he-IL" kern="0" dirty="0">
              <a:latin typeface="Arial"/>
              <a:cs typeface="Arial"/>
            </a:endParaRPr>
          </a:p>
          <a:p>
            <a:pPr fontAlgn="auto">
              <a:spcBef>
                <a:spcPts val="0"/>
              </a:spcBef>
              <a:spcAft>
                <a:spcPts val="0"/>
              </a:spcAft>
              <a:defRPr/>
            </a:pPr>
            <a:endParaRPr lang="he-IL" kern="0" dirty="0">
              <a:solidFill>
                <a:prstClr val="black"/>
              </a:solidFill>
              <a:latin typeface="Arial"/>
              <a:cs typeface="Arial"/>
            </a:endParaRPr>
          </a:p>
          <a:p>
            <a:pPr fontAlgn="auto">
              <a:spcBef>
                <a:spcPts val="0"/>
              </a:spcBef>
              <a:spcAft>
                <a:spcPts val="0"/>
              </a:spcAft>
              <a:defRPr/>
            </a:pPr>
            <a:endParaRPr lang="he-IL" kern="0" dirty="0">
              <a:solidFill>
                <a:prstClr val="black"/>
              </a:solidFill>
              <a:latin typeface="Arial"/>
              <a:cs typeface="Arial"/>
            </a:endParaRPr>
          </a:p>
        </p:txBody>
      </p:sp>
      <p:sp>
        <p:nvSpPr>
          <p:cNvPr id="7" name="Rectangle 3"/>
          <p:cNvSpPr/>
          <p:nvPr/>
        </p:nvSpPr>
        <p:spPr>
          <a:xfrm>
            <a:off x="389135" y="419100"/>
            <a:ext cx="8215313" cy="4603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fontAlgn="auto">
              <a:spcBef>
                <a:spcPts val="0"/>
              </a:spcBef>
              <a:spcAft>
                <a:spcPts val="0"/>
              </a:spcAft>
              <a:defRPr/>
            </a:pPr>
            <a:endParaRPr lang="he-IL" dirty="0">
              <a:solidFill>
                <a:prstClr val="white"/>
              </a:solidFill>
            </a:endParaRPr>
          </a:p>
        </p:txBody>
      </p:sp>
      <p:sp>
        <p:nvSpPr>
          <p:cNvPr id="9" name="Slide Number Placeholder 8"/>
          <p:cNvSpPr>
            <a:spLocks noGrp="1"/>
          </p:cNvSpPr>
          <p:nvPr>
            <p:ph type="sldNum" sz="quarter" idx="12"/>
          </p:nvPr>
        </p:nvSpPr>
        <p:spPr bwMode="auto">
          <a:xfrm>
            <a:off x="197159" y="6237312"/>
            <a:ext cx="774441" cy="365125"/>
          </a:xfrm>
          <a:ln>
            <a:miter lim="800000"/>
            <a:headEnd/>
            <a:tailEnd/>
          </a:ln>
        </p:spPr>
        <p:txBody>
          <a:bodyPr vert="horz" wrap="square" lIns="91440" tIns="45720" rIns="91440" bIns="45720" numCol="1" anchor="t" anchorCtr="0" compatLnSpc="1">
            <a:prstTxWarp prst="textNoShape">
              <a:avLst/>
            </a:prstTxWarp>
          </a:bodyPr>
          <a:lstStyle/>
          <a:p>
            <a:pPr fontAlgn="base">
              <a:spcBef>
                <a:spcPct val="0"/>
              </a:spcBef>
              <a:spcAft>
                <a:spcPct val="0"/>
              </a:spcAft>
              <a:defRPr/>
            </a:pPr>
            <a:fld id="{FBCEFA07-D00C-4DF1-AC33-4CC8C8A6BFD5}" type="slidenum">
              <a:rPr lang="he-IL" sz="1400" smtClean="0">
                <a:solidFill>
                  <a:schemeClr val="bg1">
                    <a:lumMod val="75000"/>
                  </a:schemeClr>
                </a:solidFill>
              </a:rPr>
              <a:pPr fontAlgn="base">
                <a:spcBef>
                  <a:spcPct val="0"/>
                </a:spcBef>
                <a:spcAft>
                  <a:spcPct val="0"/>
                </a:spcAft>
                <a:defRPr/>
              </a:pPr>
              <a:t>16</a:t>
            </a:fld>
            <a:endParaRPr lang="he-IL" sz="1400" dirty="0" smtClean="0">
              <a:solidFill>
                <a:schemeClr val="bg1">
                  <a:lumMod val="75000"/>
                </a:schemeClr>
              </a:solidFill>
            </a:endParaRPr>
          </a:p>
        </p:txBody>
      </p:sp>
      <p:sp>
        <p:nvSpPr>
          <p:cNvPr id="10" name="TextBox 9"/>
          <p:cNvSpPr txBox="1"/>
          <p:nvPr/>
        </p:nvSpPr>
        <p:spPr>
          <a:xfrm>
            <a:off x="174625" y="692150"/>
            <a:ext cx="8397875" cy="2862263"/>
          </a:xfrm>
          <a:prstGeom prst="rect">
            <a:avLst/>
          </a:prstGeom>
          <a:noFill/>
          <a:ln w="19050">
            <a:noFill/>
          </a:ln>
          <a:effectLst>
            <a:outerShdw sx="102000" sy="102000" algn="tl" rotWithShape="0">
              <a:sysClr val="window" lastClr="FFFFFF">
                <a:lumMod val="65000"/>
                <a:alpha val="0"/>
              </a:sysClr>
            </a:outerShdw>
          </a:effectLst>
        </p:spPr>
        <p:txBody>
          <a:bodyPr rtlCol="1">
            <a:spAutoFit/>
          </a:bodyPr>
          <a:lstStyle/>
          <a:p>
            <a:pPr fontAlgn="auto">
              <a:spcBef>
                <a:spcPts val="0"/>
              </a:spcBef>
              <a:spcAft>
                <a:spcPts val="0"/>
              </a:spcAft>
              <a:defRPr/>
            </a:pPr>
            <a:r>
              <a:rPr lang="he-IL" b="1" kern="0" dirty="0">
                <a:solidFill>
                  <a:srgbClr val="1D4C72"/>
                </a:solidFill>
              </a:rPr>
              <a:t>שאלה 6:</a:t>
            </a:r>
          </a:p>
          <a:p>
            <a:pPr fontAlgn="auto">
              <a:spcBef>
                <a:spcPts val="0"/>
              </a:spcBef>
              <a:spcAft>
                <a:spcPts val="0"/>
              </a:spcAft>
              <a:defRPr/>
            </a:pPr>
            <a:r>
              <a:rPr lang="he-IL" kern="0" dirty="0">
                <a:solidFill>
                  <a:srgbClr val="1D4C72"/>
                </a:solidFill>
              </a:rPr>
              <a:t>   - צמח </a:t>
            </a:r>
            <a:r>
              <a:rPr lang="he-IL" kern="0" dirty="0">
                <a:solidFill>
                  <a:schemeClr val="tx2"/>
                </a:solidFill>
              </a:rPr>
              <a:t>שיוחזק בקביעות בחדר שעצמת האור בו נמוכה מאוד ימות לאחר זמן כלשהו.</a:t>
            </a:r>
          </a:p>
          <a:p>
            <a:pPr fontAlgn="auto">
              <a:spcBef>
                <a:spcPts val="0"/>
              </a:spcBef>
              <a:spcAft>
                <a:spcPts val="0"/>
              </a:spcAft>
              <a:defRPr/>
            </a:pPr>
            <a:r>
              <a:rPr lang="he-IL" kern="0" dirty="0">
                <a:solidFill>
                  <a:schemeClr val="tx2"/>
                </a:solidFill>
              </a:rPr>
              <a:t>    הסיבה לכך:</a:t>
            </a:r>
          </a:p>
          <a:p>
            <a:pPr fontAlgn="auto">
              <a:spcBef>
                <a:spcPts val="0"/>
              </a:spcBef>
              <a:spcAft>
                <a:spcPts val="0"/>
              </a:spcAft>
              <a:defRPr/>
            </a:pPr>
            <a:r>
              <a:rPr lang="he-IL" kern="0" dirty="0">
                <a:solidFill>
                  <a:schemeClr val="tx2"/>
                </a:solidFill>
              </a:rPr>
              <a:t>    א. </a:t>
            </a:r>
            <a:r>
              <a:rPr lang="he-IL" kern="0" dirty="0">
                <a:solidFill>
                  <a:schemeClr val="tx2"/>
                </a:solidFill>
              </a:rPr>
              <a:t>עצמת הפוטוסינתזה תהיה קטנה מעצמת הנשימה </a:t>
            </a:r>
            <a:r>
              <a:rPr lang="he-IL" kern="0" dirty="0" smtClean="0">
                <a:solidFill>
                  <a:schemeClr val="tx2"/>
                </a:solidFill>
              </a:rPr>
              <a:t>התאית.</a:t>
            </a:r>
            <a:endParaRPr lang="he-IL" kern="0" dirty="0">
              <a:solidFill>
                <a:schemeClr val="tx2"/>
              </a:solidFill>
            </a:endParaRPr>
          </a:p>
          <a:p>
            <a:pPr fontAlgn="auto">
              <a:spcBef>
                <a:spcPts val="0"/>
              </a:spcBef>
              <a:spcAft>
                <a:spcPts val="0"/>
              </a:spcAft>
              <a:defRPr/>
            </a:pPr>
            <a:r>
              <a:rPr lang="he-IL" kern="0" dirty="0">
                <a:solidFill>
                  <a:schemeClr val="tx2"/>
                </a:solidFill>
              </a:rPr>
              <a:t>    ב. </a:t>
            </a:r>
            <a:r>
              <a:rPr lang="he-IL" kern="0" dirty="0">
                <a:solidFill>
                  <a:schemeClr val="tx2"/>
                </a:solidFill>
              </a:rPr>
              <a:t>עצמת הנשימה התאית תהיה קטנה מעצמת </a:t>
            </a:r>
            <a:r>
              <a:rPr lang="he-IL" kern="0" dirty="0" smtClean="0">
                <a:solidFill>
                  <a:schemeClr val="tx2"/>
                </a:solidFill>
              </a:rPr>
              <a:t>הפוטוסינתזה.</a:t>
            </a:r>
            <a:endParaRPr lang="he-IL" kern="0" dirty="0">
              <a:solidFill>
                <a:schemeClr val="tx2"/>
              </a:solidFill>
            </a:endParaRPr>
          </a:p>
          <a:p>
            <a:pPr fontAlgn="auto">
              <a:spcBef>
                <a:spcPts val="0"/>
              </a:spcBef>
              <a:spcAft>
                <a:spcPts val="0"/>
              </a:spcAft>
              <a:defRPr/>
            </a:pPr>
            <a:r>
              <a:rPr lang="he-IL" kern="0" dirty="0">
                <a:solidFill>
                  <a:schemeClr val="tx2"/>
                </a:solidFill>
              </a:rPr>
              <a:t>    ג.  </a:t>
            </a:r>
            <a:r>
              <a:rPr lang="he-IL" kern="0" dirty="0">
                <a:solidFill>
                  <a:schemeClr val="tx2"/>
                </a:solidFill>
              </a:rPr>
              <a:t>הטמפרטורה בחדר תהיה גבוהה </a:t>
            </a:r>
            <a:r>
              <a:rPr lang="he-IL" kern="0" dirty="0" smtClean="0">
                <a:solidFill>
                  <a:schemeClr val="tx2"/>
                </a:solidFill>
              </a:rPr>
              <a:t>מדי.</a:t>
            </a:r>
            <a:endParaRPr lang="he-IL" kern="0" dirty="0">
              <a:solidFill>
                <a:schemeClr val="tx2"/>
              </a:solidFill>
            </a:endParaRPr>
          </a:p>
          <a:p>
            <a:pPr fontAlgn="auto">
              <a:spcBef>
                <a:spcPts val="0"/>
              </a:spcBef>
              <a:spcAft>
                <a:spcPts val="0"/>
              </a:spcAft>
              <a:defRPr/>
            </a:pPr>
            <a:r>
              <a:rPr lang="he-IL" kern="0" dirty="0">
                <a:solidFill>
                  <a:schemeClr val="tx2"/>
                </a:solidFill>
              </a:rPr>
              <a:t>    ד. </a:t>
            </a:r>
            <a:r>
              <a:rPr lang="he-IL" kern="0" dirty="0">
                <a:solidFill>
                  <a:schemeClr val="tx2"/>
                </a:solidFill>
              </a:rPr>
              <a:t>צמחים אינם יכולים לחיות בתוך </a:t>
            </a:r>
            <a:r>
              <a:rPr lang="he-IL" kern="0" dirty="0" smtClean="0">
                <a:solidFill>
                  <a:schemeClr val="tx2"/>
                </a:solidFill>
              </a:rPr>
              <a:t>חדרים.</a:t>
            </a:r>
            <a:endParaRPr lang="he-IL" kern="0" dirty="0">
              <a:solidFill>
                <a:schemeClr val="tx2"/>
              </a:solidFill>
            </a:endParaRPr>
          </a:p>
          <a:p>
            <a:pPr fontAlgn="auto">
              <a:spcBef>
                <a:spcPts val="0"/>
              </a:spcBef>
              <a:spcAft>
                <a:spcPts val="0"/>
              </a:spcAft>
              <a:defRPr/>
            </a:pPr>
            <a:endParaRPr lang="he-IL" kern="0" dirty="0">
              <a:solidFill>
                <a:schemeClr val="tx2"/>
              </a:solidFill>
            </a:endParaRPr>
          </a:p>
          <a:p>
            <a:pPr fontAlgn="auto">
              <a:spcBef>
                <a:spcPts val="0"/>
              </a:spcBef>
              <a:spcAft>
                <a:spcPts val="0"/>
              </a:spcAft>
              <a:defRPr/>
            </a:pPr>
            <a:r>
              <a:rPr lang="he-IL" kern="0" dirty="0">
                <a:solidFill>
                  <a:schemeClr val="tx2"/>
                </a:solidFill>
              </a:rPr>
              <a:t> -  לאיזה מצב אצל בני אדם דומה מצב הצמח המתואר בשאלה?</a:t>
            </a:r>
          </a:p>
          <a:p>
            <a:pPr fontAlgn="auto">
              <a:spcBef>
                <a:spcPts val="0"/>
              </a:spcBef>
              <a:spcAft>
                <a:spcPts val="0"/>
              </a:spcAft>
              <a:defRPr/>
            </a:pPr>
            <a:endParaRPr lang="he-IL" kern="0" dirty="0">
              <a:solidFill>
                <a:schemeClr val="tx2"/>
              </a:solidFill>
            </a:endParaRPr>
          </a:p>
        </p:txBody>
      </p:sp>
    </p:spTree>
  </p:cSld>
  <p:clrMapOvr>
    <a:masterClrMapping/>
  </p:clrMapOvr>
  <p:transition spd="slow"/>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כותרת 5"/>
          <p:cNvSpPr>
            <a:spLocks noGrp="1"/>
          </p:cNvSpPr>
          <p:nvPr>
            <p:ph type="ctrTitle"/>
          </p:nvPr>
        </p:nvSpPr>
        <p:spPr>
          <a:xfrm>
            <a:off x="785813" y="71438"/>
            <a:ext cx="7772400" cy="441325"/>
          </a:xfrm>
        </p:spPr>
        <p:txBody>
          <a:bodyPr/>
          <a:lstStyle/>
          <a:p>
            <a:pPr fontAlgn="auto">
              <a:defRPr/>
            </a:pPr>
            <a:r>
              <a:rPr lang="he-IL" sz="1800" b="1" dirty="0" smtClean="0">
                <a:solidFill>
                  <a:srgbClr val="FF6600"/>
                </a:solidFill>
                <a:ea typeface="+mn-ea"/>
              </a:rPr>
              <a:t>שאלה 7</a:t>
            </a:r>
            <a:endParaRPr lang="he-IL" sz="1800" dirty="0" smtClean="0"/>
          </a:p>
        </p:txBody>
      </p:sp>
      <p:sp>
        <p:nvSpPr>
          <p:cNvPr id="7" name="TextBox 6"/>
          <p:cNvSpPr txBox="1"/>
          <p:nvPr/>
        </p:nvSpPr>
        <p:spPr>
          <a:xfrm>
            <a:off x="139700" y="717550"/>
            <a:ext cx="8397875" cy="3662363"/>
          </a:xfrm>
          <a:prstGeom prst="rect">
            <a:avLst/>
          </a:prstGeom>
          <a:noFill/>
          <a:ln w="19050">
            <a:noFill/>
          </a:ln>
          <a:effectLst>
            <a:outerShdw sx="102000" sy="102000" algn="tl" rotWithShape="0">
              <a:sysClr val="window" lastClr="FFFFFF">
                <a:lumMod val="65000"/>
                <a:alpha val="0"/>
              </a:sysClr>
            </a:outerShdw>
          </a:effectLst>
        </p:spPr>
        <p:txBody>
          <a:bodyPr rtlCol="1">
            <a:spAutoFit/>
          </a:bodyPr>
          <a:lstStyle/>
          <a:p>
            <a:pPr fontAlgn="auto">
              <a:spcBef>
                <a:spcPts val="0"/>
              </a:spcBef>
              <a:spcAft>
                <a:spcPts val="0"/>
              </a:spcAft>
              <a:defRPr/>
            </a:pPr>
            <a:r>
              <a:rPr lang="he-IL" b="1" kern="0" dirty="0">
                <a:solidFill>
                  <a:srgbClr val="1D4C72"/>
                </a:solidFill>
              </a:rPr>
              <a:t>שאלה 7:</a:t>
            </a:r>
          </a:p>
          <a:p>
            <a:pPr>
              <a:defRPr/>
            </a:pPr>
            <a:r>
              <a:rPr lang="he-IL" dirty="0">
                <a:solidFill>
                  <a:srgbClr val="1D4C72"/>
                </a:solidFill>
                <a:latin typeface="Calibri" pitchFamily="34" charset="0"/>
                <a:cs typeface="Calibri" pitchFamily="34" charset="0"/>
              </a:rPr>
              <a:t>האם </a:t>
            </a:r>
            <a:r>
              <a:rPr lang="he-IL" dirty="0">
                <a:solidFill>
                  <a:schemeClr val="tx2"/>
                </a:solidFill>
                <a:latin typeface="Calibri" pitchFamily="34" charset="0"/>
                <a:cs typeface="Calibri" pitchFamily="34" charset="0"/>
              </a:rPr>
              <a:t>נשימה תאית בצמח דומה לנשימה תאית בבעל חיים? 		</a:t>
            </a:r>
          </a:p>
          <a:p>
            <a:pPr>
              <a:defRPr/>
            </a:pPr>
            <a:r>
              <a:rPr lang="he-IL" dirty="0">
                <a:solidFill>
                  <a:schemeClr val="tx2"/>
                </a:solidFill>
                <a:latin typeface="Calibri" pitchFamily="34" charset="0"/>
                <a:cs typeface="Calibri" pitchFamily="34" charset="0"/>
              </a:rPr>
              <a:t> א.  לא, כי בצמח ה-</a:t>
            </a:r>
            <a:r>
              <a:rPr lang="en-US" dirty="0">
                <a:solidFill>
                  <a:schemeClr val="tx2"/>
                </a:solidFill>
                <a:cs typeface="Calibri" pitchFamily="34" charset="0"/>
              </a:rPr>
              <a:t>ATP</a:t>
            </a:r>
            <a:r>
              <a:rPr lang="he-IL" dirty="0">
                <a:solidFill>
                  <a:schemeClr val="tx2"/>
                </a:solidFill>
                <a:latin typeface="Calibri" pitchFamily="34" charset="0"/>
                <a:cs typeface="Calibri" pitchFamily="34" charset="0"/>
              </a:rPr>
              <a:t> נוצר בפוטוסינתזה.</a:t>
            </a:r>
            <a:endParaRPr lang="en-US" dirty="0">
              <a:solidFill>
                <a:schemeClr val="tx2"/>
              </a:solidFill>
              <a:latin typeface="Calibri" pitchFamily="34" charset="0"/>
              <a:cs typeface="Calibri" pitchFamily="34" charset="0"/>
            </a:endParaRPr>
          </a:p>
          <a:p>
            <a:pPr>
              <a:defRPr/>
            </a:pPr>
            <a:r>
              <a:rPr lang="he-IL" dirty="0">
                <a:solidFill>
                  <a:schemeClr val="tx2"/>
                </a:solidFill>
                <a:latin typeface="Calibri" pitchFamily="34" charset="0"/>
                <a:cs typeface="Calibri" pitchFamily="34" charset="0"/>
              </a:rPr>
              <a:t>ב.  לא, כי תהליך הנשימה התאית בצמח הוא תהליך המתרחש רק בלילה.</a:t>
            </a:r>
            <a:endParaRPr lang="en-US" dirty="0">
              <a:solidFill>
                <a:schemeClr val="tx2"/>
              </a:solidFill>
              <a:latin typeface="Calibri" pitchFamily="34" charset="0"/>
              <a:cs typeface="Calibri" pitchFamily="34" charset="0"/>
            </a:endParaRPr>
          </a:p>
          <a:p>
            <a:pPr>
              <a:defRPr/>
            </a:pPr>
            <a:r>
              <a:rPr lang="he-IL" dirty="0">
                <a:solidFill>
                  <a:schemeClr val="tx2"/>
                </a:solidFill>
                <a:latin typeface="Calibri" pitchFamily="34" charset="0"/>
                <a:cs typeface="Calibri" pitchFamily="34" charset="0"/>
              </a:rPr>
              <a:t>ג.  כן, כי בשניהם אנרגיה מופקת מפירוק חומרים אורגניים.</a:t>
            </a:r>
          </a:p>
          <a:p>
            <a:pPr>
              <a:defRPr/>
            </a:pPr>
            <a:r>
              <a:rPr lang="he-IL" dirty="0">
                <a:solidFill>
                  <a:schemeClr val="tx2"/>
                </a:solidFill>
                <a:latin typeface="Calibri" pitchFamily="34" charset="0"/>
                <a:cs typeface="Calibri" pitchFamily="34" charset="0"/>
              </a:rPr>
              <a:t>ד.  כן, כי בשניהם החמצן הוא מקור האנרגיה.</a:t>
            </a:r>
            <a:endParaRPr lang="en-US" dirty="0">
              <a:solidFill>
                <a:schemeClr val="tx2"/>
              </a:solidFill>
              <a:latin typeface="Calibri" pitchFamily="34" charset="0"/>
              <a:cs typeface="Calibri" pitchFamily="34" charset="0"/>
            </a:endParaRPr>
          </a:p>
          <a:p>
            <a:pPr>
              <a:defRPr/>
            </a:pPr>
            <a:endParaRPr lang="he-IL" sz="1600" dirty="0">
              <a:solidFill>
                <a:schemeClr val="tx2"/>
              </a:solidFill>
              <a:latin typeface="Calibri" pitchFamily="34" charset="0"/>
              <a:cs typeface="Calibri" pitchFamily="34" charset="0"/>
            </a:endParaRPr>
          </a:p>
          <a:p>
            <a:pPr fontAlgn="auto">
              <a:spcBef>
                <a:spcPts val="0"/>
              </a:spcBef>
              <a:spcAft>
                <a:spcPts val="0"/>
              </a:spcAft>
              <a:defRPr/>
            </a:pPr>
            <a:endParaRPr lang="en-US" kern="0" dirty="0">
              <a:solidFill>
                <a:srgbClr val="1D4C72"/>
              </a:solidFill>
            </a:endParaRPr>
          </a:p>
          <a:p>
            <a:pPr fontAlgn="auto">
              <a:spcBef>
                <a:spcPts val="0"/>
              </a:spcBef>
              <a:spcAft>
                <a:spcPts val="0"/>
              </a:spcAft>
              <a:defRPr/>
            </a:pPr>
            <a:endParaRPr lang="he-IL" kern="0" dirty="0">
              <a:solidFill>
                <a:srgbClr val="1D4C72"/>
              </a:solidFill>
            </a:endParaRPr>
          </a:p>
          <a:p>
            <a:pPr fontAlgn="auto">
              <a:spcBef>
                <a:spcPts val="0"/>
              </a:spcBef>
              <a:spcAft>
                <a:spcPts val="0"/>
              </a:spcAft>
              <a:defRPr/>
            </a:pPr>
            <a:endParaRPr lang="he-IL" kern="0" dirty="0">
              <a:solidFill>
                <a:srgbClr val="1D4C72"/>
              </a:solidFill>
            </a:endParaRPr>
          </a:p>
          <a:p>
            <a:pPr fontAlgn="auto">
              <a:spcBef>
                <a:spcPts val="0"/>
              </a:spcBef>
              <a:spcAft>
                <a:spcPts val="0"/>
              </a:spcAft>
              <a:defRPr/>
            </a:pPr>
            <a:endParaRPr lang="he-IL" kern="0" dirty="0">
              <a:solidFill>
                <a:srgbClr val="1D4C72"/>
              </a:solidFill>
            </a:endParaRPr>
          </a:p>
          <a:p>
            <a:pPr fontAlgn="auto">
              <a:spcBef>
                <a:spcPts val="0"/>
              </a:spcBef>
              <a:spcAft>
                <a:spcPts val="0"/>
              </a:spcAft>
              <a:defRPr/>
            </a:pPr>
            <a:endParaRPr lang="he-IL" kern="0" dirty="0">
              <a:solidFill>
                <a:srgbClr val="1D4C72"/>
              </a:solidFill>
            </a:endParaRPr>
          </a:p>
          <a:p>
            <a:pPr fontAlgn="auto">
              <a:spcBef>
                <a:spcPts val="0"/>
              </a:spcBef>
              <a:spcAft>
                <a:spcPts val="0"/>
              </a:spcAft>
              <a:defRPr/>
            </a:pPr>
            <a:endParaRPr lang="he-IL" kern="0" dirty="0">
              <a:solidFill>
                <a:srgbClr val="1D4C72"/>
              </a:solidFill>
            </a:endParaRPr>
          </a:p>
        </p:txBody>
      </p:sp>
      <p:sp>
        <p:nvSpPr>
          <p:cNvPr id="8" name="Rectangle 3"/>
          <p:cNvSpPr/>
          <p:nvPr/>
        </p:nvSpPr>
        <p:spPr>
          <a:xfrm>
            <a:off x="389135" y="419100"/>
            <a:ext cx="8215313" cy="4603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fontAlgn="auto">
              <a:spcBef>
                <a:spcPts val="0"/>
              </a:spcBef>
              <a:spcAft>
                <a:spcPts val="0"/>
              </a:spcAft>
              <a:defRPr/>
            </a:pPr>
            <a:endParaRPr lang="he-IL" dirty="0">
              <a:solidFill>
                <a:prstClr val="white"/>
              </a:solidFill>
            </a:endParaRPr>
          </a:p>
        </p:txBody>
      </p:sp>
      <p:sp>
        <p:nvSpPr>
          <p:cNvPr id="9" name="Slide Number Placeholder 8"/>
          <p:cNvSpPr>
            <a:spLocks noGrp="1"/>
          </p:cNvSpPr>
          <p:nvPr>
            <p:ph type="sldNum" sz="quarter" idx="12"/>
          </p:nvPr>
        </p:nvSpPr>
        <p:spPr bwMode="auto">
          <a:xfrm>
            <a:off x="197159" y="6237312"/>
            <a:ext cx="774441" cy="365125"/>
          </a:xfrm>
          <a:ln>
            <a:miter lim="800000"/>
            <a:headEnd/>
            <a:tailEnd/>
          </a:ln>
        </p:spPr>
        <p:txBody>
          <a:bodyPr vert="horz" wrap="square" lIns="91440" tIns="45720" rIns="91440" bIns="45720" numCol="1" anchor="t" anchorCtr="0" compatLnSpc="1">
            <a:prstTxWarp prst="textNoShape">
              <a:avLst/>
            </a:prstTxWarp>
          </a:bodyPr>
          <a:lstStyle/>
          <a:p>
            <a:pPr fontAlgn="base">
              <a:spcBef>
                <a:spcPct val="0"/>
              </a:spcBef>
              <a:spcAft>
                <a:spcPct val="0"/>
              </a:spcAft>
              <a:defRPr/>
            </a:pPr>
            <a:fld id="{FBCEFA07-D00C-4DF1-AC33-4CC8C8A6BFD5}" type="slidenum">
              <a:rPr lang="he-IL" sz="1400" smtClean="0">
                <a:solidFill>
                  <a:schemeClr val="bg1">
                    <a:lumMod val="75000"/>
                  </a:schemeClr>
                </a:solidFill>
              </a:rPr>
              <a:pPr fontAlgn="base">
                <a:spcBef>
                  <a:spcPct val="0"/>
                </a:spcBef>
                <a:spcAft>
                  <a:spcPct val="0"/>
                </a:spcAft>
                <a:defRPr/>
              </a:pPr>
              <a:t>17</a:t>
            </a:fld>
            <a:endParaRPr lang="he-IL" sz="1400" dirty="0" smtClean="0">
              <a:solidFill>
                <a:schemeClr val="bg1">
                  <a:lumMod val="75000"/>
                </a:schemeClr>
              </a:solidFill>
            </a:endParaRPr>
          </a:p>
        </p:txBody>
      </p:sp>
    </p:spTree>
  </p:cSld>
  <p:clrMapOvr>
    <a:masterClrMapping/>
  </p:clrMapOvr>
  <p:transition spd="slow"/>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כותרת 5"/>
          <p:cNvSpPr>
            <a:spLocks noGrp="1"/>
          </p:cNvSpPr>
          <p:nvPr>
            <p:ph type="ctrTitle"/>
          </p:nvPr>
        </p:nvSpPr>
        <p:spPr>
          <a:xfrm>
            <a:off x="785813" y="71438"/>
            <a:ext cx="7772400" cy="441325"/>
          </a:xfrm>
        </p:spPr>
        <p:txBody>
          <a:bodyPr/>
          <a:lstStyle/>
          <a:p>
            <a:pPr fontAlgn="auto">
              <a:defRPr/>
            </a:pPr>
            <a:r>
              <a:rPr lang="he-IL" sz="1800" b="1" dirty="0" smtClean="0">
                <a:solidFill>
                  <a:srgbClr val="FF6600"/>
                </a:solidFill>
                <a:ea typeface="+mn-ea"/>
              </a:rPr>
              <a:t>תשובה</a:t>
            </a:r>
            <a:endParaRPr lang="he-IL" sz="1800" dirty="0" smtClean="0"/>
          </a:p>
        </p:txBody>
      </p:sp>
      <p:sp>
        <p:nvSpPr>
          <p:cNvPr id="7" name="TextBox 6"/>
          <p:cNvSpPr txBox="1"/>
          <p:nvPr/>
        </p:nvSpPr>
        <p:spPr>
          <a:xfrm>
            <a:off x="139700" y="717550"/>
            <a:ext cx="8397875" cy="3662363"/>
          </a:xfrm>
          <a:prstGeom prst="rect">
            <a:avLst/>
          </a:prstGeom>
          <a:noFill/>
          <a:ln w="19050">
            <a:noFill/>
          </a:ln>
          <a:effectLst>
            <a:outerShdw sx="102000" sy="102000" algn="tl" rotWithShape="0">
              <a:sysClr val="window" lastClr="FFFFFF">
                <a:lumMod val="65000"/>
                <a:alpha val="0"/>
              </a:sysClr>
            </a:outerShdw>
          </a:effectLst>
        </p:spPr>
        <p:txBody>
          <a:bodyPr rtlCol="1">
            <a:spAutoFit/>
          </a:bodyPr>
          <a:lstStyle/>
          <a:p>
            <a:pPr fontAlgn="auto">
              <a:spcBef>
                <a:spcPts val="0"/>
              </a:spcBef>
              <a:spcAft>
                <a:spcPts val="0"/>
              </a:spcAft>
              <a:defRPr/>
            </a:pPr>
            <a:r>
              <a:rPr lang="he-IL" b="1" kern="0" dirty="0">
                <a:solidFill>
                  <a:srgbClr val="1D4C72"/>
                </a:solidFill>
              </a:rPr>
              <a:t>שאלה 7:</a:t>
            </a:r>
          </a:p>
          <a:p>
            <a:pPr>
              <a:defRPr/>
            </a:pPr>
            <a:r>
              <a:rPr lang="he-IL" dirty="0">
                <a:solidFill>
                  <a:srgbClr val="1D4C72"/>
                </a:solidFill>
                <a:latin typeface="Calibri" pitchFamily="34" charset="0"/>
                <a:cs typeface="Calibri" pitchFamily="34" charset="0"/>
              </a:rPr>
              <a:t>האם נשימה תאית בצמח דומה לנשימה תאית בבעל חיים? 		</a:t>
            </a:r>
          </a:p>
          <a:p>
            <a:pPr>
              <a:defRPr/>
            </a:pPr>
            <a:r>
              <a:rPr lang="he-IL" dirty="0">
                <a:solidFill>
                  <a:srgbClr val="1D4C72"/>
                </a:solidFill>
                <a:latin typeface="Calibri" pitchFamily="34" charset="0"/>
                <a:cs typeface="Calibri" pitchFamily="34" charset="0"/>
              </a:rPr>
              <a:t> א.  לא, כי </a:t>
            </a:r>
            <a:r>
              <a:rPr lang="he-IL" dirty="0">
                <a:solidFill>
                  <a:schemeClr val="tx2"/>
                </a:solidFill>
                <a:latin typeface="Calibri" pitchFamily="34" charset="0"/>
                <a:cs typeface="Calibri" pitchFamily="34" charset="0"/>
              </a:rPr>
              <a:t>בצמח ה-</a:t>
            </a:r>
            <a:r>
              <a:rPr lang="en-US" dirty="0">
                <a:solidFill>
                  <a:schemeClr val="tx2"/>
                </a:solidFill>
                <a:cs typeface="Calibri" pitchFamily="34" charset="0"/>
              </a:rPr>
              <a:t>ATP</a:t>
            </a:r>
            <a:r>
              <a:rPr lang="he-IL" dirty="0">
                <a:solidFill>
                  <a:schemeClr val="tx2"/>
                </a:solidFill>
                <a:latin typeface="Calibri" pitchFamily="34" charset="0"/>
                <a:cs typeface="Calibri" pitchFamily="34" charset="0"/>
              </a:rPr>
              <a:t> נוצר בפוטוסינתזה.</a:t>
            </a:r>
            <a:endParaRPr lang="en-US" dirty="0">
              <a:solidFill>
                <a:schemeClr val="tx2"/>
              </a:solidFill>
              <a:latin typeface="Calibri" pitchFamily="34" charset="0"/>
              <a:cs typeface="Calibri" pitchFamily="34" charset="0"/>
            </a:endParaRPr>
          </a:p>
          <a:p>
            <a:pPr>
              <a:defRPr/>
            </a:pPr>
            <a:r>
              <a:rPr lang="he-IL" dirty="0">
                <a:solidFill>
                  <a:schemeClr val="tx2"/>
                </a:solidFill>
                <a:latin typeface="Calibri" pitchFamily="34" charset="0"/>
                <a:cs typeface="Calibri" pitchFamily="34" charset="0"/>
              </a:rPr>
              <a:t>ב.  לא, כי תהליך הנשימה התאית בצמח הוא תהליך המתרחש רק בלילה.</a:t>
            </a:r>
            <a:endParaRPr lang="en-US" dirty="0">
              <a:solidFill>
                <a:schemeClr val="tx2"/>
              </a:solidFill>
              <a:latin typeface="Calibri" pitchFamily="34" charset="0"/>
              <a:cs typeface="Calibri" pitchFamily="34" charset="0"/>
            </a:endParaRPr>
          </a:p>
          <a:p>
            <a:pPr>
              <a:defRPr/>
            </a:pPr>
            <a:r>
              <a:rPr lang="he-IL" dirty="0">
                <a:solidFill>
                  <a:schemeClr val="tx2"/>
                </a:solidFill>
                <a:latin typeface="Calibri" pitchFamily="34" charset="0"/>
                <a:cs typeface="Calibri" pitchFamily="34" charset="0"/>
              </a:rPr>
              <a:t>ג.  כן, כי בשניהם אנרגיה מופקת מפירוק חומרים אורגניים.</a:t>
            </a:r>
          </a:p>
          <a:p>
            <a:pPr>
              <a:defRPr/>
            </a:pPr>
            <a:r>
              <a:rPr lang="he-IL" dirty="0">
                <a:solidFill>
                  <a:schemeClr val="tx2"/>
                </a:solidFill>
                <a:latin typeface="Calibri" pitchFamily="34" charset="0"/>
                <a:cs typeface="Calibri" pitchFamily="34" charset="0"/>
              </a:rPr>
              <a:t>ד.  כן, כי בשניהם החמצן </a:t>
            </a:r>
            <a:r>
              <a:rPr lang="he-IL" dirty="0">
                <a:solidFill>
                  <a:srgbClr val="1D4C72"/>
                </a:solidFill>
                <a:latin typeface="Calibri" pitchFamily="34" charset="0"/>
                <a:cs typeface="Calibri" pitchFamily="34" charset="0"/>
              </a:rPr>
              <a:t>הוא מקור האנרגיה.</a:t>
            </a:r>
            <a:endParaRPr lang="en-US" dirty="0">
              <a:solidFill>
                <a:srgbClr val="1D4C72"/>
              </a:solidFill>
              <a:latin typeface="Calibri" pitchFamily="34" charset="0"/>
              <a:cs typeface="Calibri" pitchFamily="34" charset="0"/>
            </a:endParaRPr>
          </a:p>
          <a:p>
            <a:pPr>
              <a:defRPr/>
            </a:pPr>
            <a:endParaRPr lang="he-IL" sz="1600" dirty="0">
              <a:solidFill>
                <a:srgbClr val="1D4C72"/>
              </a:solidFill>
              <a:latin typeface="Calibri" pitchFamily="34" charset="0"/>
              <a:cs typeface="Calibri" pitchFamily="34" charset="0"/>
            </a:endParaRPr>
          </a:p>
          <a:p>
            <a:pPr fontAlgn="auto">
              <a:spcBef>
                <a:spcPts val="0"/>
              </a:spcBef>
              <a:spcAft>
                <a:spcPts val="0"/>
              </a:spcAft>
              <a:defRPr/>
            </a:pPr>
            <a:endParaRPr lang="en-US" kern="0" dirty="0">
              <a:solidFill>
                <a:srgbClr val="1D4C72"/>
              </a:solidFill>
            </a:endParaRPr>
          </a:p>
          <a:p>
            <a:pPr fontAlgn="auto">
              <a:spcBef>
                <a:spcPts val="0"/>
              </a:spcBef>
              <a:spcAft>
                <a:spcPts val="0"/>
              </a:spcAft>
              <a:defRPr/>
            </a:pPr>
            <a:endParaRPr lang="he-IL" kern="0" dirty="0">
              <a:solidFill>
                <a:srgbClr val="1D4C72"/>
              </a:solidFill>
            </a:endParaRPr>
          </a:p>
          <a:p>
            <a:pPr fontAlgn="auto">
              <a:spcBef>
                <a:spcPts val="0"/>
              </a:spcBef>
              <a:spcAft>
                <a:spcPts val="0"/>
              </a:spcAft>
              <a:defRPr/>
            </a:pPr>
            <a:endParaRPr lang="he-IL" kern="0" dirty="0">
              <a:solidFill>
                <a:srgbClr val="1D4C72"/>
              </a:solidFill>
            </a:endParaRPr>
          </a:p>
          <a:p>
            <a:pPr fontAlgn="auto">
              <a:spcBef>
                <a:spcPts val="0"/>
              </a:spcBef>
              <a:spcAft>
                <a:spcPts val="0"/>
              </a:spcAft>
              <a:defRPr/>
            </a:pPr>
            <a:endParaRPr lang="he-IL" kern="0" dirty="0">
              <a:solidFill>
                <a:srgbClr val="1D4C72"/>
              </a:solidFill>
            </a:endParaRPr>
          </a:p>
          <a:p>
            <a:pPr fontAlgn="auto">
              <a:spcBef>
                <a:spcPts val="0"/>
              </a:spcBef>
              <a:spcAft>
                <a:spcPts val="0"/>
              </a:spcAft>
              <a:defRPr/>
            </a:pPr>
            <a:endParaRPr lang="he-IL" kern="0" dirty="0">
              <a:solidFill>
                <a:srgbClr val="1D4C72"/>
              </a:solidFill>
            </a:endParaRPr>
          </a:p>
          <a:p>
            <a:pPr fontAlgn="auto">
              <a:spcBef>
                <a:spcPts val="0"/>
              </a:spcBef>
              <a:spcAft>
                <a:spcPts val="0"/>
              </a:spcAft>
              <a:defRPr/>
            </a:pPr>
            <a:endParaRPr lang="he-IL" kern="0" dirty="0">
              <a:solidFill>
                <a:srgbClr val="1D4C72"/>
              </a:solidFill>
            </a:endParaRPr>
          </a:p>
        </p:txBody>
      </p:sp>
      <p:sp>
        <p:nvSpPr>
          <p:cNvPr id="8" name="Rectangle 20"/>
          <p:cNvSpPr/>
          <p:nvPr/>
        </p:nvSpPr>
        <p:spPr bwMode="auto">
          <a:xfrm>
            <a:off x="241300" y="2760663"/>
            <a:ext cx="8196263" cy="1619250"/>
          </a:xfrm>
          <a:prstGeom prst="rect">
            <a:avLst/>
          </a:prstGeom>
          <a:gradFill>
            <a:gsLst>
              <a:gs pos="0">
                <a:sysClr val="window" lastClr="FFFFFF"/>
              </a:gs>
              <a:gs pos="50000">
                <a:srgbClr val="FFFFFF">
                  <a:lumMod val="95000"/>
                </a:srgbClr>
              </a:gs>
            </a:gsLst>
            <a:lin ang="5400000" scaled="0"/>
          </a:gradFill>
          <a:ln w="12700" cap="flat" cmpd="sng" algn="ctr">
            <a:solidFill>
              <a:sysClr val="window" lastClr="FFFFFF">
                <a:lumMod val="75000"/>
              </a:sysClr>
            </a:solidFill>
            <a:prstDash val="solid"/>
          </a:ln>
          <a:effectLst/>
        </p:spPr>
        <p:txBody>
          <a:bodyPr rtlCol="1"/>
          <a:lstStyle/>
          <a:p>
            <a:pPr fontAlgn="auto">
              <a:spcBef>
                <a:spcPts val="0"/>
              </a:spcBef>
              <a:spcAft>
                <a:spcPts val="0"/>
              </a:spcAft>
              <a:defRPr/>
            </a:pPr>
            <a:endParaRPr lang="he-IL" sz="500" kern="0" dirty="0">
              <a:solidFill>
                <a:prstClr val="black"/>
              </a:solidFill>
              <a:latin typeface="Arial"/>
              <a:cs typeface="Arial"/>
            </a:endParaRPr>
          </a:p>
          <a:p>
            <a:pPr fontAlgn="auto">
              <a:spcBef>
                <a:spcPts val="0"/>
              </a:spcBef>
              <a:spcAft>
                <a:spcPts val="0"/>
              </a:spcAft>
              <a:defRPr/>
            </a:pPr>
            <a:r>
              <a:rPr lang="he-IL" b="1" kern="0" dirty="0">
                <a:latin typeface="Arial"/>
                <a:cs typeface="Arial"/>
              </a:rPr>
              <a:t>תשובה:   </a:t>
            </a:r>
          </a:p>
          <a:p>
            <a:pPr fontAlgn="auto">
              <a:spcBef>
                <a:spcPts val="0"/>
              </a:spcBef>
              <a:spcAft>
                <a:spcPts val="0"/>
              </a:spcAft>
              <a:defRPr/>
            </a:pPr>
            <a:r>
              <a:rPr lang="he-IL" kern="0" dirty="0">
                <a:latin typeface="Arial"/>
                <a:cs typeface="Arial"/>
              </a:rPr>
              <a:t>משפט ג'.</a:t>
            </a:r>
          </a:p>
          <a:p>
            <a:pPr fontAlgn="auto">
              <a:spcBef>
                <a:spcPts val="0"/>
              </a:spcBef>
              <a:spcAft>
                <a:spcPts val="0"/>
              </a:spcAft>
              <a:defRPr/>
            </a:pPr>
            <a:r>
              <a:rPr lang="he-IL" kern="0" dirty="0">
                <a:latin typeface="Arial"/>
                <a:cs typeface="Arial"/>
              </a:rPr>
              <a:t>משפט ד' אינו נכון, כי החמצן אינו מקור האנרגיה הנפלטת בתהליך הנשימה התאית אלא הגלוקוז. החמצן המתקשר למימנים הניתקים מהגלוקוז ויוצר אִתם מים. </a:t>
            </a:r>
          </a:p>
          <a:p>
            <a:pPr fontAlgn="auto">
              <a:spcBef>
                <a:spcPts val="0"/>
              </a:spcBef>
              <a:spcAft>
                <a:spcPts val="0"/>
              </a:spcAft>
              <a:defRPr/>
            </a:pPr>
            <a:r>
              <a:rPr lang="he-IL" kern="0" dirty="0">
                <a:latin typeface="Arial"/>
                <a:cs typeface="Arial"/>
              </a:rPr>
              <a:t>נוסף על כך, יש אורגניזמים כגון חיידקי חומצת חלב שמקיימים תהליך נשימה בלא חמצן.</a:t>
            </a:r>
          </a:p>
        </p:txBody>
      </p:sp>
      <p:sp>
        <p:nvSpPr>
          <p:cNvPr id="9" name="Rectangle 3"/>
          <p:cNvSpPr/>
          <p:nvPr/>
        </p:nvSpPr>
        <p:spPr>
          <a:xfrm>
            <a:off x="389135" y="419100"/>
            <a:ext cx="8215313" cy="4603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fontAlgn="auto">
              <a:spcBef>
                <a:spcPts val="0"/>
              </a:spcBef>
              <a:spcAft>
                <a:spcPts val="0"/>
              </a:spcAft>
              <a:defRPr/>
            </a:pPr>
            <a:endParaRPr lang="he-IL" dirty="0">
              <a:solidFill>
                <a:prstClr val="white"/>
              </a:solidFill>
            </a:endParaRPr>
          </a:p>
        </p:txBody>
      </p:sp>
      <p:sp>
        <p:nvSpPr>
          <p:cNvPr id="10" name="Slide Number Placeholder 8"/>
          <p:cNvSpPr>
            <a:spLocks noGrp="1"/>
          </p:cNvSpPr>
          <p:nvPr>
            <p:ph type="sldNum" sz="quarter" idx="12"/>
          </p:nvPr>
        </p:nvSpPr>
        <p:spPr bwMode="auto">
          <a:xfrm>
            <a:off x="197159" y="6237312"/>
            <a:ext cx="774441" cy="365125"/>
          </a:xfrm>
          <a:ln>
            <a:miter lim="800000"/>
            <a:headEnd/>
            <a:tailEnd/>
          </a:ln>
        </p:spPr>
        <p:txBody>
          <a:bodyPr vert="horz" wrap="square" lIns="91440" tIns="45720" rIns="91440" bIns="45720" numCol="1" anchor="t" anchorCtr="0" compatLnSpc="1">
            <a:prstTxWarp prst="textNoShape">
              <a:avLst/>
            </a:prstTxWarp>
          </a:bodyPr>
          <a:lstStyle/>
          <a:p>
            <a:pPr fontAlgn="base">
              <a:spcBef>
                <a:spcPct val="0"/>
              </a:spcBef>
              <a:spcAft>
                <a:spcPct val="0"/>
              </a:spcAft>
              <a:defRPr/>
            </a:pPr>
            <a:fld id="{FBCEFA07-D00C-4DF1-AC33-4CC8C8A6BFD5}" type="slidenum">
              <a:rPr lang="he-IL" sz="1400" smtClean="0">
                <a:solidFill>
                  <a:schemeClr val="bg1">
                    <a:lumMod val="75000"/>
                  </a:schemeClr>
                </a:solidFill>
              </a:rPr>
              <a:pPr fontAlgn="base">
                <a:spcBef>
                  <a:spcPct val="0"/>
                </a:spcBef>
                <a:spcAft>
                  <a:spcPct val="0"/>
                </a:spcAft>
                <a:defRPr/>
              </a:pPr>
              <a:t>18</a:t>
            </a:fld>
            <a:endParaRPr lang="he-IL" sz="1400" dirty="0" smtClean="0">
              <a:solidFill>
                <a:schemeClr val="bg1">
                  <a:lumMod val="75000"/>
                </a:schemeClr>
              </a:solidFill>
            </a:endParaRPr>
          </a:p>
        </p:txBody>
      </p:sp>
    </p:spTree>
  </p:cSld>
  <p:clrMapOvr>
    <a:masterClrMapping/>
  </p:clrMapOvr>
  <p:transition spd="slow"/>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כותרת 5"/>
          <p:cNvSpPr>
            <a:spLocks noGrp="1"/>
          </p:cNvSpPr>
          <p:nvPr>
            <p:ph type="ctrTitle"/>
          </p:nvPr>
        </p:nvSpPr>
        <p:spPr>
          <a:xfrm>
            <a:off x="785813" y="71438"/>
            <a:ext cx="7772400" cy="441325"/>
          </a:xfrm>
        </p:spPr>
        <p:txBody>
          <a:bodyPr/>
          <a:lstStyle/>
          <a:p>
            <a:pPr fontAlgn="auto">
              <a:defRPr/>
            </a:pPr>
            <a:r>
              <a:rPr lang="he-IL" sz="1800" b="1" dirty="0" smtClean="0">
                <a:solidFill>
                  <a:srgbClr val="FF6600"/>
                </a:solidFill>
                <a:ea typeface="+mn-ea"/>
              </a:rPr>
              <a:t>שאלה 8</a:t>
            </a:r>
            <a:endParaRPr lang="he-IL" sz="1800" dirty="0" smtClean="0"/>
          </a:p>
        </p:txBody>
      </p:sp>
      <p:sp>
        <p:nvSpPr>
          <p:cNvPr id="7" name="TextBox 6"/>
          <p:cNvSpPr txBox="1"/>
          <p:nvPr/>
        </p:nvSpPr>
        <p:spPr>
          <a:xfrm>
            <a:off x="428625" y="465138"/>
            <a:ext cx="8397875" cy="3662362"/>
          </a:xfrm>
          <a:prstGeom prst="rect">
            <a:avLst/>
          </a:prstGeom>
          <a:noFill/>
          <a:ln w="19050">
            <a:noFill/>
          </a:ln>
          <a:effectLst>
            <a:outerShdw sx="102000" sy="102000" algn="tl" rotWithShape="0">
              <a:sysClr val="window" lastClr="FFFFFF">
                <a:lumMod val="65000"/>
                <a:alpha val="0"/>
              </a:sysClr>
            </a:outerShdw>
          </a:effectLst>
        </p:spPr>
        <p:txBody>
          <a:bodyPr rtlCol="1">
            <a:spAutoFit/>
          </a:bodyPr>
          <a:lstStyle/>
          <a:p>
            <a:pPr>
              <a:defRPr/>
            </a:pPr>
            <a:endParaRPr lang="he-IL" sz="1600" dirty="0">
              <a:solidFill>
                <a:srgbClr val="1D4C72"/>
              </a:solidFill>
              <a:latin typeface="Calibri" pitchFamily="34" charset="0"/>
              <a:cs typeface="Calibri" pitchFamily="34" charset="0"/>
            </a:endParaRPr>
          </a:p>
          <a:p>
            <a:pPr fontAlgn="auto">
              <a:spcBef>
                <a:spcPts val="0"/>
              </a:spcBef>
              <a:spcAft>
                <a:spcPts val="0"/>
              </a:spcAft>
              <a:defRPr/>
            </a:pPr>
            <a:r>
              <a:rPr lang="he-IL" b="1" kern="0" dirty="0">
                <a:solidFill>
                  <a:srgbClr val="1D4C72"/>
                </a:solidFill>
              </a:rPr>
              <a:t>   שאלה 8:</a:t>
            </a:r>
            <a:endParaRPr lang="en-US" kern="0" dirty="0">
              <a:solidFill>
                <a:srgbClr val="1D4C72"/>
              </a:solidFill>
            </a:endParaRPr>
          </a:p>
          <a:p>
            <a:pPr fontAlgn="auto">
              <a:spcBef>
                <a:spcPts val="0"/>
              </a:spcBef>
              <a:spcAft>
                <a:spcPts val="0"/>
              </a:spcAft>
              <a:defRPr/>
            </a:pPr>
            <a:r>
              <a:rPr lang="he-IL" kern="0" dirty="0">
                <a:solidFill>
                  <a:srgbClr val="1D4C72"/>
                </a:solidFill>
              </a:rPr>
              <a:t>   בתהליך </a:t>
            </a:r>
            <a:r>
              <a:rPr lang="he-IL" kern="0" dirty="0">
                <a:solidFill>
                  <a:schemeClr val="tx2"/>
                </a:solidFill>
              </a:rPr>
              <a:t>הנשימה התאית:</a:t>
            </a:r>
          </a:p>
          <a:p>
            <a:pPr fontAlgn="auto">
              <a:spcBef>
                <a:spcPts val="0"/>
              </a:spcBef>
              <a:spcAft>
                <a:spcPts val="0"/>
              </a:spcAft>
              <a:defRPr/>
            </a:pPr>
            <a:r>
              <a:rPr lang="he-IL" kern="0" dirty="0">
                <a:solidFill>
                  <a:schemeClr val="tx2"/>
                </a:solidFill>
              </a:rPr>
              <a:t>   א. בבעלי חיים, הפקת </a:t>
            </a:r>
            <a:r>
              <a:rPr lang="en-US" sz="1500" b="1" kern="0" dirty="0">
                <a:solidFill>
                  <a:schemeClr val="tx2"/>
                </a:solidFill>
              </a:rPr>
              <a:t>ATP</a:t>
            </a:r>
            <a:r>
              <a:rPr lang="he-IL" kern="0" dirty="0">
                <a:solidFill>
                  <a:schemeClr val="tx2"/>
                </a:solidFill>
              </a:rPr>
              <a:t> מתרחשת רק </a:t>
            </a:r>
            <a:r>
              <a:rPr lang="he-IL" kern="0" noProof="1">
                <a:solidFill>
                  <a:schemeClr val="tx2"/>
                </a:solidFill>
              </a:rPr>
              <a:t>במיטוכונדריה.</a:t>
            </a:r>
          </a:p>
          <a:p>
            <a:pPr fontAlgn="auto">
              <a:spcBef>
                <a:spcPts val="0"/>
              </a:spcBef>
              <a:spcAft>
                <a:spcPts val="0"/>
              </a:spcAft>
              <a:defRPr/>
            </a:pPr>
            <a:r>
              <a:rPr lang="he-IL" kern="0" dirty="0">
                <a:solidFill>
                  <a:schemeClr val="tx2"/>
                </a:solidFill>
              </a:rPr>
              <a:t>   ב. בבעלי חיים, </a:t>
            </a:r>
            <a:r>
              <a:rPr lang="en-US" sz="1500" b="1" kern="0" dirty="0">
                <a:solidFill>
                  <a:schemeClr val="tx2"/>
                </a:solidFill>
              </a:rPr>
              <a:t>ATP</a:t>
            </a:r>
            <a:r>
              <a:rPr lang="he-IL" kern="0" dirty="0">
                <a:solidFill>
                  <a:schemeClr val="tx2"/>
                </a:solidFill>
              </a:rPr>
              <a:t> מופק לאורך היממה כולה, ובצמחים – רק בלילה.</a:t>
            </a:r>
            <a:endParaRPr lang="en-US" kern="0" dirty="0">
              <a:solidFill>
                <a:schemeClr val="tx2"/>
              </a:solidFill>
            </a:endParaRPr>
          </a:p>
          <a:p>
            <a:pPr fontAlgn="auto">
              <a:spcBef>
                <a:spcPts val="0"/>
              </a:spcBef>
              <a:spcAft>
                <a:spcPts val="0"/>
              </a:spcAft>
              <a:defRPr/>
            </a:pPr>
            <a:r>
              <a:rPr lang="he-IL" kern="0" dirty="0">
                <a:solidFill>
                  <a:schemeClr val="tx2"/>
                </a:solidFill>
              </a:rPr>
              <a:t>   ג. תרכובות אורגניות מתפרקות למרכיביהן, והתא משתמש במרכיבים אלו לבניית </a:t>
            </a:r>
            <a:r>
              <a:rPr lang="en-US" sz="1500" b="1" kern="0" dirty="0">
                <a:solidFill>
                  <a:schemeClr val="tx2"/>
                </a:solidFill>
              </a:rPr>
              <a:t>ATP</a:t>
            </a:r>
            <a:r>
              <a:rPr lang="he-IL" kern="0" dirty="0">
                <a:solidFill>
                  <a:schemeClr val="tx2"/>
                </a:solidFill>
              </a:rPr>
              <a:t>.   </a:t>
            </a:r>
          </a:p>
          <a:p>
            <a:pPr fontAlgn="auto">
              <a:spcBef>
                <a:spcPts val="0"/>
              </a:spcBef>
              <a:spcAft>
                <a:spcPts val="0"/>
              </a:spcAft>
              <a:defRPr/>
            </a:pPr>
            <a:r>
              <a:rPr lang="he-IL" kern="0" dirty="0">
                <a:solidFill>
                  <a:schemeClr val="tx2"/>
                </a:solidFill>
              </a:rPr>
              <a:t>   ד. תרכובות אורגניות מתפרקות, ובעקבות זאת משתחררת אנרגיה המשמשת לבניית </a:t>
            </a:r>
            <a:r>
              <a:rPr lang="en-US" sz="1500" b="1" kern="0" dirty="0">
                <a:solidFill>
                  <a:schemeClr val="tx2"/>
                </a:solidFill>
              </a:rPr>
              <a:t>ATP</a:t>
            </a:r>
            <a:r>
              <a:rPr lang="he-IL" kern="0" dirty="0">
                <a:solidFill>
                  <a:schemeClr val="tx2"/>
                </a:solidFill>
              </a:rPr>
              <a:t>.</a:t>
            </a:r>
          </a:p>
          <a:p>
            <a:pPr fontAlgn="auto">
              <a:spcBef>
                <a:spcPts val="0"/>
              </a:spcBef>
              <a:spcAft>
                <a:spcPts val="0"/>
              </a:spcAft>
              <a:defRPr/>
            </a:pPr>
            <a:endParaRPr lang="he-IL" kern="0" dirty="0">
              <a:solidFill>
                <a:schemeClr val="tx2"/>
              </a:solidFill>
            </a:endParaRPr>
          </a:p>
          <a:p>
            <a:pPr fontAlgn="auto">
              <a:spcBef>
                <a:spcPts val="0"/>
              </a:spcBef>
              <a:spcAft>
                <a:spcPts val="0"/>
              </a:spcAft>
              <a:defRPr/>
            </a:pPr>
            <a:endParaRPr lang="he-IL" kern="0" dirty="0">
              <a:solidFill>
                <a:schemeClr val="tx2"/>
              </a:solidFill>
            </a:endParaRPr>
          </a:p>
          <a:p>
            <a:pPr fontAlgn="auto">
              <a:spcBef>
                <a:spcPts val="0"/>
              </a:spcBef>
              <a:spcAft>
                <a:spcPts val="0"/>
              </a:spcAft>
              <a:defRPr/>
            </a:pPr>
            <a:endParaRPr lang="he-IL" kern="0" dirty="0">
              <a:solidFill>
                <a:srgbClr val="1D4C72"/>
              </a:solidFill>
            </a:endParaRPr>
          </a:p>
          <a:p>
            <a:pPr fontAlgn="auto">
              <a:spcBef>
                <a:spcPts val="0"/>
              </a:spcBef>
              <a:spcAft>
                <a:spcPts val="0"/>
              </a:spcAft>
              <a:defRPr/>
            </a:pPr>
            <a:endParaRPr lang="he-IL" kern="0" dirty="0">
              <a:solidFill>
                <a:srgbClr val="1D4C72"/>
              </a:solidFill>
            </a:endParaRPr>
          </a:p>
          <a:p>
            <a:pPr fontAlgn="auto">
              <a:spcBef>
                <a:spcPts val="0"/>
              </a:spcBef>
              <a:spcAft>
                <a:spcPts val="0"/>
              </a:spcAft>
              <a:defRPr/>
            </a:pPr>
            <a:endParaRPr lang="he-IL" kern="0" dirty="0">
              <a:solidFill>
                <a:srgbClr val="1D4C72"/>
              </a:solidFill>
            </a:endParaRPr>
          </a:p>
          <a:p>
            <a:pPr fontAlgn="auto">
              <a:spcBef>
                <a:spcPts val="0"/>
              </a:spcBef>
              <a:spcAft>
                <a:spcPts val="0"/>
              </a:spcAft>
              <a:defRPr/>
            </a:pPr>
            <a:endParaRPr lang="he-IL" kern="0" dirty="0">
              <a:solidFill>
                <a:srgbClr val="1D4C72"/>
              </a:solidFill>
            </a:endParaRPr>
          </a:p>
        </p:txBody>
      </p:sp>
      <p:sp>
        <p:nvSpPr>
          <p:cNvPr id="8" name="Rectangle 3"/>
          <p:cNvSpPr/>
          <p:nvPr/>
        </p:nvSpPr>
        <p:spPr>
          <a:xfrm>
            <a:off x="389135" y="419100"/>
            <a:ext cx="8215313" cy="4603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fontAlgn="auto">
              <a:spcBef>
                <a:spcPts val="0"/>
              </a:spcBef>
              <a:spcAft>
                <a:spcPts val="0"/>
              </a:spcAft>
              <a:defRPr/>
            </a:pPr>
            <a:endParaRPr lang="he-IL" dirty="0">
              <a:solidFill>
                <a:prstClr val="white"/>
              </a:solidFill>
            </a:endParaRPr>
          </a:p>
        </p:txBody>
      </p:sp>
      <p:sp>
        <p:nvSpPr>
          <p:cNvPr id="9" name="Slide Number Placeholder 8"/>
          <p:cNvSpPr>
            <a:spLocks noGrp="1"/>
          </p:cNvSpPr>
          <p:nvPr>
            <p:ph type="sldNum" sz="quarter" idx="12"/>
          </p:nvPr>
        </p:nvSpPr>
        <p:spPr bwMode="auto">
          <a:xfrm>
            <a:off x="197159" y="6237312"/>
            <a:ext cx="774441" cy="365125"/>
          </a:xfrm>
          <a:ln>
            <a:miter lim="800000"/>
            <a:headEnd/>
            <a:tailEnd/>
          </a:ln>
        </p:spPr>
        <p:txBody>
          <a:bodyPr vert="horz" wrap="square" lIns="91440" tIns="45720" rIns="91440" bIns="45720" numCol="1" anchor="t" anchorCtr="0" compatLnSpc="1">
            <a:prstTxWarp prst="textNoShape">
              <a:avLst/>
            </a:prstTxWarp>
          </a:bodyPr>
          <a:lstStyle/>
          <a:p>
            <a:pPr fontAlgn="base">
              <a:spcBef>
                <a:spcPct val="0"/>
              </a:spcBef>
              <a:spcAft>
                <a:spcPct val="0"/>
              </a:spcAft>
              <a:defRPr/>
            </a:pPr>
            <a:fld id="{FBCEFA07-D00C-4DF1-AC33-4CC8C8A6BFD5}" type="slidenum">
              <a:rPr lang="he-IL" sz="1400" smtClean="0">
                <a:solidFill>
                  <a:schemeClr val="bg1">
                    <a:lumMod val="75000"/>
                  </a:schemeClr>
                </a:solidFill>
              </a:rPr>
              <a:pPr fontAlgn="base">
                <a:spcBef>
                  <a:spcPct val="0"/>
                </a:spcBef>
                <a:spcAft>
                  <a:spcPct val="0"/>
                </a:spcAft>
                <a:defRPr/>
              </a:pPr>
              <a:t>19</a:t>
            </a:fld>
            <a:endParaRPr lang="he-IL" sz="1400" dirty="0" smtClean="0">
              <a:solidFill>
                <a:schemeClr val="bg1">
                  <a:lumMod val="75000"/>
                </a:schemeClr>
              </a:solidFill>
            </a:endParaRPr>
          </a:p>
        </p:txBody>
      </p:sp>
    </p:spTree>
  </p:cSld>
  <p:clrMapOvr>
    <a:masterClrMapping/>
  </p:clrMapOvr>
  <p:transition spd="slow"/>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כותרת 5"/>
          <p:cNvSpPr>
            <a:spLocks noGrp="1"/>
          </p:cNvSpPr>
          <p:nvPr>
            <p:ph type="ctrTitle"/>
          </p:nvPr>
        </p:nvSpPr>
        <p:spPr>
          <a:xfrm>
            <a:off x="785813" y="71438"/>
            <a:ext cx="7772400" cy="441325"/>
          </a:xfrm>
        </p:spPr>
        <p:txBody>
          <a:bodyPr/>
          <a:lstStyle/>
          <a:p>
            <a:pPr fontAlgn="auto">
              <a:defRPr/>
            </a:pPr>
            <a:r>
              <a:rPr lang="he-IL" sz="1800" b="1" dirty="0" smtClean="0">
                <a:solidFill>
                  <a:srgbClr val="FF6600"/>
                </a:solidFill>
                <a:ea typeface="+mn-ea"/>
              </a:rPr>
              <a:t>תשובה</a:t>
            </a:r>
            <a:endParaRPr lang="he-IL" sz="1800" dirty="0" smtClean="0"/>
          </a:p>
        </p:txBody>
      </p:sp>
      <p:sp>
        <p:nvSpPr>
          <p:cNvPr id="7" name="TextBox 6"/>
          <p:cNvSpPr txBox="1"/>
          <p:nvPr/>
        </p:nvSpPr>
        <p:spPr>
          <a:xfrm>
            <a:off x="428625" y="465138"/>
            <a:ext cx="8397875" cy="2000250"/>
          </a:xfrm>
          <a:prstGeom prst="rect">
            <a:avLst/>
          </a:prstGeom>
          <a:noFill/>
          <a:ln w="19050">
            <a:noFill/>
          </a:ln>
          <a:effectLst>
            <a:outerShdw sx="102000" sy="102000" algn="tl" rotWithShape="0">
              <a:sysClr val="window" lastClr="FFFFFF">
                <a:lumMod val="65000"/>
                <a:alpha val="0"/>
              </a:sysClr>
            </a:outerShdw>
          </a:effectLst>
        </p:spPr>
        <p:txBody>
          <a:bodyPr rtlCol="1">
            <a:spAutoFit/>
          </a:bodyPr>
          <a:lstStyle/>
          <a:p>
            <a:pPr>
              <a:defRPr/>
            </a:pPr>
            <a:endParaRPr lang="he-IL" sz="1600" dirty="0">
              <a:solidFill>
                <a:srgbClr val="1D4C72"/>
              </a:solidFill>
              <a:latin typeface="Calibri" pitchFamily="34" charset="0"/>
              <a:cs typeface="Calibri" pitchFamily="34" charset="0"/>
            </a:endParaRPr>
          </a:p>
          <a:p>
            <a:pPr fontAlgn="auto">
              <a:spcBef>
                <a:spcPts val="0"/>
              </a:spcBef>
              <a:spcAft>
                <a:spcPts val="0"/>
              </a:spcAft>
              <a:defRPr/>
            </a:pPr>
            <a:r>
              <a:rPr lang="he-IL" b="1" kern="0" dirty="0">
                <a:solidFill>
                  <a:srgbClr val="1D4C72"/>
                </a:solidFill>
              </a:rPr>
              <a:t>   שאלה 8:</a:t>
            </a:r>
            <a:endParaRPr lang="en-US" kern="0" dirty="0">
              <a:solidFill>
                <a:srgbClr val="1D4C72"/>
              </a:solidFill>
            </a:endParaRPr>
          </a:p>
          <a:p>
            <a:pPr fontAlgn="auto">
              <a:spcBef>
                <a:spcPts val="0"/>
              </a:spcBef>
              <a:spcAft>
                <a:spcPts val="0"/>
              </a:spcAft>
              <a:defRPr/>
            </a:pPr>
            <a:r>
              <a:rPr lang="he-IL" kern="0" dirty="0">
                <a:solidFill>
                  <a:srgbClr val="1D4C72"/>
                </a:solidFill>
              </a:rPr>
              <a:t>    בתהליך </a:t>
            </a:r>
            <a:r>
              <a:rPr lang="he-IL" kern="0" dirty="0">
                <a:solidFill>
                  <a:schemeClr val="tx2"/>
                </a:solidFill>
              </a:rPr>
              <a:t>הנשימה התאית:</a:t>
            </a:r>
          </a:p>
          <a:p>
            <a:pPr fontAlgn="auto">
              <a:spcBef>
                <a:spcPts val="0"/>
              </a:spcBef>
              <a:spcAft>
                <a:spcPts val="0"/>
              </a:spcAft>
              <a:defRPr/>
            </a:pPr>
            <a:r>
              <a:rPr lang="he-IL" kern="0" dirty="0">
                <a:solidFill>
                  <a:schemeClr val="tx2"/>
                </a:solidFill>
              </a:rPr>
              <a:t>   א. בבעלי חיים, הפקת </a:t>
            </a:r>
            <a:r>
              <a:rPr lang="en-US" sz="1500" b="1" kern="0" dirty="0">
                <a:solidFill>
                  <a:schemeClr val="tx2"/>
                </a:solidFill>
              </a:rPr>
              <a:t>ATP</a:t>
            </a:r>
            <a:r>
              <a:rPr lang="he-IL" kern="0" dirty="0">
                <a:solidFill>
                  <a:schemeClr val="tx2"/>
                </a:solidFill>
              </a:rPr>
              <a:t> מתרחשת רק </a:t>
            </a:r>
            <a:r>
              <a:rPr lang="he-IL" kern="0" noProof="1">
                <a:solidFill>
                  <a:schemeClr val="tx2"/>
                </a:solidFill>
              </a:rPr>
              <a:t>במיטוכונדריה.</a:t>
            </a:r>
          </a:p>
          <a:p>
            <a:pPr fontAlgn="auto">
              <a:spcBef>
                <a:spcPts val="0"/>
              </a:spcBef>
              <a:spcAft>
                <a:spcPts val="0"/>
              </a:spcAft>
              <a:defRPr/>
            </a:pPr>
            <a:r>
              <a:rPr lang="he-IL" kern="0" dirty="0">
                <a:solidFill>
                  <a:schemeClr val="tx2"/>
                </a:solidFill>
              </a:rPr>
              <a:t>   ב. בבעלי חיים, </a:t>
            </a:r>
            <a:r>
              <a:rPr lang="en-US" sz="1500" b="1" kern="0" dirty="0">
                <a:solidFill>
                  <a:schemeClr val="tx2"/>
                </a:solidFill>
              </a:rPr>
              <a:t>ATP</a:t>
            </a:r>
            <a:r>
              <a:rPr lang="he-IL" kern="0" dirty="0">
                <a:solidFill>
                  <a:schemeClr val="tx2"/>
                </a:solidFill>
              </a:rPr>
              <a:t> מופק לאורך היממה כולה, ובצמחים – רק בלילה.</a:t>
            </a:r>
            <a:endParaRPr lang="en-US" kern="0" dirty="0">
              <a:solidFill>
                <a:schemeClr val="tx2"/>
              </a:solidFill>
            </a:endParaRPr>
          </a:p>
          <a:p>
            <a:pPr fontAlgn="auto">
              <a:spcBef>
                <a:spcPts val="0"/>
              </a:spcBef>
              <a:spcAft>
                <a:spcPts val="0"/>
              </a:spcAft>
              <a:defRPr/>
            </a:pPr>
            <a:r>
              <a:rPr lang="he-IL" kern="0" dirty="0">
                <a:solidFill>
                  <a:schemeClr val="tx2"/>
                </a:solidFill>
              </a:rPr>
              <a:t>   ג. תרכובות אורגניות מתפרקות למרכיביהן, והתא משתמש במרכיבים אלו לבניית </a:t>
            </a:r>
            <a:r>
              <a:rPr lang="en-US" sz="1500" b="1" kern="0" dirty="0">
                <a:solidFill>
                  <a:schemeClr val="tx2"/>
                </a:solidFill>
              </a:rPr>
              <a:t>ATP</a:t>
            </a:r>
            <a:r>
              <a:rPr lang="he-IL" kern="0" dirty="0">
                <a:solidFill>
                  <a:schemeClr val="tx2"/>
                </a:solidFill>
              </a:rPr>
              <a:t>.   </a:t>
            </a:r>
          </a:p>
          <a:p>
            <a:pPr fontAlgn="auto">
              <a:spcBef>
                <a:spcPts val="0"/>
              </a:spcBef>
              <a:spcAft>
                <a:spcPts val="0"/>
              </a:spcAft>
              <a:defRPr/>
            </a:pPr>
            <a:r>
              <a:rPr lang="he-IL" kern="0" dirty="0">
                <a:solidFill>
                  <a:schemeClr val="tx2"/>
                </a:solidFill>
              </a:rPr>
              <a:t>   ד. תרכובות אורגניות מתפרקות, ובעקבות זאת </a:t>
            </a:r>
            <a:r>
              <a:rPr lang="he-IL" kern="0" dirty="0">
                <a:solidFill>
                  <a:srgbClr val="1D4C72"/>
                </a:solidFill>
              </a:rPr>
              <a:t>משתחררת אנרגיה המשמשת לבניית </a:t>
            </a:r>
            <a:r>
              <a:rPr lang="en-US" sz="1500" b="1" kern="0" dirty="0">
                <a:solidFill>
                  <a:srgbClr val="1D4C72"/>
                </a:solidFill>
              </a:rPr>
              <a:t>ATP</a:t>
            </a:r>
            <a:r>
              <a:rPr lang="he-IL" kern="0" dirty="0">
                <a:solidFill>
                  <a:srgbClr val="1D4C72"/>
                </a:solidFill>
              </a:rPr>
              <a:t>.</a:t>
            </a:r>
          </a:p>
        </p:txBody>
      </p:sp>
      <p:sp>
        <p:nvSpPr>
          <p:cNvPr id="8" name="Rectangle 20"/>
          <p:cNvSpPr/>
          <p:nvPr/>
        </p:nvSpPr>
        <p:spPr bwMode="auto">
          <a:xfrm>
            <a:off x="509588" y="2781300"/>
            <a:ext cx="8196262" cy="2443163"/>
          </a:xfrm>
          <a:prstGeom prst="rect">
            <a:avLst/>
          </a:prstGeom>
          <a:gradFill>
            <a:gsLst>
              <a:gs pos="0">
                <a:sysClr val="window" lastClr="FFFFFF"/>
              </a:gs>
              <a:gs pos="50000">
                <a:srgbClr val="FFFFFF">
                  <a:lumMod val="95000"/>
                </a:srgbClr>
              </a:gs>
            </a:gsLst>
            <a:lin ang="5400000" scaled="0"/>
          </a:gradFill>
          <a:ln w="12700" cap="flat" cmpd="sng" algn="ctr">
            <a:solidFill>
              <a:sysClr val="window" lastClr="FFFFFF">
                <a:lumMod val="75000"/>
              </a:sysClr>
            </a:solidFill>
            <a:prstDash val="solid"/>
          </a:ln>
          <a:effectLst/>
        </p:spPr>
        <p:txBody>
          <a:bodyPr rtlCol="1"/>
          <a:lstStyle/>
          <a:p>
            <a:pPr>
              <a:defRPr/>
            </a:pPr>
            <a:endParaRPr lang="he-IL" sz="500" kern="0" dirty="0">
              <a:solidFill>
                <a:prstClr val="black"/>
              </a:solidFill>
            </a:endParaRPr>
          </a:p>
          <a:p>
            <a:pPr>
              <a:defRPr/>
            </a:pPr>
            <a:r>
              <a:rPr lang="he-IL" b="1" kern="0" dirty="0">
                <a:solidFill>
                  <a:prstClr val="black"/>
                </a:solidFill>
              </a:rPr>
              <a:t>תשובה:   </a:t>
            </a:r>
          </a:p>
          <a:p>
            <a:pPr>
              <a:defRPr/>
            </a:pPr>
            <a:r>
              <a:rPr lang="he-IL" kern="0" dirty="0">
                <a:solidFill>
                  <a:prstClr val="black"/>
                </a:solidFill>
              </a:rPr>
              <a:t>משפט ד</a:t>
            </a:r>
            <a:r>
              <a:rPr lang="he-IL" kern="0" dirty="0" smtClean="0">
                <a:solidFill>
                  <a:prstClr val="black"/>
                </a:solidFill>
              </a:rPr>
              <a:t>'.</a:t>
            </a:r>
            <a:endParaRPr lang="he-IL" kern="0" dirty="0">
              <a:solidFill>
                <a:prstClr val="black"/>
              </a:solidFill>
            </a:endParaRPr>
          </a:p>
          <a:p>
            <a:pPr>
              <a:defRPr/>
            </a:pPr>
            <a:endParaRPr lang="he-IL" sz="800" kern="0" dirty="0">
              <a:solidFill>
                <a:prstClr val="black"/>
              </a:solidFill>
            </a:endParaRPr>
          </a:p>
          <a:p>
            <a:pPr>
              <a:defRPr/>
            </a:pPr>
            <a:r>
              <a:rPr lang="en-US" sz="1500" b="1" kern="0" dirty="0"/>
              <a:t>ATP</a:t>
            </a:r>
            <a:r>
              <a:rPr lang="he-IL" kern="0" dirty="0"/>
              <a:t> מופק בתא גם </a:t>
            </a:r>
            <a:r>
              <a:rPr lang="he-IL" kern="0" noProof="1"/>
              <a:t>במיטוכונדריה </a:t>
            </a:r>
            <a:r>
              <a:rPr lang="he-IL" kern="0" dirty="0"/>
              <a:t>וגם בציטופלסמה. </a:t>
            </a:r>
          </a:p>
          <a:p>
            <a:pPr>
              <a:defRPr/>
            </a:pPr>
            <a:r>
              <a:rPr lang="he-IL" kern="0" dirty="0"/>
              <a:t>גם בעלי החיים וגם הצמחים נושמים לאורך כל היממה, כלומר בניית </a:t>
            </a:r>
            <a:r>
              <a:rPr lang="en-US" sz="1500" b="1" kern="0" dirty="0"/>
              <a:t>ATP</a:t>
            </a:r>
            <a:r>
              <a:rPr lang="he-IL" kern="0" dirty="0"/>
              <a:t> מתרחשת גם ביום וגם בלילה. מי שמפסיק לנשום (יותר מפרק זמן קצר וקריטי) מת. </a:t>
            </a:r>
          </a:p>
          <a:p>
            <a:pPr>
              <a:defRPr/>
            </a:pPr>
            <a:r>
              <a:rPr lang="en-US" kern="0" dirty="0"/>
              <a:t>ATP</a:t>
            </a:r>
            <a:r>
              <a:rPr lang="he-IL" kern="0" dirty="0"/>
              <a:t> נוצר מהתרכבות </a:t>
            </a:r>
            <a:r>
              <a:rPr lang="en-US" kern="0" dirty="0"/>
              <a:t>ADP</a:t>
            </a:r>
            <a:r>
              <a:rPr lang="he-IL" kern="0" dirty="0"/>
              <a:t> ו-</a:t>
            </a:r>
            <a:r>
              <a:rPr lang="en-US" kern="0" dirty="0"/>
              <a:t>Pi</a:t>
            </a:r>
            <a:r>
              <a:rPr lang="he-IL" kern="0" dirty="0"/>
              <a:t> , (ולא מתוצרי הפירוק של התרכובות האורגניות). בתהליך יצירת </a:t>
            </a:r>
            <a:r>
              <a:rPr lang="en-US" kern="0" dirty="0"/>
              <a:t>ATP</a:t>
            </a:r>
            <a:r>
              <a:rPr lang="he-IL" kern="0" dirty="0"/>
              <a:t> יש שימוש באנרגיה המשתחררת בעת פירוק התרכובות האורגניות.</a:t>
            </a:r>
          </a:p>
          <a:p>
            <a:pPr>
              <a:defRPr/>
            </a:pPr>
            <a:endParaRPr lang="he-IL" kern="0" dirty="0"/>
          </a:p>
          <a:p>
            <a:pPr>
              <a:defRPr/>
            </a:pPr>
            <a:endParaRPr lang="he-IL" kern="0" dirty="0"/>
          </a:p>
          <a:p>
            <a:pPr>
              <a:defRPr/>
            </a:pPr>
            <a:endParaRPr lang="he-IL" kern="0" dirty="0"/>
          </a:p>
        </p:txBody>
      </p:sp>
      <p:sp>
        <p:nvSpPr>
          <p:cNvPr id="9" name="Rectangle 3"/>
          <p:cNvSpPr/>
          <p:nvPr/>
        </p:nvSpPr>
        <p:spPr>
          <a:xfrm>
            <a:off x="389135" y="419100"/>
            <a:ext cx="8215313" cy="4603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fontAlgn="auto">
              <a:spcBef>
                <a:spcPts val="0"/>
              </a:spcBef>
              <a:spcAft>
                <a:spcPts val="0"/>
              </a:spcAft>
              <a:defRPr/>
            </a:pPr>
            <a:endParaRPr lang="he-IL" dirty="0">
              <a:solidFill>
                <a:prstClr val="white"/>
              </a:solidFill>
            </a:endParaRPr>
          </a:p>
        </p:txBody>
      </p:sp>
      <p:sp>
        <p:nvSpPr>
          <p:cNvPr id="10" name="Slide Number Placeholder 8"/>
          <p:cNvSpPr>
            <a:spLocks noGrp="1"/>
          </p:cNvSpPr>
          <p:nvPr>
            <p:ph type="sldNum" sz="quarter" idx="12"/>
          </p:nvPr>
        </p:nvSpPr>
        <p:spPr bwMode="auto">
          <a:xfrm>
            <a:off x="197159" y="6237312"/>
            <a:ext cx="774441" cy="365125"/>
          </a:xfrm>
          <a:ln>
            <a:miter lim="800000"/>
            <a:headEnd/>
            <a:tailEnd/>
          </a:ln>
        </p:spPr>
        <p:txBody>
          <a:bodyPr vert="horz" wrap="square" lIns="91440" tIns="45720" rIns="91440" bIns="45720" numCol="1" anchor="t" anchorCtr="0" compatLnSpc="1">
            <a:prstTxWarp prst="textNoShape">
              <a:avLst/>
            </a:prstTxWarp>
          </a:bodyPr>
          <a:lstStyle/>
          <a:p>
            <a:pPr fontAlgn="base">
              <a:spcBef>
                <a:spcPct val="0"/>
              </a:spcBef>
              <a:spcAft>
                <a:spcPct val="0"/>
              </a:spcAft>
              <a:defRPr/>
            </a:pPr>
            <a:fld id="{FBCEFA07-D00C-4DF1-AC33-4CC8C8A6BFD5}" type="slidenum">
              <a:rPr lang="he-IL" sz="1400" smtClean="0">
                <a:solidFill>
                  <a:schemeClr val="bg1">
                    <a:lumMod val="75000"/>
                  </a:schemeClr>
                </a:solidFill>
              </a:rPr>
              <a:pPr fontAlgn="base">
                <a:spcBef>
                  <a:spcPct val="0"/>
                </a:spcBef>
                <a:spcAft>
                  <a:spcPct val="0"/>
                </a:spcAft>
                <a:defRPr/>
              </a:pPr>
              <a:t>20</a:t>
            </a:fld>
            <a:endParaRPr lang="he-IL" sz="1400" dirty="0" smtClean="0">
              <a:solidFill>
                <a:schemeClr val="bg1">
                  <a:lumMod val="75000"/>
                </a:schemeClr>
              </a:solidFill>
            </a:endParaRPr>
          </a:p>
        </p:txBody>
      </p:sp>
    </p:spTree>
  </p:cSld>
  <p:clrMapOvr>
    <a:masterClrMapping/>
  </p:clrMapOvr>
  <p:transition spd="slow"/>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כותרת 5"/>
          <p:cNvSpPr>
            <a:spLocks noGrp="1"/>
          </p:cNvSpPr>
          <p:nvPr>
            <p:ph type="ctrTitle"/>
          </p:nvPr>
        </p:nvSpPr>
        <p:spPr>
          <a:xfrm>
            <a:off x="785813" y="71438"/>
            <a:ext cx="7772400" cy="441325"/>
          </a:xfrm>
        </p:spPr>
        <p:txBody>
          <a:bodyPr/>
          <a:lstStyle/>
          <a:p>
            <a:pPr fontAlgn="auto">
              <a:defRPr/>
            </a:pPr>
            <a:r>
              <a:rPr lang="he-IL" sz="1800" b="1" dirty="0" smtClean="0">
                <a:solidFill>
                  <a:srgbClr val="FF6600"/>
                </a:solidFill>
                <a:ea typeface="+mn-ea"/>
              </a:rPr>
              <a:t>שאלה 9</a:t>
            </a:r>
            <a:endParaRPr lang="he-IL" sz="1800" dirty="0" smtClean="0"/>
          </a:p>
        </p:txBody>
      </p:sp>
      <p:sp>
        <p:nvSpPr>
          <p:cNvPr id="8" name="TextBox 7"/>
          <p:cNvSpPr txBox="1"/>
          <p:nvPr/>
        </p:nvSpPr>
        <p:spPr>
          <a:xfrm>
            <a:off x="273050" y="620713"/>
            <a:ext cx="8397875" cy="1754187"/>
          </a:xfrm>
          <a:prstGeom prst="rect">
            <a:avLst/>
          </a:prstGeom>
          <a:noFill/>
          <a:ln w="19050">
            <a:noFill/>
          </a:ln>
          <a:effectLst>
            <a:outerShdw sx="102000" sy="102000" algn="tl" rotWithShape="0">
              <a:sysClr val="window" lastClr="FFFFFF">
                <a:lumMod val="65000"/>
                <a:alpha val="0"/>
              </a:sysClr>
            </a:outerShdw>
          </a:effectLst>
        </p:spPr>
        <p:txBody>
          <a:bodyPr rtlCol="1">
            <a:spAutoFit/>
          </a:bodyPr>
          <a:lstStyle/>
          <a:p>
            <a:pPr fontAlgn="auto">
              <a:spcBef>
                <a:spcPts val="0"/>
              </a:spcBef>
              <a:spcAft>
                <a:spcPts val="0"/>
              </a:spcAft>
              <a:defRPr/>
            </a:pPr>
            <a:r>
              <a:rPr lang="he-IL" sz="1600" dirty="0">
                <a:solidFill>
                  <a:srgbClr val="1D4C72"/>
                </a:solidFill>
                <a:latin typeface="Calibri" pitchFamily="34" charset="0"/>
              </a:rPr>
              <a:t>   </a:t>
            </a:r>
            <a:r>
              <a:rPr lang="he-IL" b="1" kern="0" dirty="0">
                <a:solidFill>
                  <a:srgbClr val="1D4C72"/>
                </a:solidFill>
              </a:rPr>
              <a:t>שאלה 9:</a:t>
            </a:r>
            <a:endParaRPr lang="en-US" kern="0" dirty="0">
              <a:solidFill>
                <a:srgbClr val="1D4C72"/>
              </a:solidFill>
            </a:endParaRPr>
          </a:p>
          <a:p>
            <a:pPr fontAlgn="auto">
              <a:spcBef>
                <a:spcPts val="0"/>
              </a:spcBef>
              <a:spcAft>
                <a:spcPts val="0"/>
              </a:spcAft>
              <a:defRPr/>
            </a:pPr>
            <a:r>
              <a:rPr lang="he-IL" kern="0" dirty="0">
                <a:solidFill>
                  <a:srgbClr val="1D4C72"/>
                </a:solidFill>
              </a:rPr>
              <a:t>   האם </a:t>
            </a:r>
            <a:r>
              <a:rPr lang="he-IL" kern="0" dirty="0">
                <a:solidFill>
                  <a:schemeClr val="tx2"/>
                </a:solidFill>
              </a:rPr>
              <a:t>תהליך הנשימה התאית בצמחים דומה לתהליך הנשימה התאית בבעלי חיים? </a:t>
            </a:r>
          </a:p>
          <a:p>
            <a:pPr fontAlgn="auto">
              <a:spcBef>
                <a:spcPts val="0"/>
              </a:spcBef>
              <a:spcAft>
                <a:spcPts val="0"/>
              </a:spcAft>
              <a:defRPr/>
            </a:pPr>
            <a:r>
              <a:rPr lang="he-IL" kern="0" dirty="0">
                <a:solidFill>
                  <a:schemeClr val="tx2"/>
                </a:solidFill>
              </a:rPr>
              <a:t>   א.  כן, כי בשניהם נוצרות מולקולות </a:t>
            </a:r>
            <a:r>
              <a:rPr lang="en-US" kern="0" dirty="0">
                <a:solidFill>
                  <a:schemeClr val="tx2"/>
                </a:solidFill>
              </a:rPr>
              <a:t>ATP </a:t>
            </a:r>
            <a:r>
              <a:rPr lang="he-IL" kern="0" dirty="0">
                <a:solidFill>
                  <a:schemeClr val="tx2"/>
                </a:solidFill>
              </a:rPr>
              <a:t> בנוכחות חמצן.</a:t>
            </a:r>
          </a:p>
          <a:p>
            <a:pPr fontAlgn="auto">
              <a:spcBef>
                <a:spcPts val="0"/>
              </a:spcBef>
              <a:spcAft>
                <a:spcPts val="0"/>
              </a:spcAft>
              <a:defRPr/>
            </a:pPr>
            <a:r>
              <a:rPr lang="he-IL" kern="0" dirty="0">
                <a:solidFill>
                  <a:schemeClr val="tx2"/>
                </a:solidFill>
              </a:rPr>
              <a:t>   ב. כן, כי בשניהם נוצרות שתי מולקולות </a:t>
            </a:r>
            <a:r>
              <a:rPr lang="en-US" kern="0" dirty="0">
                <a:solidFill>
                  <a:schemeClr val="tx2"/>
                </a:solidFill>
              </a:rPr>
              <a:t>ATP </a:t>
            </a:r>
            <a:r>
              <a:rPr lang="he-IL" kern="0" dirty="0">
                <a:solidFill>
                  <a:schemeClr val="tx2"/>
                </a:solidFill>
              </a:rPr>
              <a:t> לכל מולקולת גלוקוז.</a:t>
            </a:r>
          </a:p>
          <a:p>
            <a:pPr fontAlgn="auto">
              <a:spcBef>
                <a:spcPts val="0"/>
              </a:spcBef>
              <a:spcAft>
                <a:spcPts val="0"/>
              </a:spcAft>
              <a:defRPr/>
            </a:pPr>
            <a:r>
              <a:rPr lang="he-IL" kern="0" dirty="0">
                <a:solidFill>
                  <a:schemeClr val="tx2"/>
                </a:solidFill>
              </a:rPr>
              <a:t>   ג. לא, כי בצמחים התהליך מתבצע רק בלילה.	</a:t>
            </a:r>
          </a:p>
          <a:p>
            <a:pPr fontAlgn="auto">
              <a:spcBef>
                <a:spcPts val="0"/>
              </a:spcBef>
              <a:spcAft>
                <a:spcPts val="0"/>
              </a:spcAft>
              <a:defRPr/>
            </a:pPr>
            <a:r>
              <a:rPr lang="he-IL" kern="0" dirty="0">
                <a:solidFill>
                  <a:schemeClr val="tx2"/>
                </a:solidFill>
              </a:rPr>
              <a:t>   ד. לא, כי בצמחים זה תהליך הזנה, ואילו בבעלי חיים זה תהליך להפקת אנרגיה </a:t>
            </a:r>
            <a:r>
              <a:rPr lang="he-IL" kern="0" dirty="0">
                <a:solidFill>
                  <a:srgbClr val="1D4C72"/>
                </a:solidFill>
              </a:rPr>
              <a:t>זמינה.</a:t>
            </a:r>
          </a:p>
        </p:txBody>
      </p:sp>
      <p:sp>
        <p:nvSpPr>
          <p:cNvPr id="7" name="Rectangle 3"/>
          <p:cNvSpPr/>
          <p:nvPr/>
        </p:nvSpPr>
        <p:spPr>
          <a:xfrm>
            <a:off x="389135" y="419100"/>
            <a:ext cx="8215313" cy="4603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fontAlgn="auto">
              <a:spcBef>
                <a:spcPts val="0"/>
              </a:spcBef>
              <a:spcAft>
                <a:spcPts val="0"/>
              </a:spcAft>
              <a:defRPr/>
            </a:pPr>
            <a:endParaRPr lang="he-IL" dirty="0">
              <a:solidFill>
                <a:prstClr val="white"/>
              </a:solidFill>
            </a:endParaRPr>
          </a:p>
        </p:txBody>
      </p:sp>
      <p:sp>
        <p:nvSpPr>
          <p:cNvPr id="9" name="Slide Number Placeholder 8"/>
          <p:cNvSpPr>
            <a:spLocks noGrp="1"/>
          </p:cNvSpPr>
          <p:nvPr>
            <p:ph type="sldNum" sz="quarter" idx="12"/>
          </p:nvPr>
        </p:nvSpPr>
        <p:spPr bwMode="auto">
          <a:xfrm>
            <a:off x="197159" y="6237312"/>
            <a:ext cx="774441" cy="365125"/>
          </a:xfrm>
          <a:ln>
            <a:miter lim="800000"/>
            <a:headEnd/>
            <a:tailEnd/>
          </a:ln>
        </p:spPr>
        <p:txBody>
          <a:bodyPr vert="horz" wrap="square" lIns="91440" tIns="45720" rIns="91440" bIns="45720" numCol="1" anchor="t" anchorCtr="0" compatLnSpc="1">
            <a:prstTxWarp prst="textNoShape">
              <a:avLst/>
            </a:prstTxWarp>
          </a:bodyPr>
          <a:lstStyle/>
          <a:p>
            <a:pPr fontAlgn="base">
              <a:spcBef>
                <a:spcPct val="0"/>
              </a:spcBef>
              <a:spcAft>
                <a:spcPct val="0"/>
              </a:spcAft>
              <a:defRPr/>
            </a:pPr>
            <a:fld id="{FBCEFA07-D00C-4DF1-AC33-4CC8C8A6BFD5}" type="slidenum">
              <a:rPr lang="he-IL" sz="1400" smtClean="0">
                <a:solidFill>
                  <a:schemeClr val="bg1">
                    <a:lumMod val="75000"/>
                  </a:schemeClr>
                </a:solidFill>
              </a:rPr>
              <a:pPr fontAlgn="base">
                <a:spcBef>
                  <a:spcPct val="0"/>
                </a:spcBef>
                <a:spcAft>
                  <a:spcPct val="0"/>
                </a:spcAft>
                <a:defRPr/>
              </a:pPr>
              <a:t>21</a:t>
            </a:fld>
            <a:endParaRPr lang="he-IL" sz="1400" dirty="0" smtClean="0">
              <a:solidFill>
                <a:schemeClr val="bg1">
                  <a:lumMod val="75000"/>
                </a:schemeClr>
              </a:solidFill>
            </a:endParaRPr>
          </a:p>
        </p:txBody>
      </p:sp>
    </p:spTree>
  </p:cSld>
  <p:clrMapOvr>
    <a:masterClrMapping/>
  </p:clrMapOvr>
  <p:transition spd="slow"/>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כותרת 5"/>
          <p:cNvSpPr>
            <a:spLocks noGrp="1"/>
          </p:cNvSpPr>
          <p:nvPr>
            <p:ph type="ctrTitle"/>
          </p:nvPr>
        </p:nvSpPr>
        <p:spPr>
          <a:xfrm>
            <a:off x="785813" y="71438"/>
            <a:ext cx="7772400" cy="441325"/>
          </a:xfrm>
        </p:spPr>
        <p:txBody>
          <a:bodyPr/>
          <a:lstStyle/>
          <a:p>
            <a:pPr fontAlgn="auto">
              <a:defRPr/>
            </a:pPr>
            <a:r>
              <a:rPr lang="he-IL" sz="1800" b="1" dirty="0" smtClean="0">
                <a:solidFill>
                  <a:srgbClr val="FF6600"/>
                </a:solidFill>
                <a:ea typeface="+mn-ea"/>
              </a:rPr>
              <a:t>תשובה</a:t>
            </a:r>
            <a:endParaRPr lang="he-IL" sz="1800" dirty="0" smtClean="0"/>
          </a:p>
        </p:txBody>
      </p:sp>
      <p:sp>
        <p:nvSpPr>
          <p:cNvPr id="8" name="TextBox 7"/>
          <p:cNvSpPr txBox="1"/>
          <p:nvPr/>
        </p:nvSpPr>
        <p:spPr>
          <a:xfrm>
            <a:off x="236538" y="620713"/>
            <a:ext cx="8397875" cy="1754187"/>
          </a:xfrm>
          <a:prstGeom prst="rect">
            <a:avLst/>
          </a:prstGeom>
          <a:noFill/>
          <a:ln w="19050">
            <a:noFill/>
          </a:ln>
          <a:effectLst>
            <a:outerShdw sx="102000" sy="102000" algn="tl" rotWithShape="0">
              <a:sysClr val="window" lastClr="FFFFFF">
                <a:lumMod val="65000"/>
                <a:alpha val="0"/>
              </a:sysClr>
            </a:outerShdw>
          </a:effectLst>
        </p:spPr>
        <p:txBody>
          <a:bodyPr rtlCol="1">
            <a:spAutoFit/>
          </a:bodyPr>
          <a:lstStyle/>
          <a:p>
            <a:pPr fontAlgn="auto">
              <a:spcBef>
                <a:spcPts val="0"/>
              </a:spcBef>
              <a:spcAft>
                <a:spcPts val="0"/>
              </a:spcAft>
              <a:defRPr/>
            </a:pPr>
            <a:r>
              <a:rPr lang="he-IL" sz="1600" dirty="0">
                <a:solidFill>
                  <a:srgbClr val="1D4C72"/>
                </a:solidFill>
                <a:latin typeface="Calibri" pitchFamily="34" charset="0"/>
              </a:rPr>
              <a:t>   </a:t>
            </a:r>
            <a:r>
              <a:rPr lang="he-IL" b="1" kern="0" dirty="0">
                <a:solidFill>
                  <a:srgbClr val="1D4C72"/>
                </a:solidFill>
              </a:rPr>
              <a:t>שאלה 9:</a:t>
            </a:r>
            <a:endParaRPr lang="en-US" kern="0" dirty="0">
              <a:solidFill>
                <a:srgbClr val="1D4C72"/>
              </a:solidFill>
            </a:endParaRPr>
          </a:p>
          <a:p>
            <a:pPr fontAlgn="auto">
              <a:spcBef>
                <a:spcPts val="0"/>
              </a:spcBef>
              <a:spcAft>
                <a:spcPts val="0"/>
              </a:spcAft>
              <a:defRPr/>
            </a:pPr>
            <a:r>
              <a:rPr lang="he-IL" kern="0" dirty="0">
                <a:solidFill>
                  <a:srgbClr val="1D4C72"/>
                </a:solidFill>
              </a:rPr>
              <a:t>   האם </a:t>
            </a:r>
            <a:r>
              <a:rPr lang="he-IL" kern="0" dirty="0">
                <a:solidFill>
                  <a:schemeClr val="tx2"/>
                </a:solidFill>
              </a:rPr>
              <a:t>תהליך הנשימה התאית בצמחים דומה לתהליך הנשימה התאית בבעלי חיים? </a:t>
            </a:r>
          </a:p>
          <a:p>
            <a:pPr fontAlgn="auto">
              <a:spcBef>
                <a:spcPts val="0"/>
              </a:spcBef>
              <a:spcAft>
                <a:spcPts val="0"/>
              </a:spcAft>
              <a:defRPr/>
            </a:pPr>
            <a:r>
              <a:rPr lang="he-IL" kern="0" dirty="0">
                <a:solidFill>
                  <a:schemeClr val="tx2"/>
                </a:solidFill>
              </a:rPr>
              <a:t>   א.  כן, כי בשניהם נוצרות מולקולות </a:t>
            </a:r>
            <a:r>
              <a:rPr lang="en-US" kern="0" dirty="0">
                <a:solidFill>
                  <a:schemeClr val="tx2"/>
                </a:solidFill>
              </a:rPr>
              <a:t>ATP </a:t>
            </a:r>
            <a:r>
              <a:rPr lang="he-IL" kern="0" dirty="0">
                <a:solidFill>
                  <a:schemeClr val="tx2"/>
                </a:solidFill>
              </a:rPr>
              <a:t> בנוכחות חמצן.</a:t>
            </a:r>
          </a:p>
          <a:p>
            <a:pPr fontAlgn="auto">
              <a:spcBef>
                <a:spcPts val="0"/>
              </a:spcBef>
              <a:spcAft>
                <a:spcPts val="0"/>
              </a:spcAft>
              <a:defRPr/>
            </a:pPr>
            <a:r>
              <a:rPr lang="he-IL" kern="0" dirty="0">
                <a:solidFill>
                  <a:schemeClr val="tx2"/>
                </a:solidFill>
              </a:rPr>
              <a:t>   ב. כן, כי בשניהם נוצרות שתי מולקולות </a:t>
            </a:r>
            <a:r>
              <a:rPr lang="en-US" kern="0" dirty="0">
                <a:solidFill>
                  <a:schemeClr val="tx2"/>
                </a:solidFill>
              </a:rPr>
              <a:t>ATP </a:t>
            </a:r>
            <a:r>
              <a:rPr lang="he-IL" kern="0" dirty="0">
                <a:solidFill>
                  <a:schemeClr val="tx2"/>
                </a:solidFill>
              </a:rPr>
              <a:t> לכל מולקולת </a:t>
            </a:r>
            <a:r>
              <a:rPr lang="he-IL" kern="0" dirty="0" err="1">
                <a:solidFill>
                  <a:schemeClr val="tx2"/>
                </a:solidFill>
              </a:rPr>
              <a:t>גלוקוז</a:t>
            </a:r>
            <a:r>
              <a:rPr lang="he-IL" kern="0" dirty="0">
                <a:solidFill>
                  <a:schemeClr val="tx2"/>
                </a:solidFill>
              </a:rPr>
              <a:t>.</a:t>
            </a:r>
          </a:p>
          <a:p>
            <a:pPr fontAlgn="auto">
              <a:spcBef>
                <a:spcPts val="0"/>
              </a:spcBef>
              <a:spcAft>
                <a:spcPts val="0"/>
              </a:spcAft>
              <a:defRPr/>
            </a:pPr>
            <a:r>
              <a:rPr lang="he-IL" kern="0" dirty="0">
                <a:solidFill>
                  <a:schemeClr val="tx2"/>
                </a:solidFill>
              </a:rPr>
              <a:t>   ג. לא, כי בצמחים התהליך מתבצע רק בלילה.	</a:t>
            </a:r>
          </a:p>
          <a:p>
            <a:pPr fontAlgn="auto">
              <a:spcBef>
                <a:spcPts val="0"/>
              </a:spcBef>
              <a:spcAft>
                <a:spcPts val="0"/>
              </a:spcAft>
              <a:defRPr/>
            </a:pPr>
            <a:r>
              <a:rPr lang="he-IL" kern="0" dirty="0">
                <a:solidFill>
                  <a:schemeClr val="tx2"/>
                </a:solidFill>
              </a:rPr>
              <a:t>   ד. לא, כי בצמחים זה תהליך הזנה, ואילו בבעלי חיים זה תהליך להפקת </a:t>
            </a:r>
            <a:r>
              <a:rPr lang="he-IL" kern="0" dirty="0">
                <a:solidFill>
                  <a:srgbClr val="1D4C72"/>
                </a:solidFill>
              </a:rPr>
              <a:t>אנרגיה זמינה.</a:t>
            </a:r>
          </a:p>
        </p:txBody>
      </p:sp>
      <p:sp>
        <p:nvSpPr>
          <p:cNvPr id="7" name="Rectangle 20"/>
          <p:cNvSpPr/>
          <p:nvPr/>
        </p:nvSpPr>
        <p:spPr>
          <a:xfrm>
            <a:off x="468313" y="2781300"/>
            <a:ext cx="7997825" cy="719138"/>
          </a:xfrm>
          <a:prstGeom prst="rect">
            <a:avLst/>
          </a:prstGeom>
          <a:gradFill>
            <a:gsLst>
              <a:gs pos="0">
                <a:sysClr val="window" lastClr="FFFFFF"/>
              </a:gs>
              <a:gs pos="50000">
                <a:srgbClr val="FFFFFF">
                  <a:lumMod val="95000"/>
                </a:srgbClr>
              </a:gs>
            </a:gsLst>
            <a:lin ang="5400000" scaled="0"/>
          </a:gradFill>
          <a:ln w="12700" cap="flat" cmpd="sng" algn="ctr">
            <a:solidFill>
              <a:sysClr val="window" lastClr="FFFFFF">
                <a:lumMod val="75000"/>
              </a:sysClr>
            </a:solidFill>
            <a:prstDash val="solid"/>
          </a:ln>
          <a:effectLst/>
        </p:spPr>
        <p:txBody>
          <a:bodyPr rtlCol="1"/>
          <a:lstStyle/>
          <a:p>
            <a:pPr fontAlgn="auto">
              <a:spcBef>
                <a:spcPts val="0"/>
              </a:spcBef>
              <a:spcAft>
                <a:spcPts val="0"/>
              </a:spcAft>
              <a:defRPr/>
            </a:pPr>
            <a:r>
              <a:rPr lang="he-IL" b="1" kern="0" dirty="0">
                <a:solidFill>
                  <a:sysClr val="windowText" lastClr="000000"/>
                </a:solidFill>
                <a:latin typeface="Arial"/>
                <a:cs typeface="Arial"/>
              </a:rPr>
              <a:t>תשובה:</a:t>
            </a:r>
          </a:p>
          <a:p>
            <a:pPr fontAlgn="auto">
              <a:spcBef>
                <a:spcPts val="0"/>
              </a:spcBef>
              <a:spcAft>
                <a:spcPts val="0"/>
              </a:spcAft>
              <a:defRPr/>
            </a:pPr>
            <a:r>
              <a:rPr lang="he-IL" kern="0" dirty="0">
                <a:solidFill>
                  <a:sysClr val="windowText" lastClr="000000"/>
                </a:solidFill>
                <a:latin typeface="Arial"/>
                <a:cs typeface="Arial"/>
              </a:rPr>
              <a:t>משפט א'.</a:t>
            </a:r>
          </a:p>
        </p:txBody>
      </p:sp>
      <p:sp>
        <p:nvSpPr>
          <p:cNvPr id="9" name="Rectangle 3"/>
          <p:cNvSpPr/>
          <p:nvPr/>
        </p:nvSpPr>
        <p:spPr>
          <a:xfrm>
            <a:off x="389135" y="419100"/>
            <a:ext cx="8215313" cy="4603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fontAlgn="auto">
              <a:spcBef>
                <a:spcPts val="0"/>
              </a:spcBef>
              <a:spcAft>
                <a:spcPts val="0"/>
              </a:spcAft>
              <a:defRPr/>
            </a:pPr>
            <a:endParaRPr lang="he-IL" dirty="0">
              <a:solidFill>
                <a:prstClr val="white"/>
              </a:solidFill>
            </a:endParaRPr>
          </a:p>
        </p:txBody>
      </p:sp>
      <p:sp>
        <p:nvSpPr>
          <p:cNvPr id="10" name="Slide Number Placeholder 8"/>
          <p:cNvSpPr>
            <a:spLocks noGrp="1"/>
          </p:cNvSpPr>
          <p:nvPr>
            <p:ph type="sldNum" sz="quarter" idx="12"/>
          </p:nvPr>
        </p:nvSpPr>
        <p:spPr bwMode="auto">
          <a:xfrm>
            <a:off x="197159" y="6237312"/>
            <a:ext cx="774441" cy="365125"/>
          </a:xfrm>
          <a:ln>
            <a:miter lim="800000"/>
            <a:headEnd/>
            <a:tailEnd/>
          </a:ln>
        </p:spPr>
        <p:txBody>
          <a:bodyPr vert="horz" wrap="square" lIns="91440" tIns="45720" rIns="91440" bIns="45720" numCol="1" anchor="t" anchorCtr="0" compatLnSpc="1">
            <a:prstTxWarp prst="textNoShape">
              <a:avLst/>
            </a:prstTxWarp>
          </a:bodyPr>
          <a:lstStyle/>
          <a:p>
            <a:pPr fontAlgn="base">
              <a:spcBef>
                <a:spcPct val="0"/>
              </a:spcBef>
              <a:spcAft>
                <a:spcPct val="0"/>
              </a:spcAft>
              <a:defRPr/>
            </a:pPr>
            <a:fld id="{FBCEFA07-D00C-4DF1-AC33-4CC8C8A6BFD5}" type="slidenum">
              <a:rPr lang="he-IL" sz="1400" smtClean="0">
                <a:solidFill>
                  <a:schemeClr val="bg1">
                    <a:lumMod val="75000"/>
                  </a:schemeClr>
                </a:solidFill>
              </a:rPr>
              <a:pPr fontAlgn="base">
                <a:spcBef>
                  <a:spcPct val="0"/>
                </a:spcBef>
                <a:spcAft>
                  <a:spcPct val="0"/>
                </a:spcAft>
                <a:defRPr/>
              </a:pPr>
              <a:t>22</a:t>
            </a:fld>
            <a:endParaRPr lang="he-IL" sz="1400" dirty="0" smtClean="0">
              <a:solidFill>
                <a:schemeClr val="bg1">
                  <a:lumMod val="75000"/>
                </a:schemeClr>
              </a:solidFill>
            </a:endParaRPr>
          </a:p>
        </p:txBody>
      </p:sp>
    </p:spTree>
  </p:cSld>
  <p:clrMapOvr>
    <a:masterClrMapping/>
  </p:clrMapOvr>
  <p:transition spd="slow"/>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כותרת 5"/>
          <p:cNvSpPr>
            <a:spLocks noGrp="1"/>
          </p:cNvSpPr>
          <p:nvPr>
            <p:ph type="ctrTitle"/>
          </p:nvPr>
        </p:nvSpPr>
        <p:spPr>
          <a:xfrm>
            <a:off x="785813" y="71438"/>
            <a:ext cx="7772400" cy="441325"/>
          </a:xfrm>
        </p:spPr>
        <p:txBody>
          <a:bodyPr/>
          <a:lstStyle/>
          <a:p>
            <a:pPr fontAlgn="auto">
              <a:defRPr/>
            </a:pPr>
            <a:r>
              <a:rPr lang="he-IL" sz="1800" b="1" dirty="0" smtClean="0">
                <a:solidFill>
                  <a:srgbClr val="FF6600"/>
                </a:solidFill>
                <a:ea typeface="+mn-ea"/>
              </a:rPr>
              <a:t>שאלה 10</a:t>
            </a:r>
            <a:endParaRPr lang="he-IL" sz="1800" dirty="0" smtClean="0"/>
          </a:p>
        </p:txBody>
      </p:sp>
      <p:sp>
        <p:nvSpPr>
          <p:cNvPr id="48133" name="TextBox 6"/>
          <p:cNvSpPr txBox="1">
            <a:spLocks noChangeArrowheads="1"/>
          </p:cNvSpPr>
          <p:nvPr/>
        </p:nvSpPr>
        <p:spPr bwMode="auto">
          <a:xfrm>
            <a:off x="231775" y="549275"/>
            <a:ext cx="8397875" cy="1938338"/>
          </a:xfrm>
          <a:prstGeom prst="rect">
            <a:avLst/>
          </a:prstGeom>
          <a:noFill/>
          <a:ln>
            <a:noFill/>
          </a:ln>
          <a:effectLst>
            <a:outerShdw sx="102000" sy="102000" algn="tl" rotWithShape="0">
              <a:srgbClr val="A6A6A6">
                <a:alpha val="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he-IL" b="1">
                <a:solidFill>
                  <a:srgbClr val="1D4C72"/>
                </a:solidFill>
              </a:rPr>
              <a:t>שאלה 10:</a:t>
            </a:r>
          </a:p>
          <a:p>
            <a:pPr eaLnBrk="1" hangingPunct="1"/>
            <a:r>
              <a:rPr lang="he-IL">
                <a:solidFill>
                  <a:srgbClr val="1D4C72"/>
                </a:solidFill>
              </a:rPr>
              <a:t>מה </a:t>
            </a:r>
            <a:r>
              <a:rPr lang="he-IL" u="sng">
                <a:solidFill>
                  <a:srgbClr val="1D4C72"/>
                </a:solidFill>
              </a:rPr>
              <a:t>ההבדל העיקרי</a:t>
            </a:r>
            <a:r>
              <a:rPr lang="he-IL">
                <a:solidFill>
                  <a:srgbClr val="1D4C72"/>
                </a:solidFill>
              </a:rPr>
              <a:t> בין שני התהליכים?</a:t>
            </a:r>
          </a:p>
          <a:p>
            <a:pPr eaLnBrk="1" hangingPunct="1"/>
            <a:r>
              <a:rPr lang="he-IL">
                <a:solidFill>
                  <a:srgbClr val="1D4C72"/>
                </a:solidFill>
              </a:rPr>
              <a:t>       א.  בפוטוסינתזה חומר אורגני </a:t>
            </a:r>
            <a:r>
              <a:rPr lang="he-IL" u="sng">
                <a:solidFill>
                  <a:srgbClr val="1D4C72"/>
                </a:solidFill>
              </a:rPr>
              <a:t>נקלט</a:t>
            </a:r>
            <a:r>
              <a:rPr lang="he-IL">
                <a:solidFill>
                  <a:srgbClr val="1D4C72"/>
                </a:solidFill>
              </a:rPr>
              <a:t>, ואילו בנשימה חומר אורגני </a:t>
            </a:r>
            <a:r>
              <a:rPr lang="he-IL" u="sng">
                <a:solidFill>
                  <a:srgbClr val="1D4C72"/>
                </a:solidFill>
              </a:rPr>
              <a:t>נפלט</a:t>
            </a:r>
            <a:r>
              <a:rPr lang="he-IL">
                <a:solidFill>
                  <a:srgbClr val="1D4C72"/>
                </a:solidFill>
              </a:rPr>
              <a:t>. </a:t>
            </a:r>
          </a:p>
          <a:p>
            <a:pPr eaLnBrk="1" hangingPunct="1"/>
            <a:r>
              <a:rPr lang="he-IL">
                <a:solidFill>
                  <a:srgbClr val="1D4C72"/>
                </a:solidFill>
              </a:rPr>
              <a:t>       ב.  בפוטוסינתזה חומרים </a:t>
            </a:r>
            <a:r>
              <a:rPr lang="he-IL" u="sng">
                <a:solidFill>
                  <a:srgbClr val="1D4C72"/>
                </a:solidFill>
              </a:rPr>
              <a:t>עוברים</a:t>
            </a:r>
            <a:r>
              <a:rPr lang="he-IL">
                <a:solidFill>
                  <a:srgbClr val="1D4C72"/>
                </a:solidFill>
              </a:rPr>
              <a:t>, ואילו בנשימה אנרגיה </a:t>
            </a:r>
            <a:r>
              <a:rPr lang="he-IL" u="sng">
                <a:solidFill>
                  <a:srgbClr val="1D4C72"/>
                </a:solidFill>
              </a:rPr>
              <a:t>מומרת</a:t>
            </a:r>
            <a:r>
              <a:rPr lang="he-IL">
                <a:solidFill>
                  <a:srgbClr val="1D4C72"/>
                </a:solidFill>
              </a:rPr>
              <a:t>. </a:t>
            </a:r>
          </a:p>
          <a:p>
            <a:pPr eaLnBrk="1" hangingPunct="1"/>
            <a:r>
              <a:rPr lang="he-IL">
                <a:solidFill>
                  <a:srgbClr val="1D4C72"/>
                </a:solidFill>
              </a:rPr>
              <a:t>       ג.  בפוטוסינתזה אנרגיה </a:t>
            </a:r>
            <a:r>
              <a:rPr lang="he-IL" u="sng">
                <a:solidFill>
                  <a:srgbClr val="1D4C72"/>
                </a:solidFill>
              </a:rPr>
              <a:t>נפלטת</a:t>
            </a:r>
            <a:r>
              <a:rPr lang="he-IL">
                <a:solidFill>
                  <a:srgbClr val="1D4C72"/>
                </a:solidFill>
              </a:rPr>
              <a:t>, ואילו בנשימה אנרגיה </a:t>
            </a:r>
            <a:r>
              <a:rPr lang="he-IL" u="sng">
                <a:solidFill>
                  <a:srgbClr val="1D4C72"/>
                </a:solidFill>
              </a:rPr>
              <a:t>נקלטת</a:t>
            </a:r>
            <a:r>
              <a:rPr lang="he-IL">
                <a:solidFill>
                  <a:srgbClr val="1D4C72"/>
                </a:solidFill>
              </a:rPr>
              <a:t>. </a:t>
            </a:r>
          </a:p>
          <a:p>
            <a:pPr eaLnBrk="1" hangingPunct="1"/>
            <a:r>
              <a:rPr lang="he-IL">
                <a:solidFill>
                  <a:srgbClr val="1D4C72"/>
                </a:solidFill>
              </a:rPr>
              <a:t>       ד.  בפוטוסינתזה חומר אורגני </a:t>
            </a:r>
            <a:r>
              <a:rPr lang="he-IL" u="sng">
                <a:solidFill>
                  <a:srgbClr val="1D4C72"/>
                </a:solidFill>
              </a:rPr>
              <a:t>נוצר</a:t>
            </a:r>
            <a:r>
              <a:rPr lang="he-IL">
                <a:solidFill>
                  <a:srgbClr val="1D4C72"/>
                </a:solidFill>
              </a:rPr>
              <a:t>, ואילו בנשימה חומר אורגני </a:t>
            </a:r>
            <a:r>
              <a:rPr lang="he-IL" u="sng">
                <a:solidFill>
                  <a:srgbClr val="1D4C72"/>
                </a:solidFill>
              </a:rPr>
              <a:t>מתפרק</a:t>
            </a:r>
            <a:r>
              <a:rPr lang="he-IL">
                <a:solidFill>
                  <a:srgbClr val="1D4C72"/>
                </a:solidFill>
              </a:rPr>
              <a:t>.</a:t>
            </a:r>
          </a:p>
          <a:p>
            <a:pPr eaLnBrk="1" hangingPunct="1"/>
            <a:endParaRPr lang="he-IL" sz="1200">
              <a:solidFill>
                <a:srgbClr val="1D4C72"/>
              </a:solidFill>
            </a:endParaRPr>
          </a:p>
        </p:txBody>
      </p:sp>
      <p:sp>
        <p:nvSpPr>
          <p:cNvPr id="7" name="Rectangle 3"/>
          <p:cNvSpPr/>
          <p:nvPr/>
        </p:nvSpPr>
        <p:spPr>
          <a:xfrm>
            <a:off x="389135" y="419100"/>
            <a:ext cx="8215313" cy="4603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fontAlgn="auto">
              <a:spcBef>
                <a:spcPts val="0"/>
              </a:spcBef>
              <a:spcAft>
                <a:spcPts val="0"/>
              </a:spcAft>
              <a:defRPr/>
            </a:pPr>
            <a:endParaRPr lang="he-IL" dirty="0">
              <a:solidFill>
                <a:prstClr val="white"/>
              </a:solidFill>
            </a:endParaRPr>
          </a:p>
        </p:txBody>
      </p:sp>
      <p:sp>
        <p:nvSpPr>
          <p:cNvPr id="8" name="Slide Number Placeholder 8"/>
          <p:cNvSpPr>
            <a:spLocks noGrp="1"/>
          </p:cNvSpPr>
          <p:nvPr>
            <p:ph type="sldNum" sz="quarter" idx="12"/>
          </p:nvPr>
        </p:nvSpPr>
        <p:spPr bwMode="auto">
          <a:xfrm>
            <a:off x="197159" y="6237312"/>
            <a:ext cx="774441" cy="365125"/>
          </a:xfrm>
          <a:ln>
            <a:miter lim="800000"/>
            <a:headEnd/>
            <a:tailEnd/>
          </a:ln>
        </p:spPr>
        <p:txBody>
          <a:bodyPr vert="horz" wrap="square" lIns="91440" tIns="45720" rIns="91440" bIns="45720" numCol="1" anchor="t" anchorCtr="0" compatLnSpc="1">
            <a:prstTxWarp prst="textNoShape">
              <a:avLst/>
            </a:prstTxWarp>
          </a:bodyPr>
          <a:lstStyle/>
          <a:p>
            <a:pPr fontAlgn="base">
              <a:spcBef>
                <a:spcPct val="0"/>
              </a:spcBef>
              <a:spcAft>
                <a:spcPct val="0"/>
              </a:spcAft>
              <a:defRPr/>
            </a:pPr>
            <a:fld id="{FBCEFA07-D00C-4DF1-AC33-4CC8C8A6BFD5}" type="slidenum">
              <a:rPr lang="he-IL" sz="1400" smtClean="0">
                <a:solidFill>
                  <a:schemeClr val="bg1">
                    <a:lumMod val="75000"/>
                  </a:schemeClr>
                </a:solidFill>
              </a:rPr>
              <a:pPr fontAlgn="base">
                <a:spcBef>
                  <a:spcPct val="0"/>
                </a:spcBef>
                <a:spcAft>
                  <a:spcPct val="0"/>
                </a:spcAft>
                <a:defRPr/>
              </a:pPr>
              <a:t>23</a:t>
            </a:fld>
            <a:endParaRPr lang="he-IL" sz="1400" dirty="0" smtClean="0">
              <a:solidFill>
                <a:schemeClr val="bg1">
                  <a:lumMod val="75000"/>
                </a:schemeClr>
              </a:solidFill>
            </a:endParaRPr>
          </a:p>
        </p:txBody>
      </p:sp>
    </p:spTree>
  </p:cSld>
  <p:clrMapOvr>
    <a:masterClrMapping/>
  </p:clrMapOvr>
  <p:transition spd="slow"/>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כותרת 5"/>
          <p:cNvSpPr>
            <a:spLocks noGrp="1"/>
          </p:cNvSpPr>
          <p:nvPr>
            <p:ph type="ctrTitle"/>
          </p:nvPr>
        </p:nvSpPr>
        <p:spPr>
          <a:xfrm>
            <a:off x="785813" y="71438"/>
            <a:ext cx="7772400" cy="441325"/>
          </a:xfrm>
        </p:spPr>
        <p:txBody>
          <a:bodyPr/>
          <a:lstStyle/>
          <a:p>
            <a:pPr fontAlgn="auto">
              <a:defRPr/>
            </a:pPr>
            <a:r>
              <a:rPr lang="he-IL" sz="1800" b="1" dirty="0" smtClean="0">
                <a:solidFill>
                  <a:srgbClr val="FF6600"/>
                </a:solidFill>
                <a:ea typeface="+mn-ea"/>
              </a:rPr>
              <a:t>תשובה</a:t>
            </a:r>
            <a:endParaRPr lang="he-IL" sz="1800" dirty="0" smtClean="0"/>
          </a:p>
        </p:txBody>
      </p:sp>
      <p:sp>
        <p:nvSpPr>
          <p:cNvPr id="49157" name="TextBox 6"/>
          <p:cNvSpPr txBox="1">
            <a:spLocks noChangeArrowheads="1"/>
          </p:cNvSpPr>
          <p:nvPr/>
        </p:nvSpPr>
        <p:spPr bwMode="auto">
          <a:xfrm>
            <a:off x="279400" y="471488"/>
            <a:ext cx="8397875" cy="1938337"/>
          </a:xfrm>
          <a:prstGeom prst="rect">
            <a:avLst/>
          </a:prstGeom>
          <a:noFill/>
          <a:ln>
            <a:noFill/>
          </a:ln>
          <a:effectLst>
            <a:outerShdw sx="102000" sy="102000" algn="tl" rotWithShape="0">
              <a:srgbClr val="A6A6A6">
                <a:alpha val="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he-IL" b="1">
                <a:solidFill>
                  <a:srgbClr val="1D4C72"/>
                </a:solidFill>
              </a:rPr>
              <a:t>שאלה 10:</a:t>
            </a:r>
          </a:p>
          <a:p>
            <a:pPr eaLnBrk="1" hangingPunct="1"/>
            <a:r>
              <a:rPr lang="he-IL">
                <a:solidFill>
                  <a:srgbClr val="1D4C72"/>
                </a:solidFill>
              </a:rPr>
              <a:t>מה </a:t>
            </a:r>
            <a:r>
              <a:rPr lang="he-IL" u="sng">
                <a:solidFill>
                  <a:srgbClr val="1D4C72"/>
                </a:solidFill>
              </a:rPr>
              <a:t>ההבדל העיקרי</a:t>
            </a:r>
            <a:r>
              <a:rPr lang="he-IL">
                <a:solidFill>
                  <a:srgbClr val="1D4C72"/>
                </a:solidFill>
              </a:rPr>
              <a:t> בין שני התהליכים?</a:t>
            </a:r>
          </a:p>
          <a:p>
            <a:pPr eaLnBrk="1" hangingPunct="1"/>
            <a:r>
              <a:rPr lang="he-IL">
                <a:solidFill>
                  <a:srgbClr val="1D4C72"/>
                </a:solidFill>
              </a:rPr>
              <a:t>       א.  בפוטוסינתזה חומר אורגני </a:t>
            </a:r>
            <a:r>
              <a:rPr lang="he-IL" u="sng">
                <a:solidFill>
                  <a:srgbClr val="1D4C72"/>
                </a:solidFill>
              </a:rPr>
              <a:t>נקלט</a:t>
            </a:r>
            <a:r>
              <a:rPr lang="he-IL">
                <a:solidFill>
                  <a:srgbClr val="1D4C72"/>
                </a:solidFill>
              </a:rPr>
              <a:t>, ואילו בנשימה חומר אורגני </a:t>
            </a:r>
            <a:r>
              <a:rPr lang="he-IL" u="sng">
                <a:solidFill>
                  <a:srgbClr val="1D4C72"/>
                </a:solidFill>
              </a:rPr>
              <a:t>נפלט</a:t>
            </a:r>
            <a:r>
              <a:rPr lang="he-IL">
                <a:solidFill>
                  <a:srgbClr val="1D4C72"/>
                </a:solidFill>
              </a:rPr>
              <a:t>. </a:t>
            </a:r>
          </a:p>
          <a:p>
            <a:pPr eaLnBrk="1" hangingPunct="1"/>
            <a:r>
              <a:rPr lang="he-IL">
                <a:solidFill>
                  <a:srgbClr val="1D4C72"/>
                </a:solidFill>
              </a:rPr>
              <a:t>       ב.  בפוטוסינתזה חומרים </a:t>
            </a:r>
            <a:r>
              <a:rPr lang="he-IL" u="sng">
                <a:solidFill>
                  <a:srgbClr val="1D4C72"/>
                </a:solidFill>
              </a:rPr>
              <a:t>עוברים</a:t>
            </a:r>
            <a:r>
              <a:rPr lang="he-IL">
                <a:solidFill>
                  <a:srgbClr val="1D4C72"/>
                </a:solidFill>
              </a:rPr>
              <a:t>, ואילו בנשימה אנרגיה </a:t>
            </a:r>
            <a:r>
              <a:rPr lang="he-IL" u="sng">
                <a:solidFill>
                  <a:srgbClr val="1D4C72"/>
                </a:solidFill>
              </a:rPr>
              <a:t>מומרת</a:t>
            </a:r>
            <a:r>
              <a:rPr lang="he-IL">
                <a:solidFill>
                  <a:srgbClr val="1D4C72"/>
                </a:solidFill>
              </a:rPr>
              <a:t>. </a:t>
            </a:r>
          </a:p>
          <a:p>
            <a:pPr eaLnBrk="1" hangingPunct="1"/>
            <a:r>
              <a:rPr lang="he-IL">
                <a:solidFill>
                  <a:srgbClr val="1D4C72"/>
                </a:solidFill>
              </a:rPr>
              <a:t>       ג.  בפוטוסינתזה אנרגיה </a:t>
            </a:r>
            <a:r>
              <a:rPr lang="he-IL" u="sng">
                <a:solidFill>
                  <a:srgbClr val="1D4C72"/>
                </a:solidFill>
              </a:rPr>
              <a:t>נפלטת</a:t>
            </a:r>
            <a:r>
              <a:rPr lang="he-IL">
                <a:solidFill>
                  <a:srgbClr val="1D4C72"/>
                </a:solidFill>
              </a:rPr>
              <a:t>, ואילו בנשימה אנרגיה </a:t>
            </a:r>
            <a:r>
              <a:rPr lang="he-IL" u="sng">
                <a:solidFill>
                  <a:srgbClr val="1D4C72"/>
                </a:solidFill>
              </a:rPr>
              <a:t>נקלטת</a:t>
            </a:r>
            <a:r>
              <a:rPr lang="he-IL">
                <a:solidFill>
                  <a:srgbClr val="1D4C72"/>
                </a:solidFill>
              </a:rPr>
              <a:t>. </a:t>
            </a:r>
          </a:p>
          <a:p>
            <a:pPr eaLnBrk="1" hangingPunct="1"/>
            <a:r>
              <a:rPr lang="he-IL">
                <a:solidFill>
                  <a:srgbClr val="1D4C72"/>
                </a:solidFill>
              </a:rPr>
              <a:t>       ד.  בפוטוסינתזה חומר אורגני </a:t>
            </a:r>
            <a:r>
              <a:rPr lang="he-IL" u="sng">
                <a:solidFill>
                  <a:srgbClr val="1D4C72"/>
                </a:solidFill>
              </a:rPr>
              <a:t>נוצר</a:t>
            </a:r>
            <a:r>
              <a:rPr lang="he-IL">
                <a:solidFill>
                  <a:srgbClr val="1D4C72"/>
                </a:solidFill>
              </a:rPr>
              <a:t>, ואילו בנשימה חומר אורגני </a:t>
            </a:r>
            <a:r>
              <a:rPr lang="he-IL" u="sng">
                <a:solidFill>
                  <a:srgbClr val="1D4C72"/>
                </a:solidFill>
              </a:rPr>
              <a:t>מתפרק</a:t>
            </a:r>
            <a:r>
              <a:rPr lang="he-IL">
                <a:solidFill>
                  <a:srgbClr val="1D4C72"/>
                </a:solidFill>
              </a:rPr>
              <a:t>.</a:t>
            </a:r>
          </a:p>
          <a:p>
            <a:pPr eaLnBrk="1" hangingPunct="1"/>
            <a:endParaRPr lang="he-IL" sz="1200">
              <a:solidFill>
                <a:srgbClr val="1D4C72"/>
              </a:solidFill>
            </a:endParaRPr>
          </a:p>
        </p:txBody>
      </p:sp>
      <p:sp>
        <p:nvSpPr>
          <p:cNvPr id="9" name="Rectangle 20"/>
          <p:cNvSpPr/>
          <p:nvPr/>
        </p:nvSpPr>
        <p:spPr>
          <a:xfrm>
            <a:off x="292100" y="2781300"/>
            <a:ext cx="8429625" cy="1214438"/>
          </a:xfrm>
          <a:prstGeom prst="rect">
            <a:avLst/>
          </a:prstGeom>
          <a:gradFill>
            <a:gsLst>
              <a:gs pos="0">
                <a:sysClr val="window" lastClr="FFFFFF"/>
              </a:gs>
              <a:gs pos="50000">
                <a:srgbClr val="FFFFFF">
                  <a:lumMod val="95000"/>
                </a:srgbClr>
              </a:gs>
            </a:gsLst>
            <a:lin ang="5400000" scaled="0"/>
          </a:gradFill>
          <a:ln w="12700" cap="flat" cmpd="sng" algn="ctr">
            <a:solidFill>
              <a:sysClr val="window" lastClr="FFFFFF">
                <a:lumMod val="75000"/>
              </a:sysClr>
            </a:solidFill>
            <a:prstDash val="solid"/>
          </a:ln>
          <a:effectLst/>
        </p:spPr>
        <p:txBody>
          <a:bodyPr rtlCol="1"/>
          <a:lstStyle/>
          <a:p>
            <a:pPr fontAlgn="auto">
              <a:spcBef>
                <a:spcPts val="0"/>
              </a:spcBef>
              <a:spcAft>
                <a:spcPts val="0"/>
              </a:spcAft>
              <a:defRPr/>
            </a:pPr>
            <a:r>
              <a:rPr lang="he-IL" b="1" kern="0" dirty="0">
                <a:solidFill>
                  <a:sysClr val="windowText" lastClr="000000"/>
                </a:solidFill>
                <a:latin typeface="Arial"/>
                <a:cs typeface="Arial"/>
              </a:rPr>
              <a:t>תשובה:</a:t>
            </a:r>
          </a:p>
          <a:p>
            <a:pPr fontAlgn="auto">
              <a:spcBef>
                <a:spcPts val="0"/>
              </a:spcBef>
              <a:spcAft>
                <a:spcPts val="0"/>
              </a:spcAft>
              <a:defRPr/>
            </a:pPr>
            <a:r>
              <a:rPr lang="he-IL" kern="0" dirty="0">
                <a:latin typeface="Arial"/>
                <a:cs typeface="Arial"/>
              </a:rPr>
              <a:t>התשובה הנכונה – ד'. </a:t>
            </a:r>
          </a:p>
          <a:p>
            <a:pPr fontAlgn="auto">
              <a:spcBef>
                <a:spcPts val="0"/>
              </a:spcBef>
              <a:spcAft>
                <a:spcPts val="0"/>
              </a:spcAft>
              <a:defRPr/>
            </a:pPr>
            <a:r>
              <a:rPr lang="he-IL" kern="0" dirty="0">
                <a:latin typeface="Arial"/>
                <a:cs typeface="Arial"/>
              </a:rPr>
              <a:t>פוטוסינתזה היא תהליך של </a:t>
            </a:r>
            <a:r>
              <a:rPr lang="he-IL" u="sng" kern="0" dirty="0">
                <a:latin typeface="Arial"/>
                <a:cs typeface="Arial"/>
              </a:rPr>
              <a:t>יצירת</a:t>
            </a:r>
            <a:r>
              <a:rPr lang="he-IL" kern="0" dirty="0">
                <a:latin typeface="Arial"/>
                <a:cs typeface="Arial"/>
              </a:rPr>
              <a:t> חומר אורגני (מחומרים אי-אורגנים) ונשימה היא תהליך של </a:t>
            </a:r>
            <a:r>
              <a:rPr lang="he-IL" u="sng" kern="0" dirty="0">
                <a:latin typeface="Arial"/>
                <a:cs typeface="Arial"/>
              </a:rPr>
              <a:t>פירוק</a:t>
            </a:r>
            <a:r>
              <a:rPr lang="he-IL" kern="0" dirty="0">
                <a:latin typeface="Arial"/>
                <a:cs typeface="Arial"/>
              </a:rPr>
              <a:t> חומר אורגני. </a:t>
            </a:r>
          </a:p>
        </p:txBody>
      </p:sp>
      <p:sp>
        <p:nvSpPr>
          <p:cNvPr id="7" name="Rectangle 3"/>
          <p:cNvSpPr/>
          <p:nvPr/>
        </p:nvSpPr>
        <p:spPr>
          <a:xfrm>
            <a:off x="389135" y="419100"/>
            <a:ext cx="8215313" cy="4603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fontAlgn="auto">
              <a:spcBef>
                <a:spcPts val="0"/>
              </a:spcBef>
              <a:spcAft>
                <a:spcPts val="0"/>
              </a:spcAft>
              <a:defRPr/>
            </a:pPr>
            <a:endParaRPr lang="he-IL" dirty="0">
              <a:solidFill>
                <a:prstClr val="white"/>
              </a:solidFill>
            </a:endParaRPr>
          </a:p>
        </p:txBody>
      </p:sp>
      <p:sp>
        <p:nvSpPr>
          <p:cNvPr id="8" name="Slide Number Placeholder 8"/>
          <p:cNvSpPr>
            <a:spLocks noGrp="1"/>
          </p:cNvSpPr>
          <p:nvPr>
            <p:ph type="sldNum" sz="quarter" idx="12"/>
          </p:nvPr>
        </p:nvSpPr>
        <p:spPr bwMode="auto">
          <a:xfrm>
            <a:off x="197159" y="6237312"/>
            <a:ext cx="774441" cy="365125"/>
          </a:xfrm>
          <a:ln>
            <a:miter lim="800000"/>
            <a:headEnd/>
            <a:tailEnd/>
          </a:ln>
        </p:spPr>
        <p:txBody>
          <a:bodyPr vert="horz" wrap="square" lIns="91440" tIns="45720" rIns="91440" bIns="45720" numCol="1" anchor="t" anchorCtr="0" compatLnSpc="1">
            <a:prstTxWarp prst="textNoShape">
              <a:avLst/>
            </a:prstTxWarp>
          </a:bodyPr>
          <a:lstStyle/>
          <a:p>
            <a:pPr fontAlgn="base">
              <a:spcBef>
                <a:spcPct val="0"/>
              </a:spcBef>
              <a:spcAft>
                <a:spcPct val="0"/>
              </a:spcAft>
              <a:defRPr/>
            </a:pPr>
            <a:fld id="{FBCEFA07-D00C-4DF1-AC33-4CC8C8A6BFD5}" type="slidenum">
              <a:rPr lang="he-IL" sz="1400" smtClean="0">
                <a:solidFill>
                  <a:schemeClr val="bg1">
                    <a:lumMod val="75000"/>
                  </a:schemeClr>
                </a:solidFill>
              </a:rPr>
              <a:pPr fontAlgn="base">
                <a:spcBef>
                  <a:spcPct val="0"/>
                </a:spcBef>
                <a:spcAft>
                  <a:spcPct val="0"/>
                </a:spcAft>
                <a:defRPr/>
              </a:pPr>
              <a:t>24</a:t>
            </a:fld>
            <a:endParaRPr lang="he-IL" sz="1400" dirty="0" smtClean="0">
              <a:solidFill>
                <a:schemeClr val="bg1">
                  <a:lumMod val="75000"/>
                </a:schemeClr>
              </a:solidFill>
            </a:endParaRPr>
          </a:p>
        </p:txBody>
      </p:sp>
    </p:spTree>
  </p:cSld>
  <p:clrMapOvr>
    <a:masterClrMapping/>
  </p:clrMapOvr>
  <p:transition spd="slow"/>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80" name="כותרת 5"/>
          <p:cNvSpPr>
            <a:spLocks noGrp="1"/>
          </p:cNvSpPr>
          <p:nvPr>
            <p:ph type="ctrTitle"/>
          </p:nvPr>
        </p:nvSpPr>
        <p:spPr bwMode="auto">
          <a:xfrm>
            <a:off x="785813" y="71438"/>
            <a:ext cx="7772400" cy="4413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he-IL" sz="1800" b="1" smtClean="0">
                <a:solidFill>
                  <a:srgbClr val="FF6600"/>
                </a:solidFill>
              </a:rPr>
              <a:t>שאלה 11</a:t>
            </a:r>
            <a:endParaRPr lang="he-IL" sz="1800" smtClean="0"/>
          </a:p>
        </p:txBody>
      </p:sp>
      <p:sp>
        <p:nvSpPr>
          <p:cNvPr id="8" name="TextBox 7"/>
          <p:cNvSpPr txBox="1"/>
          <p:nvPr/>
        </p:nvSpPr>
        <p:spPr>
          <a:xfrm>
            <a:off x="358775" y="692150"/>
            <a:ext cx="8397875" cy="1200150"/>
          </a:xfrm>
          <a:prstGeom prst="rect">
            <a:avLst/>
          </a:prstGeom>
          <a:noFill/>
          <a:ln w="19050">
            <a:noFill/>
          </a:ln>
          <a:effectLst>
            <a:outerShdw sx="102000" sy="102000" algn="tl" rotWithShape="0">
              <a:sysClr val="window" lastClr="FFFFFF">
                <a:lumMod val="65000"/>
                <a:alpha val="0"/>
              </a:sysClr>
            </a:outerShdw>
          </a:effectLst>
        </p:spPr>
        <p:txBody>
          <a:bodyPr rtlCol="1">
            <a:spAutoFit/>
          </a:bodyPr>
          <a:lstStyle/>
          <a:p>
            <a:pPr fontAlgn="auto">
              <a:spcBef>
                <a:spcPts val="0"/>
              </a:spcBef>
              <a:spcAft>
                <a:spcPts val="0"/>
              </a:spcAft>
              <a:defRPr/>
            </a:pPr>
            <a:r>
              <a:rPr lang="he-IL" b="1" kern="0" dirty="0">
                <a:solidFill>
                  <a:srgbClr val="1D4C72"/>
                </a:solidFill>
              </a:rPr>
              <a:t>    שאלה 11:</a:t>
            </a:r>
            <a:endParaRPr lang="he-IL" b="1" kern="0" dirty="0">
              <a:solidFill>
                <a:schemeClr val="tx2"/>
              </a:solidFill>
            </a:endParaRPr>
          </a:p>
          <a:p>
            <a:pPr fontAlgn="auto">
              <a:spcBef>
                <a:spcPts val="0"/>
              </a:spcBef>
              <a:spcAft>
                <a:spcPts val="0"/>
              </a:spcAft>
              <a:defRPr/>
            </a:pPr>
            <a:r>
              <a:rPr lang="he-IL" kern="0" dirty="0">
                <a:solidFill>
                  <a:schemeClr val="tx2"/>
                </a:solidFill>
              </a:rPr>
              <a:t>    אחת הסיבות לעלייה בריכוז ה-</a:t>
            </a:r>
            <a:r>
              <a:rPr lang="en-US" kern="0" dirty="0">
                <a:solidFill>
                  <a:schemeClr val="tx2"/>
                </a:solidFill>
              </a:rPr>
              <a:t>CO</a:t>
            </a:r>
            <a:r>
              <a:rPr lang="en-US" sz="1200" kern="0" dirty="0">
                <a:solidFill>
                  <a:schemeClr val="tx2"/>
                </a:solidFill>
              </a:rPr>
              <a:t>2</a:t>
            </a:r>
            <a:r>
              <a:rPr lang="he-IL" sz="1200" kern="0" dirty="0">
                <a:solidFill>
                  <a:schemeClr val="tx2"/>
                </a:solidFill>
              </a:rPr>
              <a:t> </a:t>
            </a:r>
            <a:r>
              <a:rPr lang="he-IL" kern="0" dirty="0">
                <a:solidFill>
                  <a:schemeClr val="tx2"/>
                </a:solidFill>
              </a:rPr>
              <a:t>באוויר היא כריתת שטחי יערות נרחבים בעולם.</a:t>
            </a:r>
          </a:p>
          <a:p>
            <a:pPr fontAlgn="auto">
              <a:spcBef>
                <a:spcPts val="0"/>
              </a:spcBef>
              <a:spcAft>
                <a:spcPts val="0"/>
              </a:spcAft>
              <a:defRPr/>
            </a:pPr>
            <a:r>
              <a:rPr lang="he-IL" kern="0" dirty="0">
                <a:solidFill>
                  <a:schemeClr val="tx2"/>
                </a:solidFill>
              </a:rPr>
              <a:t>    הסבירו את הקשר ביניהן.</a:t>
            </a:r>
          </a:p>
          <a:p>
            <a:pPr fontAlgn="auto">
              <a:spcBef>
                <a:spcPts val="0"/>
              </a:spcBef>
              <a:spcAft>
                <a:spcPts val="0"/>
              </a:spcAft>
              <a:defRPr/>
            </a:pPr>
            <a:endParaRPr lang="he-IL" kern="0" dirty="0">
              <a:solidFill>
                <a:srgbClr val="1D4C72"/>
              </a:solidFill>
            </a:endParaRPr>
          </a:p>
        </p:txBody>
      </p:sp>
      <p:sp>
        <p:nvSpPr>
          <p:cNvPr id="6" name="Rectangle 3"/>
          <p:cNvSpPr/>
          <p:nvPr/>
        </p:nvSpPr>
        <p:spPr>
          <a:xfrm>
            <a:off x="389135" y="419100"/>
            <a:ext cx="8215313" cy="4603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fontAlgn="auto">
              <a:spcBef>
                <a:spcPts val="0"/>
              </a:spcBef>
              <a:spcAft>
                <a:spcPts val="0"/>
              </a:spcAft>
              <a:defRPr/>
            </a:pPr>
            <a:endParaRPr lang="he-IL" dirty="0">
              <a:solidFill>
                <a:prstClr val="white"/>
              </a:solidFill>
            </a:endParaRPr>
          </a:p>
        </p:txBody>
      </p:sp>
      <p:sp>
        <p:nvSpPr>
          <p:cNvPr id="7" name="Slide Number Placeholder 8"/>
          <p:cNvSpPr>
            <a:spLocks noGrp="1"/>
          </p:cNvSpPr>
          <p:nvPr>
            <p:ph type="sldNum" sz="quarter" idx="12"/>
          </p:nvPr>
        </p:nvSpPr>
        <p:spPr bwMode="auto">
          <a:xfrm>
            <a:off x="197159" y="6237312"/>
            <a:ext cx="774441" cy="365125"/>
          </a:xfrm>
          <a:ln>
            <a:miter lim="800000"/>
            <a:headEnd/>
            <a:tailEnd/>
          </a:ln>
        </p:spPr>
        <p:txBody>
          <a:bodyPr vert="horz" wrap="square" lIns="91440" tIns="45720" rIns="91440" bIns="45720" numCol="1" anchor="t" anchorCtr="0" compatLnSpc="1">
            <a:prstTxWarp prst="textNoShape">
              <a:avLst/>
            </a:prstTxWarp>
          </a:bodyPr>
          <a:lstStyle/>
          <a:p>
            <a:pPr fontAlgn="base">
              <a:spcBef>
                <a:spcPct val="0"/>
              </a:spcBef>
              <a:spcAft>
                <a:spcPct val="0"/>
              </a:spcAft>
              <a:defRPr/>
            </a:pPr>
            <a:fld id="{FBCEFA07-D00C-4DF1-AC33-4CC8C8A6BFD5}" type="slidenum">
              <a:rPr lang="he-IL" sz="1400" smtClean="0">
                <a:solidFill>
                  <a:schemeClr val="bg1">
                    <a:lumMod val="75000"/>
                  </a:schemeClr>
                </a:solidFill>
              </a:rPr>
              <a:pPr fontAlgn="base">
                <a:spcBef>
                  <a:spcPct val="0"/>
                </a:spcBef>
                <a:spcAft>
                  <a:spcPct val="0"/>
                </a:spcAft>
                <a:defRPr/>
              </a:pPr>
              <a:t>25</a:t>
            </a:fld>
            <a:endParaRPr lang="he-IL" sz="1400" dirty="0" smtClean="0">
              <a:solidFill>
                <a:schemeClr val="bg1">
                  <a:lumMod val="75000"/>
                </a:schemeClr>
              </a:solidFill>
            </a:endParaRPr>
          </a:p>
        </p:txBody>
      </p:sp>
    </p:spTree>
  </p:cSld>
  <p:clrMapOvr>
    <a:masterClrMapping/>
  </p:clrMapOvr>
  <p:transition spd="slow"/>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4" name="כותרת 5"/>
          <p:cNvSpPr>
            <a:spLocks noGrp="1"/>
          </p:cNvSpPr>
          <p:nvPr>
            <p:ph type="ctrTitle"/>
          </p:nvPr>
        </p:nvSpPr>
        <p:spPr bwMode="auto">
          <a:xfrm>
            <a:off x="785813" y="71438"/>
            <a:ext cx="7772400" cy="4413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he-IL" sz="1800" b="1" smtClean="0">
                <a:solidFill>
                  <a:srgbClr val="FF6600"/>
                </a:solidFill>
              </a:rPr>
              <a:t>תשובה</a:t>
            </a:r>
            <a:endParaRPr lang="he-IL" sz="1800" smtClean="0"/>
          </a:p>
        </p:txBody>
      </p:sp>
      <p:sp>
        <p:nvSpPr>
          <p:cNvPr id="6" name="Rectangle 20"/>
          <p:cNvSpPr/>
          <p:nvPr/>
        </p:nvSpPr>
        <p:spPr bwMode="auto">
          <a:xfrm>
            <a:off x="341313" y="2781300"/>
            <a:ext cx="8196262" cy="1223963"/>
          </a:xfrm>
          <a:prstGeom prst="rect">
            <a:avLst/>
          </a:prstGeom>
          <a:gradFill>
            <a:gsLst>
              <a:gs pos="0">
                <a:sysClr val="window" lastClr="FFFFFF"/>
              </a:gs>
              <a:gs pos="50000">
                <a:srgbClr val="FFFFFF">
                  <a:lumMod val="95000"/>
                </a:srgbClr>
              </a:gs>
            </a:gsLst>
            <a:lin ang="5400000" scaled="0"/>
          </a:gradFill>
          <a:ln w="12700" cap="flat" cmpd="sng" algn="ctr">
            <a:solidFill>
              <a:sysClr val="window" lastClr="FFFFFF">
                <a:lumMod val="75000"/>
              </a:sysClr>
            </a:solidFill>
            <a:prstDash val="solid"/>
          </a:ln>
          <a:effectLst/>
        </p:spPr>
        <p:txBody>
          <a:bodyPr rtlCol="1"/>
          <a:lstStyle/>
          <a:p>
            <a:pPr fontAlgn="auto">
              <a:spcBef>
                <a:spcPts val="0"/>
              </a:spcBef>
              <a:spcAft>
                <a:spcPts val="0"/>
              </a:spcAft>
              <a:defRPr/>
            </a:pPr>
            <a:endParaRPr lang="he-IL" sz="500" kern="0" dirty="0">
              <a:solidFill>
                <a:prstClr val="black"/>
              </a:solidFill>
              <a:latin typeface="Arial"/>
              <a:cs typeface="Arial"/>
            </a:endParaRPr>
          </a:p>
          <a:p>
            <a:pPr fontAlgn="auto">
              <a:spcBef>
                <a:spcPts val="0"/>
              </a:spcBef>
              <a:spcAft>
                <a:spcPts val="0"/>
              </a:spcAft>
              <a:defRPr/>
            </a:pPr>
            <a:r>
              <a:rPr lang="he-IL" b="1" kern="0" dirty="0">
                <a:solidFill>
                  <a:prstClr val="black"/>
                </a:solidFill>
                <a:latin typeface="Arial"/>
                <a:cs typeface="Arial"/>
              </a:rPr>
              <a:t>תשובה:   </a:t>
            </a:r>
          </a:p>
          <a:p>
            <a:pPr fontAlgn="auto">
              <a:spcBef>
                <a:spcPts val="0"/>
              </a:spcBef>
              <a:spcAft>
                <a:spcPts val="0"/>
              </a:spcAft>
              <a:defRPr/>
            </a:pPr>
            <a:r>
              <a:rPr lang="he-IL" kern="0" dirty="0">
                <a:solidFill>
                  <a:prstClr val="black"/>
                </a:solidFill>
                <a:latin typeface="Arial"/>
                <a:cs typeface="Arial"/>
              </a:rPr>
              <a:t>הצמחים קולטים </a:t>
            </a:r>
            <a:r>
              <a:rPr lang="en-US" kern="0" dirty="0">
                <a:solidFill>
                  <a:prstClr val="black"/>
                </a:solidFill>
                <a:latin typeface="Arial"/>
                <a:cs typeface="Arial"/>
              </a:rPr>
              <a:t>CO</a:t>
            </a:r>
            <a:r>
              <a:rPr lang="en-US" sz="1200" kern="0" dirty="0">
                <a:solidFill>
                  <a:prstClr val="black"/>
                </a:solidFill>
                <a:latin typeface="Arial"/>
                <a:cs typeface="Arial"/>
              </a:rPr>
              <a:t>2</a:t>
            </a:r>
            <a:r>
              <a:rPr lang="he-IL" sz="1200" kern="0" dirty="0">
                <a:solidFill>
                  <a:prstClr val="black"/>
                </a:solidFill>
                <a:latin typeface="Arial"/>
                <a:cs typeface="Arial"/>
              </a:rPr>
              <a:t> </a:t>
            </a:r>
            <a:r>
              <a:rPr lang="he-IL" kern="0" dirty="0">
                <a:latin typeface="Arial"/>
                <a:cs typeface="Arial"/>
              </a:rPr>
              <a:t>מהאוויר לתהליך הפוטוסינתזה. ככל ששטחי היערות מצטמצמים, כך</a:t>
            </a:r>
          </a:p>
          <a:p>
            <a:pPr fontAlgn="auto">
              <a:spcBef>
                <a:spcPts val="0"/>
              </a:spcBef>
              <a:spcAft>
                <a:spcPts val="0"/>
              </a:spcAft>
              <a:defRPr/>
            </a:pPr>
            <a:r>
              <a:rPr lang="he-IL" kern="0" dirty="0">
                <a:latin typeface="Arial"/>
                <a:cs typeface="Arial"/>
              </a:rPr>
              <a:t>פחות פחמן דו-חמצני נקלט מהאוויר.</a:t>
            </a:r>
          </a:p>
          <a:p>
            <a:pPr fontAlgn="auto">
              <a:spcBef>
                <a:spcPts val="0"/>
              </a:spcBef>
              <a:spcAft>
                <a:spcPts val="0"/>
              </a:spcAft>
              <a:defRPr/>
            </a:pPr>
            <a:r>
              <a:rPr lang="he-IL" kern="0" dirty="0">
                <a:latin typeface="Arial"/>
                <a:cs typeface="Arial"/>
              </a:rPr>
              <a:t> </a:t>
            </a:r>
          </a:p>
        </p:txBody>
      </p:sp>
      <p:sp>
        <p:nvSpPr>
          <p:cNvPr id="7" name="TextBox 6"/>
          <p:cNvSpPr txBox="1"/>
          <p:nvPr/>
        </p:nvSpPr>
        <p:spPr>
          <a:xfrm>
            <a:off x="358775" y="692150"/>
            <a:ext cx="8397875" cy="1200150"/>
          </a:xfrm>
          <a:prstGeom prst="rect">
            <a:avLst/>
          </a:prstGeom>
          <a:noFill/>
          <a:ln w="19050">
            <a:noFill/>
          </a:ln>
          <a:effectLst>
            <a:outerShdw sx="102000" sy="102000" algn="tl" rotWithShape="0">
              <a:sysClr val="window" lastClr="FFFFFF">
                <a:lumMod val="65000"/>
                <a:alpha val="0"/>
              </a:sysClr>
            </a:outerShdw>
          </a:effectLst>
        </p:spPr>
        <p:txBody>
          <a:bodyPr rtlCol="1">
            <a:spAutoFit/>
          </a:bodyPr>
          <a:lstStyle/>
          <a:p>
            <a:pPr fontAlgn="auto">
              <a:spcBef>
                <a:spcPts val="0"/>
              </a:spcBef>
              <a:spcAft>
                <a:spcPts val="0"/>
              </a:spcAft>
              <a:defRPr/>
            </a:pPr>
            <a:r>
              <a:rPr lang="he-IL" b="1" kern="0" dirty="0">
                <a:solidFill>
                  <a:srgbClr val="1D4C72"/>
                </a:solidFill>
              </a:rPr>
              <a:t>    שאלה 11:</a:t>
            </a:r>
          </a:p>
          <a:p>
            <a:pPr fontAlgn="auto">
              <a:spcBef>
                <a:spcPts val="0"/>
              </a:spcBef>
              <a:spcAft>
                <a:spcPts val="0"/>
              </a:spcAft>
              <a:defRPr/>
            </a:pPr>
            <a:r>
              <a:rPr lang="he-IL" kern="0" dirty="0">
                <a:solidFill>
                  <a:srgbClr val="1D4C72"/>
                </a:solidFill>
              </a:rPr>
              <a:t>    אחת הסיבות </a:t>
            </a:r>
            <a:r>
              <a:rPr lang="he-IL" kern="0" dirty="0">
                <a:solidFill>
                  <a:schemeClr val="tx2"/>
                </a:solidFill>
              </a:rPr>
              <a:t>לעלייה בריכוז ה-</a:t>
            </a:r>
            <a:r>
              <a:rPr lang="en-US" kern="0" dirty="0">
                <a:solidFill>
                  <a:schemeClr val="tx2"/>
                </a:solidFill>
              </a:rPr>
              <a:t>CO</a:t>
            </a:r>
            <a:r>
              <a:rPr lang="en-US" sz="1200" kern="0" dirty="0">
                <a:solidFill>
                  <a:schemeClr val="tx2"/>
                </a:solidFill>
              </a:rPr>
              <a:t>2</a:t>
            </a:r>
            <a:r>
              <a:rPr lang="he-IL" sz="1200" kern="0" dirty="0">
                <a:solidFill>
                  <a:schemeClr val="tx2"/>
                </a:solidFill>
              </a:rPr>
              <a:t> </a:t>
            </a:r>
            <a:r>
              <a:rPr lang="he-IL" kern="0" dirty="0">
                <a:solidFill>
                  <a:schemeClr val="tx2"/>
                </a:solidFill>
              </a:rPr>
              <a:t>באוויר היא כריתת שטחי יערות נרחבים בעולם.</a:t>
            </a:r>
          </a:p>
          <a:p>
            <a:pPr fontAlgn="auto">
              <a:spcBef>
                <a:spcPts val="0"/>
              </a:spcBef>
              <a:spcAft>
                <a:spcPts val="0"/>
              </a:spcAft>
              <a:defRPr/>
            </a:pPr>
            <a:r>
              <a:rPr lang="he-IL" kern="0" dirty="0">
                <a:solidFill>
                  <a:schemeClr val="tx2"/>
                </a:solidFill>
              </a:rPr>
              <a:t>    הסבירו את הקשר ביניהן.</a:t>
            </a:r>
          </a:p>
          <a:p>
            <a:pPr fontAlgn="auto">
              <a:spcBef>
                <a:spcPts val="0"/>
              </a:spcBef>
              <a:spcAft>
                <a:spcPts val="0"/>
              </a:spcAft>
              <a:defRPr/>
            </a:pPr>
            <a:endParaRPr lang="he-IL" kern="0" dirty="0">
              <a:solidFill>
                <a:schemeClr val="tx2"/>
              </a:solidFill>
            </a:endParaRPr>
          </a:p>
        </p:txBody>
      </p:sp>
      <p:sp>
        <p:nvSpPr>
          <p:cNvPr id="8" name="Rectangle 3"/>
          <p:cNvSpPr/>
          <p:nvPr/>
        </p:nvSpPr>
        <p:spPr>
          <a:xfrm>
            <a:off x="389135" y="419100"/>
            <a:ext cx="8215313" cy="4603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fontAlgn="auto">
              <a:spcBef>
                <a:spcPts val="0"/>
              </a:spcBef>
              <a:spcAft>
                <a:spcPts val="0"/>
              </a:spcAft>
              <a:defRPr/>
            </a:pPr>
            <a:endParaRPr lang="he-IL" dirty="0">
              <a:solidFill>
                <a:prstClr val="white"/>
              </a:solidFill>
            </a:endParaRPr>
          </a:p>
        </p:txBody>
      </p:sp>
      <p:sp>
        <p:nvSpPr>
          <p:cNvPr id="9" name="Slide Number Placeholder 8"/>
          <p:cNvSpPr>
            <a:spLocks noGrp="1"/>
          </p:cNvSpPr>
          <p:nvPr>
            <p:ph type="sldNum" sz="quarter" idx="12"/>
          </p:nvPr>
        </p:nvSpPr>
        <p:spPr bwMode="auto">
          <a:xfrm>
            <a:off x="197159" y="6237312"/>
            <a:ext cx="774441" cy="365125"/>
          </a:xfrm>
          <a:ln>
            <a:miter lim="800000"/>
            <a:headEnd/>
            <a:tailEnd/>
          </a:ln>
        </p:spPr>
        <p:txBody>
          <a:bodyPr vert="horz" wrap="square" lIns="91440" tIns="45720" rIns="91440" bIns="45720" numCol="1" anchor="t" anchorCtr="0" compatLnSpc="1">
            <a:prstTxWarp prst="textNoShape">
              <a:avLst/>
            </a:prstTxWarp>
          </a:bodyPr>
          <a:lstStyle/>
          <a:p>
            <a:pPr fontAlgn="base">
              <a:spcBef>
                <a:spcPct val="0"/>
              </a:spcBef>
              <a:spcAft>
                <a:spcPct val="0"/>
              </a:spcAft>
              <a:defRPr/>
            </a:pPr>
            <a:fld id="{FBCEFA07-D00C-4DF1-AC33-4CC8C8A6BFD5}" type="slidenum">
              <a:rPr lang="he-IL" sz="1400" smtClean="0">
                <a:solidFill>
                  <a:schemeClr val="bg1">
                    <a:lumMod val="75000"/>
                  </a:schemeClr>
                </a:solidFill>
              </a:rPr>
              <a:pPr fontAlgn="base">
                <a:spcBef>
                  <a:spcPct val="0"/>
                </a:spcBef>
                <a:spcAft>
                  <a:spcPct val="0"/>
                </a:spcAft>
                <a:defRPr/>
              </a:pPr>
              <a:t>26</a:t>
            </a:fld>
            <a:endParaRPr lang="he-IL" sz="1400" dirty="0" smtClean="0">
              <a:solidFill>
                <a:schemeClr val="bg1">
                  <a:lumMod val="75000"/>
                </a:schemeClr>
              </a:solidFill>
            </a:endParaRPr>
          </a:p>
        </p:txBody>
      </p:sp>
    </p:spTree>
  </p:cSld>
  <p:clrMapOvr>
    <a:masterClrMapping/>
  </p:clrMapOvr>
  <p:transition spd="slow"/>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8" name="כותרת 5"/>
          <p:cNvSpPr>
            <a:spLocks noGrp="1"/>
          </p:cNvSpPr>
          <p:nvPr>
            <p:ph type="ctrTitle"/>
          </p:nvPr>
        </p:nvSpPr>
        <p:spPr bwMode="auto">
          <a:xfrm>
            <a:off x="785813" y="71438"/>
            <a:ext cx="7772400" cy="4413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he-IL" sz="1800" b="1" smtClean="0">
                <a:solidFill>
                  <a:srgbClr val="FF6600"/>
                </a:solidFill>
              </a:rPr>
              <a:t>שאלה 12</a:t>
            </a:r>
            <a:endParaRPr lang="he-IL" sz="1800" smtClean="0"/>
          </a:p>
        </p:txBody>
      </p:sp>
      <p:sp>
        <p:nvSpPr>
          <p:cNvPr id="8" name="TextBox 7"/>
          <p:cNvSpPr txBox="1"/>
          <p:nvPr/>
        </p:nvSpPr>
        <p:spPr>
          <a:xfrm>
            <a:off x="174625" y="692150"/>
            <a:ext cx="8397875" cy="1754188"/>
          </a:xfrm>
          <a:prstGeom prst="rect">
            <a:avLst/>
          </a:prstGeom>
          <a:noFill/>
          <a:ln w="19050">
            <a:noFill/>
          </a:ln>
          <a:effectLst>
            <a:outerShdw sx="102000" sy="102000" algn="tl" rotWithShape="0">
              <a:sysClr val="window" lastClr="FFFFFF">
                <a:lumMod val="65000"/>
                <a:alpha val="0"/>
              </a:sysClr>
            </a:outerShdw>
          </a:effectLst>
        </p:spPr>
        <p:txBody>
          <a:bodyPr rtlCol="1">
            <a:spAutoFit/>
          </a:bodyPr>
          <a:lstStyle/>
          <a:p>
            <a:pPr fontAlgn="auto">
              <a:spcBef>
                <a:spcPts val="0"/>
              </a:spcBef>
              <a:spcAft>
                <a:spcPts val="0"/>
              </a:spcAft>
              <a:defRPr/>
            </a:pPr>
            <a:r>
              <a:rPr lang="he-IL" b="1" kern="0" dirty="0">
                <a:solidFill>
                  <a:srgbClr val="1D4C72"/>
                </a:solidFill>
              </a:rPr>
              <a:t>שאלה 12:</a:t>
            </a:r>
          </a:p>
          <a:p>
            <a:pPr fontAlgn="auto">
              <a:spcBef>
                <a:spcPts val="0"/>
              </a:spcBef>
              <a:spcAft>
                <a:spcPts val="0"/>
              </a:spcAft>
              <a:defRPr/>
            </a:pPr>
            <a:r>
              <a:rPr lang="he-IL" kern="0" dirty="0">
                <a:solidFill>
                  <a:srgbClr val="1D4C72"/>
                </a:solidFill>
              </a:rPr>
              <a:t>האוויר הנמצא בקרקע דרוש לצמחים, כי ממנו הם קולטים </a:t>
            </a:r>
            <a:r>
              <a:rPr lang="he-IL" u="sng" kern="0" dirty="0">
                <a:solidFill>
                  <a:srgbClr val="1D4C72"/>
                </a:solidFill>
              </a:rPr>
              <a:t>ישירות</a:t>
            </a:r>
            <a:r>
              <a:rPr lang="he-IL" kern="0" dirty="0">
                <a:solidFill>
                  <a:srgbClr val="1D4C72"/>
                </a:solidFill>
              </a:rPr>
              <a:t>:  </a:t>
            </a:r>
          </a:p>
          <a:p>
            <a:pPr fontAlgn="auto">
              <a:spcBef>
                <a:spcPts val="0"/>
              </a:spcBef>
              <a:spcAft>
                <a:spcPts val="0"/>
              </a:spcAft>
              <a:defRPr/>
            </a:pPr>
            <a:r>
              <a:rPr lang="he-IL" kern="0" dirty="0">
                <a:solidFill>
                  <a:srgbClr val="1D4C72"/>
                </a:solidFill>
              </a:rPr>
              <a:t>   א. את הפחמן הדו-חמצני הדרוש לפוטוסינתזה.</a:t>
            </a:r>
            <a:endParaRPr lang="en-US" kern="0" dirty="0">
              <a:solidFill>
                <a:srgbClr val="1D4C72"/>
              </a:solidFill>
            </a:endParaRPr>
          </a:p>
          <a:p>
            <a:pPr fontAlgn="auto">
              <a:spcBef>
                <a:spcPts val="0"/>
              </a:spcBef>
              <a:spcAft>
                <a:spcPts val="0"/>
              </a:spcAft>
              <a:defRPr/>
            </a:pPr>
            <a:r>
              <a:rPr lang="he-IL" kern="0" dirty="0">
                <a:solidFill>
                  <a:srgbClr val="1D4C72"/>
                </a:solidFill>
              </a:rPr>
              <a:t>   ב. את החמצן הדרוש לנשימת השורשים. </a:t>
            </a:r>
            <a:endParaRPr lang="en-US" kern="0" dirty="0">
              <a:solidFill>
                <a:srgbClr val="1D4C72"/>
              </a:solidFill>
            </a:endParaRPr>
          </a:p>
          <a:p>
            <a:pPr fontAlgn="auto">
              <a:spcBef>
                <a:spcPts val="0"/>
              </a:spcBef>
              <a:spcAft>
                <a:spcPts val="0"/>
              </a:spcAft>
              <a:defRPr/>
            </a:pPr>
            <a:r>
              <a:rPr lang="he-IL" kern="0" dirty="0">
                <a:solidFill>
                  <a:srgbClr val="1D4C72"/>
                </a:solidFill>
              </a:rPr>
              <a:t>   ג. את תרכובות החנקן הדרושות לגידול הצמח.    </a:t>
            </a:r>
          </a:p>
          <a:p>
            <a:pPr fontAlgn="auto">
              <a:spcBef>
                <a:spcPts val="0"/>
              </a:spcBef>
              <a:spcAft>
                <a:spcPts val="0"/>
              </a:spcAft>
              <a:defRPr/>
            </a:pPr>
            <a:r>
              <a:rPr lang="he-IL" kern="0" dirty="0">
                <a:solidFill>
                  <a:srgbClr val="1D4C72"/>
                </a:solidFill>
              </a:rPr>
              <a:t>   ד. את המימן הדרוש לוויסות רמת ה-</a:t>
            </a:r>
            <a:r>
              <a:rPr lang="en-US" sz="1500" kern="0" dirty="0">
                <a:solidFill>
                  <a:srgbClr val="1D4C72"/>
                </a:solidFill>
              </a:rPr>
              <a:t>Ph</a:t>
            </a:r>
            <a:r>
              <a:rPr lang="he-IL" kern="0" dirty="0">
                <a:solidFill>
                  <a:srgbClr val="1D4C72"/>
                </a:solidFill>
              </a:rPr>
              <a:t> בתאים.  </a:t>
            </a:r>
            <a:endParaRPr lang="en-US" kern="0" dirty="0">
              <a:solidFill>
                <a:srgbClr val="1D4C72"/>
              </a:solidFill>
            </a:endParaRPr>
          </a:p>
        </p:txBody>
      </p:sp>
      <p:sp>
        <p:nvSpPr>
          <p:cNvPr id="6" name="Rectangle 3"/>
          <p:cNvSpPr/>
          <p:nvPr/>
        </p:nvSpPr>
        <p:spPr>
          <a:xfrm>
            <a:off x="389135" y="419100"/>
            <a:ext cx="8215313" cy="4603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fontAlgn="auto">
              <a:spcBef>
                <a:spcPts val="0"/>
              </a:spcBef>
              <a:spcAft>
                <a:spcPts val="0"/>
              </a:spcAft>
              <a:defRPr/>
            </a:pPr>
            <a:endParaRPr lang="he-IL" dirty="0">
              <a:solidFill>
                <a:prstClr val="white"/>
              </a:solidFill>
            </a:endParaRPr>
          </a:p>
        </p:txBody>
      </p:sp>
      <p:sp>
        <p:nvSpPr>
          <p:cNvPr id="7" name="Slide Number Placeholder 8"/>
          <p:cNvSpPr>
            <a:spLocks noGrp="1"/>
          </p:cNvSpPr>
          <p:nvPr>
            <p:ph type="sldNum" sz="quarter" idx="12"/>
          </p:nvPr>
        </p:nvSpPr>
        <p:spPr bwMode="auto">
          <a:xfrm>
            <a:off x="197159" y="6237312"/>
            <a:ext cx="774441" cy="365125"/>
          </a:xfrm>
          <a:ln>
            <a:miter lim="800000"/>
            <a:headEnd/>
            <a:tailEnd/>
          </a:ln>
        </p:spPr>
        <p:txBody>
          <a:bodyPr vert="horz" wrap="square" lIns="91440" tIns="45720" rIns="91440" bIns="45720" numCol="1" anchor="t" anchorCtr="0" compatLnSpc="1">
            <a:prstTxWarp prst="textNoShape">
              <a:avLst/>
            </a:prstTxWarp>
          </a:bodyPr>
          <a:lstStyle/>
          <a:p>
            <a:pPr fontAlgn="base">
              <a:spcBef>
                <a:spcPct val="0"/>
              </a:spcBef>
              <a:spcAft>
                <a:spcPct val="0"/>
              </a:spcAft>
              <a:defRPr/>
            </a:pPr>
            <a:fld id="{FBCEFA07-D00C-4DF1-AC33-4CC8C8A6BFD5}" type="slidenum">
              <a:rPr lang="he-IL" sz="1400" smtClean="0">
                <a:solidFill>
                  <a:schemeClr val="bg1">
                    <a:lumMod val="75000"/>
                  </a:schemeClr>
                </a:solidFill>
              </a:rPr>
              <a:pPr fontAlgn="base">
                <a:spcBef>
                  <a:spcPct val="0"/>
                </a:spcBef>
                <a:spcAft>
                  <a:spcPct val="0"/>
                </a:spcAft>
                <a:defRPr/>
              </a:pPr>
              <a:t>27</a:t>
            </a:fld>
            <a:endParaRPr lang="he-IL" sz="1400" dirty="0" smtClean="0">
              <a:solidFill>
                <a:schemeClr val="bg1">
                  <a:lumMod val="75000"/>
                </a:schemeClr>
              </a:solidFill>
            </a:endParaRPr>
          </a:p>
        </p:txBody>
      </p:sp>
    </p:spTree>
  </p:cSld>
  <p:clrMapOvr>
    <a:masterClrMapping/>
  </p:clrMapOvr>
  <p:transition spd="slow"/>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5" name="Slide Number Placeholder 8"/>
          <p:cNvSpPr>
            <a:spLocks noGrp="1"/>
          </p:cNvSpPr>
          <p:nvPr>
            <p:ph type="sldNum" sz="quarter" idx="12"/>
          </p:nvPr>
        </p:nvSpPr>
        <p:spPr bwMode="auto">
          <a:ln>
            <a:miter lim="800000"/>
            <a:headEnd/>
            <a:tailEnd/>
          </a:ln>
        </p:spPr>
        <p:txBody>
          <a:bodyPr vert="horz" wrap="square" lIns="91440" tIns="45720" rIns="91440" bIns="45720" numCol="1" anchor="t" anchorCtr="0" compatLnSpc="1">
            <a:prstTxWarp prst="textNoShape">
              <a:avLst/>
            </a:prstTxWarp>
          </a:bodyPr>
          <a:lstStyle/>
          <a:p>
            <a:pPr fontAlgn="base">
              <a:spcBef>
                <a:spcPct val="0"/>
              </a:spcBef>
              <a:spcAft>
                <a:spcPct val="0"/>
              </a:spcAft>
              <a:defRPr/>
            </a:pPr>
            <a:fld id="{6F048641-B959-4261-99F3-6E2EFE7B355B}" type="slidenum">
              <a:rPr lang="he-IL" smtClean="0"/>
              <a:pPr fontAlgn="base">
                <a:spcBef>
                  <a:spcPct val="0"/>
                </a:spcBef>
                <a:spcAft>
                  <a:spcPct val="0"/>
                </a:spcAft>
                <a:defRPr/>
              </a:pPr>
              <a:t>28</a:t>
            </a:fld>
            <a:endParaRPr lang="he-IL" dirty="0" smtClean="0"/>
          </a:p>
        </p:txBody>
      </p:sp>
      <p:sp>
        <p:nvSpPr>
          <p:cNvPr id="6" name="כותרת 5"/>
          <p:cNvSpPr>
            <a:spLocks noGrp="1"/>
          </p:cNvSpPr>
          <p:nvPr>
            <p:ph type="ctrTitle"/>
          </p:nvPr>
        </p:nvSpPr>
        <p:spPr>
          <a:xfrm>
            <a:off x="785813" y="71438"/>
            <a:ext cx="7772400" cy="441325"/>
          </a:xfrm>
        </p:spPr>
        <p:txBody>
          <a:bodyPr/>
          <a:lstStyle/>
          <a:p>
            <a:pPr fontAlgn="auto">
              <a:defRPr/>
            </a:pPr>
            <a:r>
              <a:rPr lang="he-IL" sz="1800" b="1" dirty="0" smtClean="0">
                <a:solidFill>
                  <a:srgbClr val="FF6600"/>
                </a:solidFill>
                <a:ea typeface="+mn-ea"/>
              </a:rPr>
              <a:t>תשובה</a:t>
            </a:r>
            <a:endParaRPr lang="he-IL" sz="1800" dirty="0" smtClean="0"/>
          </a:p>
        </p:txBody>
      </p:sp>
      <p:sp>
        <p:nvSpPr>
          <p:cNvPr id="8" name="TextBox 7"/>
          <p:cNvSpPr txBox="1"/>
          <p:nvPr/>
        </p:nvSpPr>
        <p:spPr>
          <a:xfrm>
            <a:off x="214313" y="692150"/>
            <a:ext cx="8397875" cy="1754188"/>
          </a:xfrm>
          <a:prstGeom prst="rect">
            <a:avLst/>
          </a:prstGeom>
          <a:noFill/>
          <a:ln w="19050">
            <a:noFill/>
          </a:ln>
          <a:effectLst>
            <a:outerShdw sx="102000" sy="102000" algn="tl" rotWithShape="0">
              <a:sysClr val="window" lastClr="FFFFFF">
                <a:lumMod val="65000"/>
                <a:alpha val="0"/>
              </a:sysClr>
            </a:outerShdw>
          </a:effectLst>
        </p:spPr>
        <p:txBody>
          <a:bodyPr rtlCol="1">
            <a:spAutoFit/>
          </a:bodyPr>
          <a:lstStyle/>
          <a:p>
            <a:pPr fontAlgn="auto">
              <a:spcBef>
                <a:spcPts val="0"/>
              </a:spcBef>
              <a:spcAft>
                <a:spcPts val="0"/>
              </a:spcAft>
              <a:defRPr/>
            </a:pPr>
            <a:r>
              <a:rPr lang="he-IL" b="1" kern="0" dirty="0">
                <a:solidFill>
                  <a:srgbClr val="1D4C72"/>
                </a:solidFill>
              </a:rPr>
              <a:t>שאלה 12:</a:t>
            </a:r>
          </a:p>
          <a:p>
            <a:pPr fontAlgn="auto">
              <a:spcBef>
                <a:spcPts val="0"/>
              </a:spcBef>
              <a:spcAft>
                <a:spcPts val="0"/>
              </a:spcAft>
              <a:defRPr/>
            </a:pPr>
            <a:r>
              <a:rPr lang="he-IL" kern="0" dirty="0">
                <a:solidFill>
                  <a:srgbClr val="1D4C72"/>
                </a:solidFill>
              </a:rPr>
              <a:t>האוויר הנמצא בקרקע דרוש לצמחים, כי ממנו הם קולטים </a:t>
            </a:r>
            <a:r>
              <a:rPr lang="he-IL" u="sng" kern="0" dirty="0">
                <a:solidFill>
                  <a:srgbClr val="1D4C72"/>
                </a:solidFill>
              </a:rPr>
              <a:t>ישירות</a:t>
            </a:r>
            <a:r>
              <a:rPr lang="he-IL" kern="0" dirty="0">
                <a:solidFill>
                  <a:srgbClr val="1D4C72"/>
                </a:solidFill>
              </a:rPr>
              <a:t>:  </a:t>
            </a:r>
          </a:p>
          <a:p>
            <a:pPr fontAlgn="auto">
              <a:spcBef>
                <a:spcPts val="0"/>
              </a:spcBef>
              <a:spcAft>
                <a:spcPts val="0"/>
              </a:spcAft>
              <a:defRPr/>
            </a:pPr>
            <a:r>
              <a:rPr lang="he-IL" kern="0" dirty="0">
                <a:solidFill>
                  <a:srgbClr val="1D4C72"/>
                </a:solidFill>
              </a:rPr>
              <a:t>   א. את הפחמן הדו-חמצני הדרוש לפוטוסינתזה.</a:t>
            </a:r>
            <a:endParaRPr lang="en-US" kern="0" dirty="0">
              <a:solidFill>
                <a:srgbClr val="1D4C72"/>
              </a:solidFill>
            </a:endParaRPr>
          </a:p>
          <a:p>
            <a:pPr fontAlgn="auto">
              <a:spcBef>
                <a:spcPts val="0"/>
              </a:spcBef>
              <a:spcAft>
                <a:spcPts val="0"/>
              </a:spcAft>
              <a:defRPr/>
            </a:pPr>
            <a:r>
              <a:rPr lang="he-IL" kern="0" dirty="0">
                <a:solidFill>
                  <a:srgbClr val="1D4C72"/>
                </a:solidFill>
              </a:rPr>
              <a:t>   ב. את החמצן הדרוש לנשימת השורשים. </a:t>
            </a:r>
            <a:endParaRPr lang="en-US" kern="0" dirty="0">
              <a:solidFill>
                <a:srgbClr val="1D4C72"/>
              </a:solidFill>
            </a:endParaRPr>
          </a:p>
          <a:p>
            <a:pPr fontAlgn="auto">
              <a:spcBef>
                <a:spcPts val="0"/>
              </a:spcBef>
              <a:spcAft>
                <a:spcPts val="0"/>
              </a:spcAft>
              <a:defRPr/>
            </a:pPr>
            <a:r>
              <a:rPr lang="he-IL" kern="0" dirty="0">
                <a:solidFill>
                  <a:srgbClr val="1D4C72"/>
                </a:solidFill>
              </a:rPr>
              <a:t>   ג. את תרכובות החנקן הדרושות לגידול הצמח.    </a:t>
            </a:r>
          </a:p>
          <a:p>
            <a:pPr fontAlgn="auto">
              <a:spcBef>
                <a:spcPts val="0"/>
              </a:spcBef>
              <a:spcAft>
                <a:spcPts val="0"/>
              </a:spcAft>
              <a:defRPr/>
            </a:pPr>
            <a:r>
              <a:rPr lang="he-IL" kern="0" dirty="0">
                <a:solidFill>
                  <a:srgbClr val="1D4C72"/>
                </a:solidFill>
              </a:rPr>
              <a:t>   ד. את המימן הדרוש לוויסות רמת ה-</a:t>
            </a:r>
            <a:r>
              <a:rPr lang="en-US" sz="1500" kern="0" dirty="0">
                <a:solidFill>
                  <a:srgbClr val="1D4C72"/>
                </a:solidFill>
              </a:rPr>
              <a:t>Ph</a:t>
            </a:r>
            <a:r>
              <a:rPr lang="he-IL" kern="0" dirty="0">
                <a:solidFill>
                  <a:srgbClr val="1D4C72"/>
                </a:solidFill>
              </a:rPr>
              <a:t> בתאים.  </a:t>
            </a:r>
            <a:endParaRPr lang="en-US" kern="0" dirty="0">
              <a:solidFill>
                <a:srgbClr val="1D4C72"/>
              </a:solidFill>
            </a:endParaRPr>
          </a:p>
        </p:txBody>
      </p:sp>
      <p:sp>
        <p:nvSpPr>
          <p:cNvPr id="7" name="Rectangle 20"/>
          <p:cNvSpPr/>
          <p:nvPr/>
        </p:nvSpPr>
        <p:spPr bwMode="auto">
          <a:xfrm>
            <a:off x="341313" y="2781300"/>
            <a:ext cx="8196262" cy="790575"/>
          </a:xfrm>
          <a:prstGeom prst="rect">
            <a:avLst/>
          </a:prstGeom>
          <a:gradFill>
            <a:gsLst>
              <a:gs pos="0">
                <a:sysClr val="window" lastClr="FFFFFF"/>
              </a:gs>
              <a:gs pos="50000">
                <a:srgbClr val="FFFFFF">
                  <a:lumMod val="95000"/>
                </a:srgbClr>
              </a:gs>
            </a:gsLst>
            <a:lin ang="5400000" scaled="0"/>
          </a:gradFill>
          <a:ln w="12700" cap="flat" cmpd="sng" algn="ctr">
            <a:solidFill>
              <a:sysClr val="window" lastClr="FFFFFF">
                <a:lumMod val="75000"/>
              </a:sysClr>
            </a:solidFill>
            <a:prstDash val="solid"/>
          </a:ln>
          <a:effectLst/>
        </p:spPr>
        <p:txBody>
          <a:bodyPr rtlCol="1"/>
          <a:lstStyle/>
          <a:p>
            <a:pPr fontAlgn="auto">
              <a:spcBef>
                <a:spcPts val="0"/>
              </a:spcBef>
              <a:spcAft>
                <a:spcPts val="0"/>
              </a:spcAft>
              <a:defRPr/>
            </a:pPr>
            <a:endParaRPr lang="he-IL" sz="500" kern="0" dirty="0">
              <a:solidFill>
                <a:prstClr val="black"/>
              </a:solidFill>
              <a:latin typeface="Arial"/>
              <a:cs typeface="Arial"/>
            </a:endParaRPr>
          </a:p>
          <a:p>
            <a:pPr fontAlgn="auto">
              <a:spcBef>
                <a:spcPts val="0"/>
              </a:spcBef>
              <a:spcAft>
                <a:spcPts val="0"/>
              </a:spcAft>
              <a:defRPr/>
            </a:pPr>
            <a:r>
              <a:rPr lang="he-IL" b="1" kern="0" dirty="0">
                <a:solidFill>
                  <a:prstClr val="black"/>
                </a:solidFill>
                <a:latin typeface="Arial"/>
                <a:cs typeface="Arial"/>
              </a:rPr>
              <a:t>תשובה:   </a:t>
            </a:r>
          </a:p>
          <a:p>
            <a:pPr fontAlgn="auto">
              <a:spcBef>
                <a:spcPts val="0"/>
              </a:spcBef>
              <a:spcAft>
                <a:spcPts val="0"/>
              </a:spcAft>
              <a:defRPr/>
            </a:pPr>
            <a:r>
              <a:rPr lang="he-IL" kern="0" dirty="0">
                <a:solidFill>
                  <a:prstClr val="black"/>
                </a:solidFill>
                <a:latin typeface="Arial"/>
                <a:cs typeface="Arial"/>
              </a:rPr>
              <a:t>משפט ב</a:t>
            </a:r>
            <a:r>
              <a:rPr lang="he-IL" kern="0" dirty="0" smtClean="0">
                <a:solidFill>
                  <a:prstClr val="black"/>
                </a:solidFill>
                <a:latin typeface="Arial"/>
                <a:cs typeface="Arial"/>
              </a:rPr>
              <a:t>'. </a:t>
            </a:r>
            <a:endParaRPr lang="he-IL" kern="0" dirty="0">
              <a:solidFill>
                <a:prstClr val="black"/>
              </a:solidFill>
              <a:latin typeface="Arial"/>
              <a:cs typeface="Arial"/>
            </a:endParaRPr>
          </a:p>
        </p:txBody>
      </p:sp>
      <p:sp>
        <p:nvSpPr>
          <p:cNvPr id="9" name="Rectangle 3"/>
          <p:cNvSpPr/>
          <p:nvPr/>
        </p:nvSpPr>
        <p:spPr>
          <a:xfrm>
            <a:off x="389135" y="419100"/>
            <a:ext cx="8215313" cy="4603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fontAlgn="auto">
              <a:spcBef>
                <a:spcPts val="0"/>
              </a:spcBef>
              <a:spcAft>
                <a:spcPts val="0"/>
              </a:spcAft>
              <a:defRPr/>
            </a:pPr>
            <a:endParaRPr lang="he-IL" dirty="0">
              <a:solidFill>
                <a:prstClr val="white"/>
              </a:solidFill>
            </a:endParaRPr>
          </a:p>
        </p:txBody>
      </p:sp>
    </p:spTree>
  </p:cSld>
  <p:clrMapOvr>
    <a:masterClrMapping/>
  </p:clrMapOvr>
  <p:transition spd="slow"/>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כותרת 5"/>
          <p:cNvSpPr>
            <a:spLocks noGrp="1"/>
          </p:cNvSpPr>
          <p:nvPr>
            <p:ph type="ctrTitle"/>
          </p:nvPr>
        </p:nvSpPr>
        <p:spPr>
          <a:xfrm>
            <a:off x="785813" y="71438"/>
            <a:ext cx="7772400" cy="441325"/>
          </a:xfrm>
        </p:spPr>
        <p:txBody>
          <a:bodyPr/>
          <a:lstStyle/>
          <a:p>
            <a:pPr fontAlgn="auto">
              <a:defRPr/>
            </a:pPr>
            <a:r>
              <a:rPr lang="he-IL" sz="1800" b="1" dirty="0" smtClean="0">
                <a:solidFill>
                  <a:srgbClr val="FF6600"/>
                </a:solidFill>
                <a:ea typeface="+mn-ea"/>
              </a:rPr>
              <a:t>שאלה 13</a:t>
            </a:r>
            <a:endParaRPr lang="he-IL" sz="1800" dirty="0" smtClean="0"/>
          </a:p>
        </p:txBody>
      </p:sp>
      <p:sp>
        <p:nvSpPr>
          <p:cNvPr id="10" name="TextBox 9"/>
          <p:cNvSpPr txBox="1"/>
          <p:nvPr/>
        </p:nvSpPr>
        <p:spPr>
          <a:xfrm>
            <a:off x="252413" y="688975"/>
            <a:ext cx="8397875" cy="2308225"/>
          </a:xfrm>
          <a:prstGeom prst="rect">
            <a:avLst/>
          </a:prstGeom>
          <a:noFill/>
          <a:ln w="19050">
            <a:noFill/>
          </a:ln>
          <a:effectLst>
            <a:outerShdw sx="102000" sy="102000" algn="tl" rotWithShape="0">
              <a:sysClr val="window" lastClr="FFFFFF">
                <a:lumMod val="65000"/>
                <a:alpha val="0"/>
              </a:sysClr>
            </a:outerShdw>
          </a:effectLst>
        </p:spPr>
        <p:txBody>
          <a:bodyPr rtlCol="1">
            <a:spAutoFit/>
          </a:bodyPr>
          <a:lstStyle/>
          <a:p>
            <a:pPr fontAlgn="auto">
              <a:spcBef>
                <a:spcPts val="0"/>
              </a:spcBef>
              <a:spcAft>
                <a:spcPts val="0"/>
              </a:spcAft>
              <a:defRPr/>
            </a:pPr>
            <a:r>
              <a:rPr lang="he-IL" b="1" kern="0" dirty="0">
                <a:solidFill>
                  <a:srgbClr val="1D4C72"/>
                </a:solidFill>
              </a:rPr>
              <a:t>שאלה 13:</a:t>
            </a:r>
          </a:p>
          <a:p>
            <a:pPr fontAlgn="auto">
              <a:spcBef>
                <a:spcPts val="0"/>
              </a:spcBef>
              <a:spcAft>
                <a:spcPts val="0"/>
              </a:spcAft>
              <a:defRPr/>
            </a:pPr>
            <a:r>
              <a:rPr lang="he-IL" kern="0" dirty="0">
                <a:solidFill>
                  <a:srgbClr val="1D4C72"/>
                </a:solidFill>
              </a:rPr>
              <a:t>באיזה </a:t>
            </a:r>
            <a:r>
              <a:rPr lang="he-IL" kern="0" dirty="0">
                <a:solidFill>
                  <a:schemeClr val="tx2"/>
                </a:solidFill>
              </a:rPr>
              <a:t>תהליך יש בנייה של מולקולות גדולות ממולקולות קטנות יותר?</a:t>
            </a:r>
          </a:p>
          <a:p>
            <a:pPr fontAlgn="auto">
              <a:spcBef>
                <a:spcPts val="0"/>
              </a:spcBef>
              <a:spcAft>
                <a:spcPts val="0"/>
              </a:spcAft>
              <a:defRPr/>
            </a:pPr>
            <a:r>
              <a:rPr lang="he-IL" kern="0" dirty="0">
                <a:solidFill>
                  <a:schemeClr val="tx2"/>
                </a:solidFill>
              </a:rPr>
              <a:t>א. </a:t>
            </a:r>
            <a:r>
              <a:rPr lang="he-IL" kern="0" dirty="0">
                <a:solidFill>
                  <a:schemeClr val="tx2"/>
                </a:solidFill>
              </a:rPr>
              <a:t>עיכול </a:t>
            </a:r>
            <a:r>
              <a:rPr lang="he-IL" kern="0" dirty="0" smtClean="0">
                <a:solidFill>
                  <a:schemeClr val="tx2"/>
                </a:solidFill>
              </a:rPr>
              <a:t>פחמימות.</a:t>
            </a:r>
            <a:endParaRPr lang="he-IL" kern="0" dirty="0">
              <a:solidFill>
                <a:schemeClr val="tx2"/>
              </a:solidFill>
            </a:endParaRPr>
          </a:p>
          <a:p>
            <a:pPr fontAlgn="auto">
              <a:spcBef>
                <a:spcPts val="0"/>
              </a:spcBef>
              <a:spcAft>
                <a:spcPts val="0"/>
              </a:spcAft>
              <a:defRPr/>
            </a:pPr>
            <a:r>
              <a:rPr lang="he-IL" kern="0" dirty="0">
                <a:solidFill>
                  <a:schemeClr val="tx2"/>
                </a:solidFill>
              </a:rPr>
              <a:t>ב. </a:t>
            </a:r>
            <a:r>
              <a:rPr lang="he-IL" kern="0" dirty="0">
                <a:solidFill>
                  <a:schemeClr val="tx2"/>
                </a:solidFill>
              </a:rPr>
              <a:t>העברה בעזרת נשאים (אחת מדרכי מעבר חומרים דרך קרומי התאים</a:t>
            </a:r>
            <a:r>
              <a:rPr lang="he-IL" kern="0" dirty="0" smtClean="0">
                <a:solidFill>
                  <a:schemeClr val="tx2"/>
                </a:solidFill>
              </a:rPr>
              <a:t>).</a:t>
            </a:r>
            <a:endParaRPr lang="he-IL" kern="0" dirty="0">
              <a:solidFill>
                <a:schemeClr val="tx2"/>
              </a:solidFill>
            </a:endParaRPr>
          </a:p>
          <a:p>
            <a:pPr fontAlgn="auto">
              <a:spcBef>
                <a:spcPts val="0"/>
              </a:spcBef>
              <a:spcAft>
                <a:spcPts val="0"/>
              </a:spcAft>
              <a:defRPr/>
            </a:pPr>
            <a:r>
              <a:rPr lang="he-IL" kern="0" dirty="0">
                <a:solidFill>
                  <a:schemeClr val="tx2"/>
                </a:solidFill>
              </a:rPr>
              <a:t>ג. </a:t>
            </a:r>
            <a:r>
              <a:rPr lang="he-IL" kern="0" dirty="0" smtClean="0">
                <a:solidFill>
                  <a:schemeClr val="tx2"/>
                </a:solidFill>
              </a:rPr>
              <a:t>פוטוסינתזה.</a:t>
            </a:r>
            <a:endParaRPr lang="he-IL" kern="0" dirty="0">
              <a:solidFill>
                <a:schemeClr val="tx2"/>
              </a:solidFill>
            </a:endParaRPr>
          </a:p>
          <a:p>
            <a:pPr fontAlgn="auto">
              <a:spcBef>
                <a:spcPts val="0"/>
              </a:spcBef>
              <a:spcAft>
                <a:spcPts val="0"/>
              </a:spcAft>
              <a:defRPr/>
            </a:pPr>
            <a:r>
              <a:rPr lang="he-IL" kern="0" dirty="0">
                <a:solidFill>
                  <a:schemeClr val="tx2"/>
                </a:solidFill>
              </a:rPr>
              <a:t>ד. </a:t>
            </a:r>
            <a:r>
              <a:rPr lang="he-IL" kern="0" dirty="0">
                <a:solidFill>
                  <a:schemeClr val="tx2"/>
                </a:solidFill>
              </a:rPr>
              <a:t>נשימה </a:t>
            </a:r>
            <a:r>
              <a:rPr lang="he-IL" kern="0" dirty="0" smtClean="0">
                <a:solidFill>
                  <a:schemeClr val="tx2"/>
                </a:solidFill>
              </a:rPr>
              <a:t>תאית.</a:t>
            </a:r>
            <a:endParaRPr lang="he-IL" kern="0" dirty="0">
              <a:solidFill>
                <a:schemeClr val="tx2"/>
              </a:solidFill>
            </a:endParaRPr>
          </a:p>
          <a:p>
            <a:pPr fontAlgn="auto">
              <a:spcBef>
                <a:spcPts val="0"/>
              </a:spcBef>
              <a:spcAft>
                <a:spcPts val="0"/>
              </a:spcAft>
              <a:defRPr/>
            </a:pPr>
            <a:endParaRPr lang="he-IL" kern="0" dirty="0">
              <a:solidFill>
                <a:srgbClr val="1D4C72"/>
              </a:solidFill>
            </a:endParaRPr>
          </a:p>
          <a:p>
            <a:pPr fontAlgn="auto">
              <a:spcBef>
                <a:spcPts val="0"/>
              </a:spcBef>
              <a:spcAft>
                <a:spcPts val="0"/>
              </a:spcAft>
              <a:defRPr/>
            </a:pPr>
            <a:endParaRPr lang="he-IL" kern="0" dirty="0">
              <a:solidFill>
                <a:srgbClr val="1D4C72"/>
              </a:solidFill>
            </a:endParaRPr>
          </a:p>
        </p:txBody>
      </p:sp>
      <p:sp>
        <p:nvSpPr>
          <p:cNvPr id="7" name="Rectangle 3"/>
          <p:cNvSpPr/>
          <p:nvPr/>
        </p:nvSpPr>
        <p:spPr>
          <a:xfrm>
            <a:off x="389135" y="419100"/>
            <a:ext cx="8215313" cy="4603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fontAlgn="auto">
              <a:spcBef>
                <a:spcPts val="0"/>
              </a:spcBef>
              <a:spcAft>
                <a:spcPts val="0"/>
              </a:spcAft>
              <a:defRPr/>
            </a:pPr>
            <a:endParaRPr lang="he-IL" dirty="0">
              <a:solidFill>
                <a:prstClr val="white"/>
              </a:solidFill>
            </a:endParaRPr>
          </a:p>
        </p:txBody>
      </p:sp>
      <p:sp>
        <p:nvSpPr>
          <p:cNvPr id="8" name="Slide Number Placeholder 8"/>
          <p:cNvSpPr>
            <a:spLocks noGrp="1"/>
          </p:cNvSpPr>
          <p:nvPr>
            <p:ph type="sldNum" sz="quarter" idx="12"/>
          </p:nvPr>
        </p:nvSpPr>
        <p:spPr bwMode="auto">
          <a:xfrm>
            <a:off x="197159" y="6237312"/>
            <a:ext cx="774441" cy="365125"/>
          </a:xfrm>
          <a:ln>
            <a:miter lim="800000"/>
            <a:headEnd/>
            <a:tailEnd/>
          </a:ln>
        </p:spPr>
        <p:txBody>
          <a:bodyPr vert="horz" wrap="square" lIns="91440" tIns="45720" rIns="91440" bIns="45720" numCol="1" anchor="t" anchorCtr="0" compatLnSpc="1">
            <a:prstTxWarp prst="textNoShape">
              <a:avLst/>
            </a:prstTxWarp>
          </a:bodyPr>
          <a:lstStyle/>
          <a:p>
            <a:pPr fontAlgn="base">
              <a:spcBef>
                <a:spcPct val="0"/>
              </a:spcBef>
              <a:spcAft>
                <a:spcPct val="0"/>
              </a:spcAft>
              <a:defRPr/>
            </a:pPr>
            <a:fld id="{FBCEFA07-D00C-4DF1-AC33-4CC8C8A6BFD5}" type="slidenum">
              <a:rPr lang="he-IL" sz="1400" smtClean="0">
                <a:solidFill>
                  <a:schemeClr val="bg1">
                    <a:lumMod val="75000"/>
                  </a:schemeClr>
                </a:solidFill>
              </a:rPr>
              <a:pPr fontAlgn="base">
                <a:spcBef>
                  <a:spcPct val="0"/>
                </a:spcBef>
                <a:spcAft>
                  <a:spcPct val="0"/>
                </a:spcAft>
                <a:defRPr/>
              </a:pPr>
              <a:t>29</a:t>
            </a:fld>
            <a:endParaRPr lang="he-IL" sz="1400" dirty="0" smtClean="0">
              <a:solidFill>
                <a:schemeClr val="bg1">
                  <a:lumMod val="75000"/>
                </a:schemeClr>
              </a:solidFill>
            </a:endParaRPr>
          </a:p>
        </p:txBody>
      </p:sp>
    </p:spTree>
  </p:cSld>
  <p:clrMapOvr>
    <a:masterClrMapping/>
  </p:clrMapOvr>
  <p:transition spd="slow"/>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כותרת 5"/>
          <p:cNvSpPr>
            <a:spLocks noGrp="1"/>
          </p:cNvSpPr>
          <p:nvPr>
            <p:ph type="ctrTitle"/>
          </p:nvPr>
        </p:nvSpPr>
        <p:spPr>
          <a:xfrm>
            <a:off x="785813" y="71438"/>
            <a:ext cx="7772400" cy="441325"/>
          </a:xfrm>
        </p:spPr>
        <p:txBody>
          <a:bodyPr/>
          <a:lstStyle/>
          <a:p>
            <a:pPr fontAlgn="auto">
              <a:defRPr/>
            </a:pPr>
            <a:r>
              <a:rPr lang="he-IL" sz="1800" b="1" dirty="0" smtClean="0">
                <a:solidFill>
                  <a:srgbClr val="FF6600"/>
                </a:solidFill>
                <a:ea typeface="+mn-ea"/>
              </a:rPr>
              <a:t>תשובה</a:t>
            </a:r>
            <a:endParaRPr lang="he-IL" sz="1800" dirty="0" smtClean="0"/>
          </a:p>
        </p:txBody>
      </p:sp>
      <p:sp>
        <p:nvSpPr>
          <p:cNvPr id="7" name="Rectangle 20"/>
          <p:cNvSpPr/>
          <p:nvPr/>
        </p:nvSpPr>
        <p:spPr bwMode="auto">
          <a:xfrm>
            <a:off x="341313" y="2781300"/>
            <a:ext cx="8196262" cy="790575"/>
          </a:xfrm>
          <a:prstGeom prst="rect">
            <a:avLst/>
          </a:prstGeom>
          <a:gradFill>
            <a:gsLst>
              <a:gs pos="0">
                <a:sysClr val="window" lastClr="FFFFFF"/>
              </a:gs>
              <a:gs pos="50000">
                <a:srgbClr val="FFFFFF">
                  <a:lumMod val="95000"/>
                </a:srgbClr>
              </a:gs>
            </a:gsLst>
            <a:lin ang="5400000" scaled="0"/>
          </a:gradFill>
          <a:ln w="12700" cap="flat" cmpd="sng" algn="ctr">
            <a:solidFill>
              <a:sysClr val="window" lastClr="FFFFFF">
                <a:lumMod val="75000"/>
              </a:sysClr>
            </a:solidFill>
            <a:prstDash val="solid"/>
          </a:ln>
          <a:effectLst/>
        </p:spPr>
        <p:txBody>
          <a:bodyPr rtlCol="1"/>
          <a:lstStyle/>
          <a:p>
            <a:pPr fontAlgn="auto">
              <a:spcBef>
                <a:spcPts val="0"/>
              </a:spcBef>
              <a:spcAft>
                <a:spcPts val="0"/>
              </a:spcAft>
              <a:defRPr/>
            </a:pPr>
            <a:endParaRPr lang="he-IL" sz="500" kern="0" dirty="0">
              <a:solidFill>
                <a:prstClr val="black"/>
              </a:solidFill>
              <a:latin typeface="Arial"/>
              <a:cs typeface="Arial"/>
            </a:endParaRPr>
          </a:p>
          <a:p>
            <a:pPr fontAlgn="auto">
              <a:spcBef>
                <a:spcPts val="0"/>
              </a:spcBef>
              <a:spcAft>
                <a:spcPts val="0"/>
              </a:spcAft>
              <a:defRPr/>
            </a:pPr>
            <a:r>
              <a:rPr lang="he-IL" b="1" kern="0" dirty="0">
                <a:solidFill>
                  <a:prstClr val="black"/>
                </a:solidFill>
                <a:latin typeface="Arial"/>
                <a:cs typeface="Arial"/>
              </a:rPr>
              <a:t>תשובה:   </a:t>
            </a:r>
          </a:p>
          <a:p>
            <a:pPr fontAlgn="auto">
              <a:spcBef>
                <a:spcPts val="0"/>
              </a:spcBef>
              <a:spcAft>
                <a:spcPts val="0"/>
              </a:spcAft>
              <a:defRPr/>
            </a:pPr>
            <a:r>
              <a:rPr lang="he-IL" kern="0" dirty="0">
                <a:solidFill>
                  <a:prstClr val="black"/>
                </a:solidFill>
                <a:latin typeface="Arial"/>
                <a:cs typeface="Arial"/>
              </a:rPr>
              <a:t>משפט ג' </a:t>
            </a:r>
          </a:p>
        </p:txBody>
      </p:sp>
      <p:sp>
        <p:nvSpPr>
          <p:cNvPr id="8" name="Rectangle 3"/>
          <p:cNvSpPr/>
          <p:nvPr/>
        </p:nvSpPr>
        <p:spPr>
          <a:xfrm>
            <a:off x="389135" y="419100"/>
            <a:ext cx="8215313" cy="4603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fontAlgn="auto">
              <a:spcBef>
                <a:spcPts val="0"/>
              </a:spcBef>
              <a:spcAft>
                <a:spcPts val="0"/>
              </a:spcAft>
              <a:defRPr/>
            </a:pPr>
            <a:endParaRPr lang="he-IL" dirty="0">
              <a:solidFill>
                <a:prstClr val="white"/>
              </a:solidFill>
            </a:endParaRPr>
          </a:p>
        </p:txBody>
      </p:sp>
      <p:sp>
        <p:nvSpPr>
          <p:cNvPr id="9" name="Slide Number Placeholder 8"/>
          <p:cNvSpPr>
            <a:spLocks noGrp="1"/>
          </p:cNvSpPr>
          <p:nvPr>
            <p:ph type="sldNum" sz="quarter" idx="12"/>
          </p:nvPr>
        </p:nvSpPr>
        <p:spPr bwMode="auto">
          <a:xfrm>
            <a:off x="197159" y="6237312"/>
            <a:ext cx="774441" cy="365125"/>
          </a:xfrm>
          <a:ln>
            <a:miter lim="800000"/>
            <a:headEnd/>
            <a:tailEnd/>
          </a:ln>
        </p:spPr>
        <p:txBody>
          <a:bodyPr vert="horz" wrap="square" lIns="91440" tIns="45720" rIns="91440" bIns="45720" numCol="1" anchor="t" anchorCtr="0" compatLnSpc="1">
            <a:prstTxWarp prst="textNoShape">
              <a:avLst/>
            </a:prstTxWarp>
          </a:bodyPr>
          <a:lstStyle/>
          <a:p>
            <a:pPr fontAlgn="base">
              <a:spcBef>
                <a:spcPct val="0"/>
              </a:spcBef>
              <a:spcAft>
                <a:spcPct val="0"/>
              </a:spcAft>
              <a:defRPr/>
            </a:pPr>
            <a:fld id="{FBCEFA07-D00C-4DF1-AC33-4CC8C8A6BFD5}" type="slidenum">
              <a:rPr lang="he-IL" sz="1400" smtClean="0">
                <a:solidFill>
                  <a:schemeClr val="bg1">
                    <a:lumMod val="75000"/>
                  </a:schemeClr>
                </a:solidFill>
              </a:rPr>
              <a:pPr fontAlgn="base">
                <a:spcBef>
                  <a:spcPct val="0"/>
                </a:spcBef>
                <a:spcAft>
                  <a:spcPct val="0"/>
                </a:spcAft>
                <a:defRPr/>
              </a:pPr>
              <a:t>30</a:t>
            </a:fld>
            <a:endParaRPr lang="he-IL" sz="1400" dirty="0" smtClean="0">
              <a:solidFill>
                <a:schemeClr val="bg1">
                  <a:lumMod val="75000"/>
                </a:schemeClr>
              </a:solidFill>
            </a:endParaRPr>
          </a:p>
        </p:txBody>
      </p:sp>
      <p:sp>
        <p:nvSpPr>
          <p:cNvPr id="11" name="TextBox 10"/>
          <p:cNvSpPr txBox="1"/>
          <p:nvPr/>
        </p:nvSpPr>
        <p:spPr>
          <a:xfrm>
            <a:off x="252413" y="688975"/>
            <a:ext cx="8397875" cy="2308225"/>
          </a:xfrm>
          <a:prstGeom prst="rect">
            <a:avLst/>
          </a:prstGeom>
          <a:noFill/>
          <a:ln w="19050">
            <a:noFill/>
          </a:ln>
          <a:effectLst>
            <a:outerShdw sx="102000" sy="102000" algn="tl" rotWithShape="0">
              <a:sysClr val="window" lastClr="FFFFFF">
                <a:lumMod val="65000"/>
                <a:alpha val="0"/>
              </a:sysClr>
            </a:outerShdw>
          </a:effectLst>
        </p:spPr>
        <p:txBody>
          <a:bodyPr rtlCol="1">
            <a:spAutoFit/>
          </a:bodyPr>
          <a:lstStyle/>
          <a:p>
            <a:pPr fontAlgn="auto">
              <a:spcBef>
                <a:spcPts val="0"/>
              </a:spcBef>
              <a:spcAft>
                <a:spcPts val="0"/>
              </a:spcAft>
              <a:defRPr/>
            </a:pPr>
            <a:r>
              <a:rPr lang="he-IL" b="1" kern="0" dirty="0">
                <a:solidFill>
                  <a:srgbClr val="1D4C72"/>
                </a:solidFill>
              </a:rPr>
              <a:t>שאלה 13:</a:t>
            </a:r>
          </a:p>
          <a:p>
            <a:pPr fontAlgn="auto">
              <a:spcBef>
                <a:spcPts val="0"/>
              </a:spcBef>
              <a:spcAft>
                <a:spcPts val="0"/>
              </a:spcAft>
              <a:defRPr/>
            </a:pPr>
            <a:r>
              <a:rPr lang="he-IL" kern="0" dirty="0">
                <a:solidFill>
                  <a:srgbClr val="1D4C72"/>
                </a:solidFill>
              </a:rPr>
              <a:t>באיזה </a:t>
            </a:r>
            <a:r>
              <a:rPr lang="he-IL" kern="0" dirty="0">
                <a:solidFill>
                  <a:schemeClr val="tx2"/>
                </a:solidFill>
              </a:rPr>
              <a:t>תהליך יש בנייה של מולקולות גדולות ממולקולות קטנות יותר?</a:t>
            </a:r>
          </a:p>
          <a:p>
            <a:pPr fontAlgn="auto">
              <a:spcBef>
                <a:spcPts val="0"/>
              </a:spcBef>
              <a:spcAft>
                <a:spcPts val="0"/>
              </a:spcAft>
              <a:defRPr/>
            </a:pPr>
            <a:r>
              <a:rPr lang="he-IL" kern="0" dirty="0">
                <a:solidFill>
                  <a:schemeClr val="tx2"/>
                </a:solidFill>
              </a:rPr>
              <a:t>א. </a:t>
            </a:r>
            <a:r>
              <a:rPr lang="he-IL" kern="0" dirty="0">
                <a:solidFill>
                  <a:schemeClr val="tx2"/>
                </a:solidFill>
              </a:rPr>
              <a:t>עיכול </a:t>
            </a:r>
            <a:r>
              <a:rPr lang="he-IL" kern="0" dirty="0" smtClean="0">
                <a:solidFill>
                  <a:schemeClr val="tx2"/>
                </a:solidFill>
              </a:rPr>
              <a:t>פחמימות.</a:t>
            </a:r>
            <a:endParaRPr lang="he-IL" kern="0" dirty="0">
              <a:solidFill>
                <a:schemeClr val="tx2"/>
              </a:solidFill>
            </a:endParaRPr>
          </a:p>
          <a:p>
            <a:pPr fontAlgn="auto">
              <a:spcBef>
                <a:spcPts val="0"/>
              </a:spcBef>
              <a:spcAft>
                <a:spcPts val="0"/>
              </a:spcAft>
              <a:defRPr/>
            </a:pPr>
            <a:r>
              <a:rPr lang="he-IL" kern="0" dirty="0">
                <a:solidFill>
                  <a:schemeClr val="tx2"/>
                </a:solidFill>
              </a:rPr>
              <a:t>ב. </a:t>
            </a:r>
            <a:r>
              <a:rPr lang="he-IL" kern="0" dirty="0">
                <a:solidFill>
                  <a:schemeClr val="tx2"/>
                </a:solidFill>
              </a:rPr>
              <a:t>העברה בעזרת נשאים (אחת מדרכי מעבר חומרים דרך קרומי התאים</a:t>
            </a:r>
            <a:r>
              <a:rPr lang="he-IL" kern="0" dirty="0" smtClean="0">
                <a:solidFill>
                  <a:schemeClr val="tx2"/>
                </a:solidFill>
              </a:rPr>
              <a:t>).</a:t>
            </a:r>
            <a:endParaRPr lang="he-IL" kern="0" dirty="0">
              <a:solidFill>
                <a:schemeClr val="tx2"/>
              </a:solidFill>
            </a:endParaRPr>
          </a:p>
          <a:p>
            <a:pPr fontAlgn="auto">
              <a:spcBef>
                <a:spcPts val="0"/>
              </a:spcBef>
              <a:spcAft>
                <a:spcPts val="0"/>
              </a:spcAft>
              <a:defRPr/>
            </a:pPr>
            <a:r>
              <a:rPr lang="he-IL" kern="0" dirty="0">
                <a:solidFill>
                  <a:schemeClr val="tx2"/>
                </a:solidFill>
              </a:rPr>
              <a:t>ג. </a:t>
            </a:r>
            <a:r>
              <a:rPr lang="he-IL" kern="0" dirty="0" smtClean="0">
                <a:solidFill>
                  <a:schemeClr val="tx2"/>
                </a:solidFill>
              </a:rPr>
              <a:t>פוטוסינתזה.</a:t>
            </a:r>
            <a:endParaRPr lang="he-IL" kern="0" dirty="0">
              <a:solidFill>
                <a:schemeClr val="tx2"/>
              </a:solidFill>
            </a:endParaRPr>
          </a:p>
          <a:p>
            <a:pPr fontAlgn="auto">
              <a:spcBef>
                <a:spcPts val="0"/>
              </a:spcBef>
              <a:spcAft>
                <a:spcPts val="0"/>
              </a:spcAft>
              <a:defRPr/>
            </a:pPr>
            <a:r>
              <a:rPr lang="he-IL" kern="0" dirty="0">
                <a:solidFill>
                  <a:schemeClr val="tx2"/>
                </a:solidFill>
              </a:rPr>
              <a:t>ד. </a:t>
            </a:r>
            <a:r>
              <a:rPr lang="he-IL" kern="0" dirty="0">
                <a:solidFill>
                  <a:schemeClr val="tx2"/>
                </a:solidFill>
              </a:rPr>
              <a:t>נשימה </a:t>
            </a:r>
            <a:r>
              <a:rPr lang="he-IL" kern="0" dirty="0" smtClean="0">
                <a:solidFill>
                  <a:schemeClr val="tx2"/>
                </a:solidFill>
              </a:rPr>
              <a:t>תאית.</a:t>
            </a:r>
            <a:endParaRPr lang="he-IL" kern="0" dirty="0">
              <a:solidFill>
                <a:schemeClr val="tx2"/>
              </a:solidFill>
            </a:endParaRPr>
          </a:p>
          <a:p>
            <a:pPr fontAlgn="auto">
              <a:spcBef>
                <a:spcPts val="0"/>
              </a:spcBef>
              <a:spcAft>
                <a:spcPts val="0"/>
              </a:spcAft>
              <a:defRPr/>
            </a:pPr>
            <a:endParaRPr lang="he-IL" kern="0" dirty="0">
              <a:solidFill>
                <a:srgbClr val="1D4C72"/>
              </a:solidFill>
            </a:endParaRPr>
          </a:p>
          <a:p>
            <a:pPr fontAlgn="auto">
              <a:spcBef>
                <a:spcPts val="0"/>
              </a:spcBef>
              <a:spcAft>
                <a:spcPts val="0"/>
              </a:spcAft>
              <a:defRPr/>
            </a:pPr>
            <a:endParaRPr lang="he-IL" kern="0" dirty="0">
              <a:solidFill>
                <a:srgbClr val="1D4C72"/>
              </a:solidFill>
            </a:endParaRPr>
          </a:p>
        </p:txBody>
      </p:sp>
    </p:spTree>
  </p:cSld>
  <p:clrMapOvr>
    <a:masterClrMapping/>
  </p:clrMapOvr>
  <p:transition spd="slow"/>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כותרת 5"/>
          <p:cNvSpPr>
            <a:spLocks noGrp="1"/>
          </p:cNvSpPr>
          <p:nvPr>
            <p:ph type="ctrTitle"/>
          </p:nvPr>
        </p:nvSpPr>
        <p:spPr>
          <a:xfrm>
            <a:off x="785813" y="71438"/>
            <a:ext cx="7772400" cy="441325"/>
          </a:xfrm>
        </p:spPr>
        <p:txBody>
          <a:bodyPr/>
          <a:lstStyle/>
          <a:p>
            <a:pPr fontAlgn="auto">
              <a:defRPr/>
            </a:pPr>
            <a:r>
              <a:rPr lang="he-IL" sz="1800" b="1" dirty="0" smtClean="0">
                <a:solidFill>
                  <a:schemeClr val="accent3"/>
                </a:solidFill>
              </a:rPr>
              <a:t>שאלה 14</a:t>
            </a:r>
          </a:p>
        </p:txBody>
      </p:sp>
      <p:sp>
        <p:nvSpPr>
          <p:cNvPr id="10" name="TextBox 9"/>
          <p:cNvSpPr txBox="1"/>
          <p:nvPr/>
        </p:nvSpPr>
        <p:spPr>
          <a:xfrm>
            <a:off x="247650" y="620713"/>
            <a:ext cx="8397875" cy="2308225"/>
          </a:xfrm>
          <a:prstGeom prst="rect">
            <a:avLst/>
          </a:prstGeom>
          <a:noFill/>
          <a:ln w="19050">
            <a:noFill/>
          </a:ln>
          <a:effectLst>
            <a:outerShdw sx="102000" sy="102000" algn="tl" rotWithShape="0">
              <a:sysClr val="window" lastClr="FFFFFF">
                <a:lumMod val="65000"/>
                <a:alpha val="0"/>
              </a:sysClr>
            </a:outerShdw>
          </a:effectLst>
        </p:spPr>
        <p:txBody>
          <a:bodyPr rtlCol="1">
            <a:spAutoFit/>
          </a:bodyPr>
          <a:lstStyle/>
          <a:p>
            <a:pPr fontAlgn="auto">
              <a:spcBef>
                <a:spcPts val="0"/>
              </a:spcBef>
              <a:spcAft>
                <a:spcPts val="0"/>
              </a:spcAft>
              <a:defRPr/>
            </a:pPr>
            <a:r>
              <a:rPr lang="he-IL" b="1" kern="0" dirty="0">
                <a:solidFill>
                  <a:srgbClr val="1D4C72"/>
                </a:solidFill>
              </a:rPr>
              <a:t>שאלה 14:</a:t>
            </a:r>
            <a:endParaRPr lang="he-IL" kern="0" dirty="0">
              <a:solidFill>
                <a:schemeClr val="tx2"/>
              </a:solidFill>
            </a:endParaRPr>
          </a:p>
          <a:p>
            <a:pPr fontAlgn="auto">
              <a:spcBef>
                <a:spcPts val="0"/>
              </a:spcBef>
              <a:spcAft>
                <a:spcPts val="0"/>
              </a:spcAft>
              <a:defRPr/>
            </a:pPr>
            <a:r>
              <a:rPr lang="he-IL" kern="0" dirty="0">
                <a:solidFill>
                  <a:schemeClr val="tx2"/>
                </a:solidFill>
              </a:rPr>
              <a:t>בתאי גוף האדם מתרחש ברציפות תהליך של הפקת אנרגיה זמינה. תהליך זה:</a:t>
            </a:r>
          </a:p>
          <a:p>
            <a:pPr fontAlgn="auto">
              <a:spcBef>
                <a:spcPts val="0"/>
              </a:spcBef>
              <a:spcAft>
                <a:spcPts val="0"/>
              </a:spcAft>
              <a:defRPr/>
            </a:pPr>
            <a:r>
              <a:rPr lang="he-IL" kern="0" dirty="0">
                <a:solidFill>
                  <a:schemeClr val="tx2"/>
                </a:solidFill>
              </a:rPr>
              <a:t>א. יכול להעלות את ריכוז ה- </a:t>
            </a:r>
            <a:r>
              <a:rPr lang="he-IL" sz="1200" kern="0" dirty="0">
                <a:solidFill>
                  <a:schemeClr val="tx2"/>
                </a:solidFill>
              </a:rPr>
              <a:t>2</a:t>
            </a:r>
            <a:r>
              <a:rPr lang="en-US" kern="0" dirty="0">
                <a:solidFill>
                  <a:schemeClr val="tx2"/>
                </a:solidFill>
              </a:rPr>
              <a:t>CO </a:t>
            </a:r>
            <a:r>
              <a:rPr lang="he-IL" kern="0" dirty="0">
                <a:solidFill>
                  <a:schemeClr val="tx2"/>
                </a:solidFill>
              </a:rPr>
              <a:t> בסביבת האדם.</a:t>
            </a:r>
          </a:p>
          <a:p>
            <a:pPr fontAlgn="auto">
              <a:spcBef>
                <a:spcPts val="0"/>
              </a:spcBef>
              <a:spcAft>
                <a:spcPts val="0"/>
              </a:spcAft>
              <a:defRPr/>
            </a:pPr>
            <a:r>
              <a:rPr lang="he-IL" kern="0" dirty="0">
                <a:solidFill>
                  <a:schemeClr val="tx2"/>
                </a:solidFill>
              </a:rPr>
              <a:t>ב. יכול להעלות את ריכוז ה- </a:t>
            </a:r>
            <a:r>
              <a:rPr lang="he-IL" sz="1200" kern="0" dirty="0">
                <a:solidFill>
                  <a:schemeClr val="tx2"/>
                </a:solidFill>
              </a:rPr>
              <a:t>2</a:t>
            </a:r>
            <a:r>
              <a:rPr lang="en-US" kern="0" dirty="0">
                <a:solidFill>
                  <a:schemeClr val="tx2"/>
                </a:solidFill>
              </a:rPr>
              <a:t>CO </a:t>
            </a:r>
            <a:r>
              <a:rPr lang="he-IL" kern="0" dirty="0">
                <a:solidFill>
                  <a:schemeClr val="tx2"/>
                </a:solidFill>
              </a:rPr>
              <a:t> בסביבת האדם.</a:t>
            </a:r>
          </a:p>
          <a:p>
            <a:pPr fontAlgn="auto">
              <a:spcBef>
                <a:spcPts val="0"/>
              </a:spcBef>
              <a:spcAft>
                <a:spcPts val="0"/>
              </a:spcAft>
              <a:defRPr/>
            </a:pPr>
            <a:r>
              <a:rPr lang="he-IL" kern="0" dirty="0">
                <a:solidFill>
                  <a:schemeClr val="tx2"/>
                </a:solidFill>
              </a:rPr>
              <a:t>ג.  יכול להוריד את הטמפרטורה בסביבת האדם.</a:t>
            </a:r>
          </a:p>
          <a:p>
            <a:pPr fontAlgn="auto">
              <a:spcBef>
                <a:spcPts val="0"/>
              </a:spcBef>
              <a:spcAft>
                <a:spcPts val="0"/>
              </a:spcAft>
              <a:defRPr/>
            </a:pPr>
            <a:r>
              <a:rPr lang="he-IL" kern="0" dirty="0">
                <a:solidFill>
                  <a:schemeClr val="tx2"/>
                </a:solidFill>
              </a:rPr>
              <a:t>ד. </a:t>
            </a:r>
            <a:r>
              <a:rPr lang="he-IL" kern="0" dirty="0">
                <a:solidFill>
                  <a:schemeClr val="tx2"/>
                </a:solidFill>
              </a:rPr>
              <a:t>אינו יכול להשפיע על סביבת האדם, כי גורם ביוטי (יצור חי) אינו משפיע על גורם </a:t>
            </a:r>
            <a:r>
              <a:rPr lang="he-IL" kern="0" dirty="0" smtClean="0">
                <a:solidFill>
                  <a:schemeClr val="tx2"/>
                </a:solidFill>
              </a:rPr>
              <a:t>א-ביוטי </a:t>
            </a:r>
            <a:endParaRPr lang="he-IL" kern="0" dirty="0">
              <a:solidFill>
                <a:schemeClr val="tx2"/>
              </a:solidFill>
            </a:endParaRPr>
          </a:p>
          <a:p>
            <a:pPr fontAlgn="auto">
              <a:spcBef>
                <a:spcPts val="0"/>
              </a:spcBef>
              <a:spcAft>
                <a:spcPts val="0"/>
              </a:spcAft>
              <a:defRPr/>
            </a:pPr>
            <a:r>
              <a:rPr lang="he-IL" kern="0" dirty="0">
                <a:solidFill>
                  <a:schemeClr val="tx2"/>
                </a:solidFill>
              </a:rPr>
              <a:t>   (גורם שאינו חי כגון האוויר).</a:t>
            </a:r>
          </a:p>
          <a:p>
            <a:pPr fontAlgn="auto">
              <a:spcBef>
                <a:spcPts val="0"/>
              </a:spcBef>
              <a:spcAft>
                <a:spcPts val="0"/>
              </a:spcAft>
              <a:defRPr/>
            </a:pPr>
            <a:endParaRPr lang="he-IL" kern="0" dirty="0">
              <a:solidFill>
                <a:schemeClr val="tx2"/>
              </a:solidFill>
            </a:endParaRPr>
          </a:p>
        </p:txBody>
      </p:sp>
      <p:sp>
        <p:nvSpPr>
          <p:cNvPr id="7" name="Rectangle 3"/>
          <p:cNvSpPr/>
          <p:nvPr/>
        </p:nvSpPr>
        <p:spPr>
          <a:xfrm>
            <a:off x="389135" y="419100"/>
            <a:ext cx="8215313" cy="4603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fontAlgn="auto">
              <a:spcBef>
                <a:spcPts val="0"/>
              </a:spcBef>
              <a:spcAft>
                <a:spcPts val="0"/>
              </a:spcAft>
              <a:defRPr/>
            </a:pPr>
            <a:endParaRPr lang="he-IL" dirty="0">
              <a:solidFill>
                <a:prstClr val="white"/>
              </a:solidFill>
            </a:endParaRPr>
          </a:p>
        </p:txBody>
      </p:sp>
      <p:sp>
        <p:nvSpPr>
          <p:cNvPr id="8" name="Slide Number Placeholder 8"/>
          <p:cNvSpPr>
            <a:spLocks noGrp="1"/>
          </p:cNvSpPr>
          <p:nvPr>
            <p:ph type="sldNum" sz="quarter" idx="12"/>
          </p:nvPr>
        </p:nvSpPr>
        <p:spPr bwMode="auto">
          <a:xfrm>
            <a:off x="197159" y="6237312"/>
            <a:ext cx="774441" cy="365125"/>
          </a:xfrm>
          <a:ln>
            <a:miter lim="800000"/>
            <a:headEnd/>
            <a:tailEnd/>
          </a:ln>
        </p:spPr>
        <p:txBody>
          <a:bodyPr vert="horz" wrap="square" lIns="91440" tIns="45720" rIns="91440" bIns="45720" numCol="1" anchor="t" anchorCtr="0" compatLnSpc="1">
            <a:prstTxWarp prst="textNoShape">
              <a:avLst/>
            </a:prstTxWarp>
          </a:bodyPr>
          <a:lstStyle/>
          <a:p>
            <a:pPr fontAlgn="base">
              <a:spcBef>
                <a:spcPct val="0"/>
              </a:spcBef>
              <a:spcAft>
                <a:spcPct val="0"/>
              </a:spcAft>
              <a:defRPr/>
            </a:pPr>
            <a:fld id="{FBCEFA07-D00C-4DF1-AC33-4CC8C8A6BFD5}" type="slidenum">
              <a:rPr lang="he-IL" sz="1400" smtClean="0">
                <a:solidFill>
                  <a:schemeClr val="bg1">
                    <a:lumMod val="75000"/>
                  </a:schemeClr>
                </a:solidFill>
              </a:rPr>
              <a:pPr fontAlgn="base">
                <a:spcBef>
                  <a:spcPct val="0"/>
                </a:spcBef>
                <a:spcAft>
                  <a:spcPct val="0"/>
                </a:spcAft>
                <a:defRPr/>
              </a:pPr>
              <a:t>31</a:t>
            </a:fld>
            <a:endParaRPr lang="he-IL" sz="1400" dirty="0" smtClean="0">
              <a:solidFill>
                <a:schemeClr val="bg1">
                  <a:lumMod val="75000"/>
                </a:schemeClr>
              </a:solidFill>
            </a:endParaRPr>
          </a:p>
        </p:txBody>
      </p:sp>
    </p:spTree>
  </p:cSld>
  <p:clrMapOvr>
    <a:masterClrMapping/>
  </p:clrMapOvr>
  <p:transition spd="slow"/>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כותרת 5"/>
          <p:cNvSpPr>
            <a:spLocks noGrp="1"/>
          </p:cNvSpPr>
          <p:nvPr>
            <p:ph type="ctrTitle"/>
          </p:nvPr>
        </p:nvSpPr>
        <p:spPr>
          <a:xfrm>
            <a:off x="785813" y="71438"/>
            <a:ext cx="7772400" cy="441325"/>
          </a:xfrm>
        </p:spPr>
        <p:txBody>
          <a:bodyPr/>
          <a:lstStyle/>
          <a:p>
            <a:pPr fontAlgn="auto">
              <a:defRPr/>
            </a:pPr>
            <a:r>
              <a:rPr lang="he-IL" sz="1800" b="1" dirty="0" smtClean="0">
                <a:solidFill>
                  <a:schemeClr val="accent3"/>
                </a:solidFill>
              </a:rPr>
              <a:t>תשובה</a:t>
            </a:r>
          </a:p>
        </p:txBody>
      </p:sp>
      <p:sp>
        <p:nvSpPr>
          <p:cNvPr id="10" name="TextBox 9"/>
          <p:cNvSpPr txBox="1"/>
          <p:nvPr/>
        </p:nvSpPr>
        <p:spPr>
          <a:xfrm>
            <a:off x="247650" y="620713"/>
            <a:ext cx="8397875" cy="2308225"/>
          </a:xfrm>
          <a:prstGeom prst="rect">
            <a:avLst/>
          </a:prstGeom>
          <a:noFill/>
          <a:ln w="19050">
            <a:noFill/>
          </a:ln>
          <a:effectLst>
            <a:outerShdw sx="102000" sy="102000" algn="tl" rotWithShape="0">
              <a:sysClr val="window" lastClr="FFFFFF">
                <a:lumMod val="65000"/>
                <a:alpha val="0"/>
              </a:sysClr>
            </a:outerShdw>
          </a:effectLst>
        </p:spPr>
        <p:txBody>
          <a:bodyPr rtlCol="1">
            <a:spAutoFit/>
          </a:bodyPr>
          <a:lstStyle/>
          <a:p>
            <a:pPr fontAlgn="auto">
              <a:spcBef>
                <a:spcPts val="0"/>
              </a:spcBef>
              <a:spcAft>
                <a:spcPts val="0"/>
              </a:spcAft>
              <a:defRPr/>
            </a:pPr>
            <a:r>
              <a:rPr lang="he-IL" b="1" kern="0" dirty="0">
                <a:solidFill>
                  <a:srgbClr val="1D4C72"/>
                </a:solidFill>
              </a:rPr>
              <a:t>שאלה 14:</a:t>
            </a:r>
            <a:endParaRPr lang="he-IL" kern="0" dirty="0">
              <a:solidFill>
                <a:srgbClr val="1D4C72"/>
              </a:solidFill>
            </a:endParaRPr>
          </a:p>
          <a:p>
            <a:pPr fontAlgn="auto">
              <a:spcBef>
                <a:spcPts val="0"/>
              </a:spcBef>
              <a:spcAft>
                <a:spcPts val="0"/>
              </a:spcAft>
              <a:defRPr/>
            </a:pPr>
            <a:r>
              <a:rPr lang="he-IL" kern="0" dirty="0">
                <a:solidFill>
                  <a:srgbClr val="1D4C72"/>
                </a:solidFill>
              </a:rPr>
              <a:t>בתאי גוף האדם </a:t>
            </a:r>
            <a:r>
              <a:rPr lang="he-IL" kern="0" dirty="0">
                <a:solidFill>
                  <a:schemeClr val="tx2"/>
                </a:solidFill>
              </a:rPr>
              <a:t>מתרחש ברציפות תהליך של הפקת אנרגיה זמינה. תהליך זה:</a:t>
            </a:r>
          </a:p>
          <a:p>
            <a:pPr fontAlgn="auto">
              <a:spcBef>
                <a:spcPts val="0"/>
              </a:spcBef>
              <a:spcAft>
                <a:spcPts val="0"/>
              </a:spcAft>
              <a:defRPr/>
            </a:pPr>
            <a:r>
              <a:rPr lang="he-IL" kern="0" dirty="0">
                <a:solidFill>
                  <a:schemeClr val="tx2"/>
                </a:solidFill>
              </a:rPr>
              <a:t>א. יכול להעלות את ריכוז ה- </a:t>
            </a:r>
            <a:r>
              <a:rPr lang="he-IL" sz="1200" kern="0" dirty="0">
                <a:solidFill>
                  <a:schemeClr val="tx2"/>
                </a:solidFill>
              </a:rPr>
              <a:t>2</a:t>
            </a:r>
            <a:r>
              <a:rPr lang="en-US" kern="0" dirty="0">
                <a:solidFill>
                  <a:schemeClr val="tx2"/>
                </a:solidFill>
              </a:rPr>
              <a:t>CO </a:t>
            </a:r>
            <a:r>
              <a:rPr lang="he-IL" kern="0" dirty="0">
                <a:solidFill>
                  <a:schemeClr val="tx2"/>
                </a:solidFill>
              </a:rPr>
              <a:t> בסביבת האדם.</a:t>
            </a:r>
          </a:p>
          <a:p>
            <a:pPr fontAlgn="auto">
              <a:spcBef>
                <a:spcPts val="0"/>
              </a:spcBef>
              <a:spcAft>
                <a:spcPts val="0"/>
              </a:spcAft>
              <a:defRPr/>
            </a:pPr>
            <a:r>
              <a:rPr lang="he-IL" kern="0" dirty="0">
                <a:solidFill>
                  <a:schemeClr val="tx2"/>
                </a:solidFill>
              </a:rPr>
              <a:t>ב. יכול להעלות את ריכוז ה- </a:t>
            </a:r>
            <a:r>
              <a:rPr lang="he-IL" sz="1200" kern="0" dirty="0">
                <a:solidFill>
                  <a:schemeClr val="tx2"/>
                </a:solidFill>
              </a:rPr>
              <a:t>2</a:t>
            </a:r>
            <a:r>
              <a:rPr lang="en-US" kern="0" dirty="0">
                <a:solidFill>
                  <a:schemeClr val="tx2"/>
                </a:solidFill>
              </a:rPr>
              <a:t>CO </a:t>
            </a:r>
            <a:r>
              <a:rPr lang="he-IL" kern="0" dirty="0">
                <a:solidFill>
                  <a:schemeClr val="tx2"/>
                </a:solidFill>
              </a:rPr>
              <a:t> בסביבת האדם.</a:t>
            </a:r>
          </a:p>
          <a:p>
            <a:pPr fontAlgn="auto">
              <a:spcBef>
                <a:spcPts val="0"/>
              </a:spcBef>
              <a:spcAft>
                <a:spcPts val="0"/>
              </a:spcAft>
              <a:defRPr/>
            </a:pPr>
            <a:r>
              <a:rPr lang="he-IL" kern="0" dirty="0">
                <a:solidFill>
                  <a:schemeClr val="tx2"/>
                </a:solidFill>
              </a:rPr>
              <a:t>ג.  יכול להוריד את הטמפרטורה בסביבת האדם.</a:t>
            </a:r>
          </a:p>
          <a:p>
            <a:pPr fontAlgn="auto">
              <a:spcBef>
                <a:spcPts val="0"/>
              </a:spcBef>
              <a:spcAft>
                <a:spcPts val="0"/>
              </a:spcAft>
              <a:defRPr/>
            </a:pPr>
            <a:r>
              <a:rPr lang="he-IL" kern="0" dirty="0">
                <a:solidFill>
                  <a:schemeClr val="tx2"/>
                </a:solidFill>
              </a:rPr>
              <a:t>ד. אינו יכול להשפיע על סביבת האדם, כי גורם ביוטי (יצור חי) אינו משפיע על גורם א-ביוטי </a:t>
            </a:r>
          </a:p>
          <a:p>
            <a:pPr fontAlgn="auto">
              <a:spcBef>
                <a:spcPts val="0"/>
              </a:spcBef>
              <a:spcAft>
                <a:spcPts val="0"/>
              </a:spcAft>
              <a:defRPr/>
            </a:pPr>
            <a:r>
              <a:rPr lang="he-IL" kern="0" dirty="0">
                <a:solidFill>
                  <a:schemeClr val="tx2"/>
                </a:solidFill>
              </a:rPr>
              <a:t>   (גורם שאינו חי כגון האוויר).</a:t>
            </a:r>
          </a:p>
          <a:p>
            <a:pPr fontAlgn="auto">
              <a:spcBef>
                <a:spcPts val="0"/>
              </a:spcBef>
              <a:spcAft>
                <a:spcPts val="0"/>
              </a:spcAft>
              <a:defRPr/>
            </a:pPr>
            <a:r>
              <a:rPr lang="he-IL" kern="0" dirty="0">
                <a:solidFill>
                  <a:srgbClr val="1D4C72"/>
                </a:solidFill>
              </a:rPr>
              <a:t>.</a:t>
            </a:r>
          </a:p>
        </p:txBody>
      </p:sp>
      <p:sp>
        <p:nvSpPr>
          <p:cNvPr id="7" name="Rectangle 20"/>
          <p:cNvSpPr/>
          <p:nvPr/>
        </p:nvSpPr>
        <p:spPr bwMode="auto">
          <a:xfrm>
            <a:off x="341313" y="2781300"/>
            <a:ext cx="8196262" cy="790575"/>
          </a:xfrm>
          <a:prstGeom prst="rect">
            <a:avLst/>
          </a:prstGeom>
          <a:gradFill>
            <a:gsLst>
              <a:gs pos="0">
                <a:sysClr val="window" lastClr="FFFFFF"/>
              </a:gs>
              <a:gs pos="50000">
                <a:srgbClr val="FFFFFF">
                  <a:lumMod val="95000"/>
                </a:srgbClr>
              </a:gs>
            </a:gsLst>
            <a:lin ang="5400000" scaled="0"/>
          </a:gradFill>
          <a:ln w="12700" cap="flat" cmpd="sng" algn="ctr">
            <a:solidFill>
              <a:sysClr val="window" lastClr="FFFFFF">
                <a:lumMod val="75000"/>
              </a:sysClr>
            </a:solidFill>
            <a:prstDash val="solid"/>
          </a:ln>
          <a:effectLst/>
        </p:spPr>
        <p:txBody>
          <a:bodyPr rtlCol="1"/>
          <a:lstStyle/>
          <a:p>
            <a:pPr fontAlgn="auto">
              <a:spcBef>
                <a:spcPts val="0"/>
              </a:spcBef>
              <a:spcAft>
                <a:spcPts val="0"/>
              </a:spcAft>
              <a:defRPr/>
            </a:pPr>
            <a:endParaRPr lang="he-IL" sz="500" kern="0" dirty="0">
              <a:solidFill>
                <a:prstClr val="black"/>
              </a:solidFill>
              <a:latin typeface="Arial"/>
              <a:cs typeface="Arial"/>
            </a:endParaRPr>
          </a:p>
          <a:p>
            <a:pPr fontAlgn="auto">
              <a:spcBef>
                <a:spcPts val="0"/>
              </a:spcBef>
              <a:spcAft>
                <a:spcPts val="0"/>
              </a:spcAft>
              <a:defRPr/>
            </a:pPr>
            <a:r>
              <a:rPr lang="he-IL" b="1" kern="0" dirty="0">
                <a:solidFill>
                  <a:prstClr val="black"/>
                </a:solidFill>
                <a:latin typeface="Arial"/>
                <a:cs typeface="Arial"/>
              </a:rPr>
              <a:t>תשובה:   </a:t>
            </a:r>
          </a:p>
          <a:p>
            <a:pPr fontAlgn="auto">
              <a:spcBef>
                <a:spcPts val="0"/>
              </a:spcBef>
              <a:spcAft>
                <a:spcPts val="0"/>
              </a:spcAft>
              <a:defRPr/>
            </a:pPr>
            <a:r>
              <a:rPr lang="he-IL" kern="0" dirty="0">
                <a:solidFill>
                  <a:prstClr val="black"/>
                </a:solidFill>
                <a:latin typeface="Arial"/>
                <a:cs typeface="Arial"/>
              </a:rPr>
              <a:t>משפט א'. הכוונה היא לתהליך הנשימה התאית, כמובן. </a:t>
            </a:r>
          </a:p>
        </p:txBody>
      </p:sp>
      <p:sp>
        <p:nvSpPr>
          <p:cNvPr id="8" name="Rectangle 3"/>
          <p:cNvSpPr/>
          <p:nvPr/>
        </p:nvSpPr>
        <p:spPr>
          <a:xfrm>
            <a:off x="389135" y="419100"/>
            <a:ext cx="8215313" cy="4603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fontAlgn="auto">
              <a:spcBef>
                <a:spcPts val="0"/>
              </a:spcBef>
              <a:spcAft>
                <a:spcPts val="0"/>
              </a:spcAft>
              <a:defRPr/>
            </a:pPr>
            <a:endParaRPr lang="he-IL" dirty="0">
              <a:solidFill>
                <a:prstClr val="white"/>
              </a:solidFill>
            </a:endParaRPr>
          </a:p>
        </p:txBody>
      </p:sp>
      <p:sp>
        <p:nvSpPr>
          <p:cNvPr id="9" name="Slide Number Placeholder 8"/>
          <p:cNvSpPr>
            <a:spLocks noGrp="1"/>
          </p:cNvSpPr>
          <p:nvPr>
            <p:ph type="sldNum" sz="quarter" idx="12"/>
          </p:nvPr>
        </p:nvSpPr>
        <p:spPr bwMode="auto">
          <a:xfrm>
            <a:off x="197159" y="6237312"/>
            <a:ext cx="774441" cy="365125"/>
          </a:xfrm>
          <a:ln>
            <a:miter lim="800000"/>
            <a:headEnd/>
            <a:tailEnd/>
          </a:ln>
        </p:spPr>
        <p:txBody>
          <a:bodyPr vert="horz" wrap="square" lIns="91440" tIns="45720" rIns="91440" bIns="45720" numCol="1" anchor="t" anchorCtr="0" compatLnSpc="1">
            <a:prstTxWarp prst="textNoShape">
              <a:avLst/>
            </a:prstTxWarp>
          </a:bodyPr>
          <a:lstStyle/>
          <a:p>
            <a:pPr fontAlgn="base">
              <a:spcBef>
                <a:spcPct val="0"/>
              </a:spcBef>
              <a:spcAft>
                <a:spcPct val="0"/>
              </a:spcAft>
              <a:defRPr/>
            </a:pPr>
            <a:fld id="{FBCEFA07-D00C-4DF1-AC33-4CC8C8A6BFD5}" type="slidenum">
              <a:rPr lang="he-IL" sz="1400" smtClean="0">
                <a:solidFill>
                  <a:schemeClr val="bg1">
                    <a:lumMod val="75000"/>
                  </a:schemeClr>
                </a:solidFill>
              </a:rPr>
              <a:pPr fontAlgn="base">
                <a:spcBef>
                  <a:spcPct val="0"/>
                </a:spcBef>
                <a:spcAft>
                  <a:spcPct val="0"/>
                </a:spcAft>
                <a:defRPr/>
              </a:pPr>
              <a:t>32</a:t>
            </a:fld>
            <a:endParaRPr lang="he-IL" sz="1400" dirty="0" smtClean="0">
              <a:solidFill>
                <a:schemeClr val="bg1">
                  <a:lumMod val="75000"/>
                </a:schemeClr>
              </a:solidFill>
            </a:endParaRPr>
          </a:p>
        </p:txBody>
      </p:sp>
    </p:spTree>
  </p:cSld>
  <p:clrMapOvr>
    <a:masterClrMapping/>
  </p:clrMapOvr>
  <p:transition spd="slow"/>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כותרת 5"/>
          <p:cNvSpPr>
            <a:spLocks noGrp="1"/>
          </p:cNvSpPr>
          <p:nvPr>
            <p:ph type="ctrTitle"/>
          </p:nvPr>
        </p:nvSpPr>
        <p:spPr>
          <a:xfrm>
            <a:off x="785813" y="71438"/>
            <a:ext cx="7772400" cy="441325"/>
          </a:xfrm>
        </p:spPr>
        <p:txBody>
          <a:bodyPr/>
          <a:lstStyle/>
          <a:p>
            <a:pPr fontAlgn="auto">
              <a:defRPr/>
            </a:pPr>
            <a:r>
              <a:rPr lang="he-IL" sz="1800" b="1" dirty="0" smtClean="0">
                <a:solidFill>
                  <a:srgbClr val="FF6600"/>
                </a:solidFill>
                <a:ea typeface="+mn-ea"/>
              </a:rPr>
              <a:t>שאלה 15</a:t>
            </a:r>
            <a:endParaRPr lang="he-IL" sz="1800" dirty="0" smtClean="0"/>
          </a:p>
        </p:txBody>
      </p:sp>
      <p:sp>
        <p:nvSpPr>
          <p:cNvPr id="13" name="TextBox 12"/>
          <p:cNvSpPr txBox="1"/>
          <p:nvPr/>
        </p:nvSpPr>
        <p:spPr>
          <a:xfrm>
            <a:off x="3921125" y="5016500"/>
            <a:ext cx="1993900" cy="715963"/>
          </a:xfrm>
          <a:prstGeom prst="rect">
            <a:avLst/>
          </a:prstGeom>
          <a:noFill/>
          <a:ln w="22225">
            <a:noFill/>
          </a:ln>
          <a:effectLst>
            <a:outerShdw sx="101000" sy="101000" algn="ctr" rotWithShape="0">
              <a:schemeClr val="bg1">
                <a:lumMod val="75000"/>
              </a:schemeClr>
            </a:outerShdw>
          </a:effectLst>
        </p:spPr>
        <p:txBody>
          <a:bodyPr rtlCol="1"/>
          <a:lstStyle/>
          <a:p>
            <a:pPr algn="just" fontAlgn="auto">
              <a:spcBef>
                <a:spcPts val="0"/>
              </a:spcBef>
              <a:spcAft>
                <a:spcPts val="0"/>
              </a:spcAft>
              <a:defRPr/>
            </a:pPr>
            <a:r>
              <a:rPr lang="he-IL" dirty="0">
                <a:solidFill>
                  <a:prstClr val="black"/>
                </a:solidFill>
                <a:latin typeface="Arial"/>
                <a:cs typeface="Arial"/>
              </a:rPr>
              <a:t>גלוקוז (</a:t>
            </a:r>
            <a:r>
              <a:rPr lang="he-IL" baseline="-25000" dirty="0">
                <a:solidFill>
                  <a:prstClr val="black"/>
                </a:solidFill>
                <a:latin typeface="Arial"/>
                <a:cs typeface="Arial"/>
              </a:rPr>
              <a:t>6</a:t>
            </a:r>
            <a:r>
              <a:rPr lang="en-US" dirty="0">
                <a:solidFill>
                  <a:prstClr val="black"/>
                </a:solidFill>
                <a:latin typeface="Arial"/>
                <a:cs typeface="Arial"/>
              </a:rPr>
              <a:t>O</a:t>
            </a:r>
            <a:r>
              <a:rPr lang="he-IL" baseline="-25000" dirty="0">
                <a:solidFill>
                  <a:prstClr val="black"/>
                </a:solidFill>
                <a:latin typeface="Arial"/>
                <a:cs typeface="Arial"/>
              </a:rPr>
              <a:t>12</a:t>
            </a:r>
            <a:r>
              <a:rPr lang="en-US" dirty="0">
                <a:solidFill>
                  <a:prstClr val="black"/>
                </a:solidFill>
                <a:latin typeface="Arial"/>
                <a:cs typeface="Arial"/>
              </a:rPr>
              <a:t>H</a:t>
            </a:r>
            <a:r>
              <a:rPr lang="he-IL" baseline="-25000" dirty="0">
                <a:solidFill>
                  <a:prstClr val="black"/>
                </a:solidFill>
                <a:latin typeface="Arial"/>
                <a:cs typeface="Arial"/>
              </a:rPr>
              <a:t>6</a:t>
            </a:r>
            <a:r>
              <a:rPr lang="en-US" dirty="0">
                <a:solidFill>
                  <a:prstClr val="black"/>
                </a:solidFill>
                <a:latin typeface="Arial"/>
                <a:cs typeface="Arial"/>
              </a:rPr>
              <a:t>C</a:t>
            </a:r>
            <a:r>
              <a:rPr lang="he-IL" dirty="0">
                <a:solidFill>
                  <a:prstClr val="black"/>
                </a:solidFill>
                <a:latin typeface="Arial"/>
                <a:cs typeface="Arial"/>
              </a:rPr>
              <a:t>)</a:t>
            </a:r>
          </a:p>
          <a:p>
            <a:pPr algn="ctr" fontAlgn="auto">
              <a:spcBef>
                <a:spcPts val="0"/>
              </a:spcBef>
              <a:spcAft>
                <a:spcPts val="0"/>
              </a:spcAft>
              <a:defRPr/>
            </a:pPr>
            <a:r>
              <a:rPr lang="he-IL" dirty="0">
                <a:solidFill>
                  <a:prstClr val="black"/>
                </a:solidFill>
                <a:latin typeface="Arial"/>
                <a:cs typeface="Arial"/>
              </a:rPr>
              <a:t>חד-סוכר</a:t>
            </a:r>
          </a:p>
        </p:txBody>
      </p:sp>
      <p:grpSp>
        <p:nvGrpSpPr>
          <p:cNvPr id="58374" name="קבוצה 4"/>
          <p:cNvGrpSpPr>
            <a:grpSpLocks/>
          </p:cNvGrpSpPr>
          <p:nvPr/>
        </p:nvGrpSpPr>
        <p:grpSpPr bwMode="auto">
          <a:xfrm>
            <a:off x="3470275" y="2698750"/>
            <a:ext cx="2944813" cy="2095500"/>
            <a:chOff x="4833938" y="3925888"/>
            <a:chExt cx="2944813" cy="2095500"/>
          </a:xfrm>
        </p:grpSpPr>
        <p:grpSp>
          <p:nvGrpSpPr>
            <p:cNvPr id="58376" name="קבוצה 1"/>
            <p:cNvGrpSpPr>
              <a:grpSpLocks/>
            </p:cNvGrpSpPr>
            <p:nvPr/>
          </p:nvGrpSpPr>
          <p:grpSpPr bwMode="auto">
            <a:xfrm>
              <a:off x="4943475" y="3925888"/>
              <a:ext cx="2662238" cy="2095500"/>
              <a:chOff x="4891869" y="4095482"/>
              <a:chExt cx="2661852" cy="2095195"/>
            </a:xfrm>
          </p:grpSpPr>
          <p:grpSp>
            <p:nvGrpSpPr>
              <p:cNvPr id="58388" name="קבוצה 7187"/>
              <p:cNvGrpSpPr>
                <a:grpSpLocks/>
              </p:cNvGrpSpPr>
              <p:nvPr/>
            </p:nvGrpSpPr>
            <p:grpSpPr bwMode="auto">
              <a:xfrm>
                <a:off x="4891869" y="4095482"/>
                <a:ext cx="2661852" cy="2095195"/>
                <a:chOff x="5755759" y="3056776"/>
                <a:chExt cx="2661907" cy="2095846"/>
              </a:xfrm>
            </p:grpSpPr>
            <p:sp>
              <p:nvSpPr>
                <p:cNvPr id="7" name="TextBox 6"/>
                <p:cNvSpPr txBox="1"/>
                <p:nvPr/>
              </p:nvSpPr>
              <p:spPr>
                <a:xfrm>
                  <a:off x="7424015" y="3876061"/>
                  <a:ext cx="469842" cy="519199"/>
                </a:xfrm>
                <a:prstGeom prst="rect">
                  <a:avLst/>
                </a:prstGeom>
                <a:noFill/>
                <a:ln w="22225">
                  <a:noFill/>
                </a:ln>
                <a:effectLst>
                  <a:outerShdw sx="101000" sy="101000" algn="ctr" rotWithShape="0">
                    <a:schemeClr val="bg1">
                      <a:lumMod val="75000"/>
                    </a:schemeClr>
                  </a:outerShdw>
                </a:effectLst>
              </p:spPr>
              <p:txBody>
                <a:bodyPr rtlCol="1"/>
                <a:lstStyle/>
                <a:p>
                  <a:pPr algn="just" fontAlgn="auto">
                    <a:spcBef>
                      <a:spcPts val="0"/>
                    </a:spcBef>
                    <a:spcAft>
                      <a:spcPts val="0"/>
                    </a:spcAft>
                    <a:defRPr/>
                  </a:pPr>
                  <a:r>
                    <a:rPr lang="en-US" dirty="0">
                      <a:solidFill>
                        <a:prstClr val="black"/>
                      </a:solidFill>
                      <a:latin typeface="Arial"/>
                      <a:cs typeface="Arial"/>
                    </a:rPr>
                    <a:t>C</a:t>
                  </a:r>
                  <a:endParaRPr lang="he-IL" dirty="0">
                    <a:solidFill>
                      <a:prstClr val="black"/>
                    </a:solidFill>
                    <a:latin typeface="Arial"/>
                    <a:cs typeface="Arial"/>
                  </a:endParaRPr>
                </a:p>
              </p:txBody>
            </p:sp>
            <p:sp>
              <p:nvSpPr>
                <p:cNvPr id="8" name="TextBox 7"/>
                <p:cNvSpPr txBox="1"/>
                <p:nvPr/>
              </p:nvSpPr>
              <p:spPr>
                <a:xfrm>
                  <a:off x="6482745" y="3571211"/>
                  <a:ext cx="471428" cy="519199"/>
                </a:xfrm>
                <a:prstGeom prst="rect">
                  <a:avLst/>
                </a:prstGeom>
                <a:noFill/>
                <a:ln w="22225">
                  <a:noFill/>
                </a:ln>
                <a:effectLst>
                  <a:outerShdw sx="101000" sy="101000" algn="ctr" rotWithShape="0">
                    <a:schemeClr val="bg1">
                      <a:lumMod val="75000"/>
                    </a:schemeClr>
                  </a:outerShdw>
                </a:effectLst>
              </p:spPr>
              <p:txBody>
                <a:bodyPr rtlCol="1"/>
                <a:lstStyle/>
                <a:p>
                  <a:pPr algn="just" fontAlgn="auto">
                    <a:spcBef>
                      <a:spcPts val="0"/>
                    </a:spcBef>
                    <a:spcAft>
                      <a:spcPts val="0"/>
                    </a:spcAft>
                    <a:defRPr/>
                  </a:pPr>
                  <a:r>
                    <a:rPr lang="en-US" dirty="0">
                      <a:solidFill>
                        <a:prstClr val="black"/>
                      </a:solidFill>
                      <a:latin typeface="Arial"/>
                      <a:cs typeface="Arial"/>
                    </a:rPr>
                    <a:t>C</a:t>
                  </a:r>
                  <a:endParaRPr lang="he-IL" dirty="0">
                    <a:solidFill>
                      <a:prstClr val="black"/>
                    </a:solidFill>
                    <a:latin typeface="Arial"/>
                    <a:cs typeface="Arial"/>
                  </a:endParaRPr>
                </a:p>
              </p:txBody>
            </p:sp>
            <p:sp>
              <p:nvSpPr>
                <p:cNvPr id="9" name="TextBox 8"/>
                <p:cNvSpPr txBox="1"/>
                <p:nvPr/>
              </p:nvSpPr>
              <p:spPr>
                <a:xfrm>
                  <a:off x="6962110" y="3547395"/>
                  <a:ext cx="471428" cy="519198"/>
                </a:xfrm>
                <a:prstGeom prst="rect">
                  <a:avLst/>
                </a:prstGeom>
                <a:noFill/>
                <a:ln w="22225">
                  <a:noFill/>
                </a:ln>
                <a:effectLst>
                  <a:outerShdw sx="101000" sy="101000" algn="ctr" rotWithShape="0">
                    <a:schemeClr val="bg1">
                      <a:lumMod val="75000"/>
                    </a:schemeClr>
                  </a:outerShdw>
                </a:effectLst>
              </p:spPr>
              <p:txBody>
                <a:bodyPr rtlCol="1"/>
                <a:lstStyle/>
                <a:p>
                  <a:pPr algn="just" fontAlgn="auto">
                    <a:spcBef>
                      <a:spcPts val="0"/>
                    </a:spcBef>
                    <a:spcAft>
                      <a:spcPts val="0"/>
                    </a:spcAft>
                    <a:defRPr/>
                  </a:pPr>
                  <a:r>
                    <a:rPr lang="en-US" dirty="0">
                      <a:solidFill>
                        <a:prstClr val="black"/>
                      </a:solidFill>
                      <a:latin typeface="Arial"/>
                      <a:cs typeface="Arial"/>
                    </a:rPr>
                    <a:t>O</a:t>
                  </a:r>
                  <a:endParaRPr lang="he-IL" dirty="0">
                    <a:solidFill>
                      <a:prstClr val="black"/>
                    </a:solidFill>
                    <a:latin typeface="Arial"/>
                    <a:cs typeface="Arial"/>
                  </a:endParaRPr>
                </a:p>
              </p:txBody>
            </p:sp>
            <p:sp>
              <p:nvSpPr>
                <p:cNvPr id="11" name="TextBox 10"/>
                <p:cNvSpPr txBox="1"/>
                <p:nvPr/>
              </p:nvSpPr>
              <p:spPr>
                <a:xfrm>
                  <a:off x="6117665" y="3826841"/>
                  <a:ext cx="469842" cy="519198"/>
                </a:xfrm>
                <a:prstGeom prst="rect">
                  <a:avLst/>
                </a:prstGeom>
                <a:noFill/>
                <a:ln w="22225">
                  <a:noFill/>
                </a:ln>
                <a:effectLst>
                  <a:outerShdw sx="101000" sy="101000" algn="ctr" rotWithShape="0">
                    <a:schemeClr val="bg1">
                      <a:lumMod val="75000"/>
                    </a:schemeClr>
                  </a:outerShdw>
                </a:effectLst>
              </p:spPr>
              <p:txBody>
                <a:bodyPr rtlCol="1"/>
                <a:lstStyle/>
                <a:p>
                  <a:pPr algn="just" fontAlgn="auto">
                    <a:spcBef>
                      <a:spcPts val="0"/>
                    </a:spcBef>
                    <a:spcAft>
                      <a:spcPts val="0"/>
                    </a:spcAft>
                    <a:defRPr/>
                  </a:pPr>
                  <a:r>
                    <a:rPr lang="en-US" dirty="0">
                      <a:solidFill>
                        <a:prstClr val="black"/>
                      </a:solidFill>
                      <a:latin typeface="Arial"/>
                      <a:cs typeface="Arial"/>
                    </a:rPr>
                    <a:t>C</a:t>
                  </a:r>
                  <a:endParaRPr lang="he-IL" dirty="0">
                    <a:solidFill>
                      <a:prstClr val="black"/>
                    </a:solidFill>
                    <a:latin typeface="Arial"/>
                    <a:cs typeface="Arial"/>
                  </a:endParaRPr>
                </a:p>
              </p:txBody>
            </p:sp>
            <p:cxnSp>
              <p:nvCxnSpPr>
                <p:cNvPr id="3" name="מחבר ישר 2"/>
                <p:cNvCxnSpPr/>
                <p:nvPr/>
              </p:nvCxnSpPr>
              <p:spPr>
                <a:xfrm flipH="1" flipV="1">
                  <a:off x="7349412" y="3795086"/>
                  <a:ext cx="306349" cy="230225"/>
                </a:xfrm>
                <a:prstGeom prst="line">
                  <a:avLst/>
                </a:prstGeom>
              </p:spPr>
              <p:style>
                <a:lnRef idx="1">
                  <a:schemeClr val="accent1"/>
                </a:lnRef>
                <a:fillRef idx="0">
                  <a:schemeClr val="accent1"/>
                </a:fillRef>
                <a:effectRef idx="0">
                  <a:schemeClr val="accent1"/>
                </a:effectRef>
                <a:fontRef idx="minor">
                  <a:schemeClr val="tx1"/>
                </a:fontRef>
              </p:style>
            </p:cxnSp>
            <p:cxnSp>
              <p:nvCxnSpPr>
                <p:cNvPr id="21" name="מחבר ישר 20"/>
                <p:cNvCxnSpPr/>
                <p:nvPr/>
              </p:nvCxnSpPr>
              <p:spPr>
                <a:xfrm flipH="1">
                  <a:off x="6854173" y="3699820"/>
                  <a:ext cx="331746"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31" name="מחבר ישר 30"/>
                <p:cNvCxnSpPr/>
                <p:nvPr/>
              </p:nvCxnSpPr>
              <p:spPr>
                <a:xfrm flipH="1">
                  <a:off x="6504967" y="3758567"/>
                  <a:ext cx="222222" cy="196883"/>
                </a:xfrm>
                <a:prstGeom prst="line">
                  <a:avLst/>
                </a:prstGeom>
              </p:spPr>
              <p:style>
                <a:lnRef idx="1">
                  <a:schemeClr val="accent1"/>
                </a:lnRef>
                <a:fillRef idx="0">
                  <a:schemeClr val="accent1"/>
                </a:fillRef>
                <a:effectRef idx="0">
                  <a:schemeClr val="accent1"/>
                </a:effectRef>
                <a:fontRef idx="minor">
                  <a:schemeClr val="tx1"/>
                </a:fontRef>
              </p:style>
            </p:cxnSp>
            <p:sp>
              <p:nvSpPr>
                <p:cNvPr id="37" name="TextBox 36"/>
                <p:cNvSpPr txBox="1"/>
                <p:nvPr/>
              </p:nvSpPr>
              <p:spPr>
                <a:xfrm>
                  <a:off x="6727189" y="4633424"/>
                  <a:ext cx="469842" cy="519198"/>
                </a:xfrm>
                <a:prstGeom prst="rect">
                  <a:avLst/>
                </a:prstGeom>
                <a:noFill/>
                <a:ln w="22225">
                  <a:noFill/>
                </a:ln>
                <a:effectLst>
                  <a:outerShdw sx="101000" sy="101000" algn="ctr" rotWithShape="0">
                    <a:schemeClr val="bg1">
                      <a:lumMod val="75000"/>
                    </a:schemeClr>
                  </a:outerShdw>
                </a:effectLst>
              </p:spPr>
              <p:txBody>
                <a:bodyPr rtlCol="1"/>
                <a:lstStyle/>
                <a:p>
                  <a:pPr algn="just" fontAlgn="auto">
                    <a:spcBef>
                      <a:spcPts val="0"/>
                    </a:spcBef>
                    <a:spcAft>
                      <a:spcPts val="0"/>
                    </a:spcAft>
                    <a:defRPr/>
                  </a:pPr>
                  <a:r>
                    <a:rPr lang="en-US" dirty="0">
                      <a:solidFill>
                        <a:prstClr val="black"/>
                      </a:solidFill>
                      <a:latin typeface="Arial"/>
                      <a:cs typeface="Arial"/>
                    </a:rPr>
                    <a:t>H</a:t>
                  </a:r>
                  <a:endParaRPr lang="he-IL" dirty="0">
                    <a:solidFill>
                      <a:prstClr val="black"/>
                    </a:solidFill>
                    <a:latin typeface="Arial"/>
                    <a:cs typeface="Arial"/>
                  </a:endParaRPr>
                </a:p>
              </p:txBody>
            </p:sp>
            <p:sp>
              <p:nvSpPr>
                <p:cNvPr id="38" name="TextBox 37"/>
                <p:cNvSpPr txBox="1"/>
                <p:nvPr/>
              </p:nvSpPr>
              <p:spPr>
                <a:xfrm>
                  <a:off x="5755760" y="3345749"/>
                  <a:ext cx="469842" cy="519199"/>
                </a:xfrm>
                <a:prstGeom prst="rect">
                  <a:avLst/>
                </a:prstGeom>
                <a:noFill/>
                <a:ln w="22225">
                  <a:noFill/>
                </a:ln>
                <a:effectLst>
                  <a:outerShdw sx="101000" sy="101000" algn="ctr" rotWithShape="0">
                    <a:schemeClr val="bg1">
                      <a:lumMod val="75000"/>
                    </a:schemeClr>
                  </a:outerShdw>
                </a:effectLst>
              </p:spPr>
              <p:txBody>
                <a:bodyPr rtlCol="1"/>
                <a:lstStyle/>
                <a:p>
                  <a:pPr algn="just" fontAlgn="auto">
                    <a:spcBef>
                      <a:spcPts val="0"/>
                    </a:spcBef>
                    <a:spcAft>
                      <a:spcPts val="0"/>
                    </a:spcAft>
                    <a:defRPr/>
                  </a:pPr>
                  <a:r>
                    <a:rPr lang="en-US" dirty="0">
                      <a:solidFill>
                        <a:prstClr val="black"/>
                      </a:solidFill>
                      <a:latin typeface="Arial"/>
                      <a:cs typeface="Arial"/>
                    </a:rPr>
                    <a:t>H</a:t>
                  </a:r>
                  <a:endParaRPr lang="he-IL" dirty="0">
                    <a:solidFill>
                      <a:prstClr val="black"/>
                    </a:solidFill>
                    <a:latin typeface="Arial"/>
                    <a:cs typeface="Arial"/>
                  </a:endParaRPr>
                </a:p>
              </p:txBody>
            </p:sp>
            <p:sp>
              <p:nvSpPr>
                <p:cNvPr id="39" name="TextBox 38"/>
                <p:cNvSpPr txBox="1"/>
                <p:nvPr/>
              </p:nvSpPr>
              <p:spPr>
                <a:xfrm>
                  <a:off x="7620840" y="3056776"/>
                  <a:ext cx="469842" cy="517610"/>
                </a:xfrm>
                <a:prstGeom prst="rect">
                  <a:avLst/>
                </a:prstGeom>
                <a:noFill/>
                <a:ln w="22225">
                  <a:noFill/>
                </a:ln>
                <a:effectLst>
                  <a:outerShdw sx="101000" sy="101000" algn="ctr" rotWithShape="0">
                    <a:schemeClr val="bg1">
                      <a:lumMod val="75000"/>
                    </a:schemeClr>
                  </a:outerShdw>
                </a:effectLst>
              </p:spPr>
              <p:txBody>
                <a:bodyPr rtlCol="1"/>
                <a:lstStyle/>
                <a:p>
                  <a:pPr algn="just" fontAlgn="auto">
                    <a:spcBef>
                      <a:spcPts val="0"/>
                    </a:spcBef>
                    <a:spcAft>
                      <a:spcPts val="0"/>
                    </a:spcAft>
                    <a:defRPr/>
                  </a:pPr>
                  <a:endParaRPr lang="he-IL" dirty="0">
                    <a:solidFill>
                      <a:prstClr val="black"/>
                    </a:solidFill>
                    <a:latin typeface="Arial"/>
                    <a:cs typeface="Arial"/>
                  </a:endParaRPr>
                </a:p>
              </p:txBody>
            </p:sp>
            <p:sp>
              <p:nvSpPr>
                <p:cNvPr id="41" name="TextBox 40"/>
                <p:cNvSpPr txBox="1"/>
                <p:nvPr/>
              </p:nvSpPr>
              <p:spPr>
                <a:xfrm>
                  <a:off x="7946238" y="3529929"/>
                  <a:ext cx="471428" cy="519199"/>
                </a:xfrm>
                <a:prstGeom prst="rect">
                  <a:avLst/>
                </a:prstGeom>
                <a:noFill/>
                <a:ln w="22225">
                  <a:noFill/>
                </a:ln>
                <a:effectLst>
                  <a:outerShdw sx="101000" sy="101000" algn="ctr" rotWithShape="0">
                    <a:schemeClr val="bg1">
                      <a:lumMod val="75000"/>
                    </a:schemeClr>
                  </a:outerShdw>
                </a:effectLst>
              </p:spPr>
              <p:txBody>
                <a:bodyPr rtlCol="1"/>
                <a:lstStyle/>
                <a:p>
                  <a:pPr algn="just" fontAlgn="auto">
                    <a:spcBef>
                      <a:spcPts val="0"/>
                    </a:spcBef>
                    <a:spcAft>
                      <a:spcPts val="0"/>
                    </a:spcAft>
                    <a:defRPr/>
                  </a:pPr>
                  <a:r>
                    <a:rPr lang="en-US" dirty="0">
                      <a:solidFill>
                        <a:prstClr val="black"/>
                      </a:solidFill>
                      <a:latin typeface="Arial"/>
                      <a:cs typeface="Arial"/>
                    </a:rPr>
                    <a:t>H</a:t>
                  </a:r>
                  <a:endParaRPr lang="he-IL" dirty="0">
                    <a:solidFill>
                      <a:prstClr val="black"/>
                    </a:solidFill>
                    <a:latin typeface="Arial"/>
                    <a:cs typeface="Arial"/>
                  </a:endParaRPr>
                </a:p>
              </p:txBody>
            </p:sp>
            <p:cxnSp>
              <p:nvCxnSpPr>
                <p:cNvPr id="7176" name="מחבר ישר 7175"/>
                <p:cNvCxnSpPr/>
                <p:nvPr/>
              </p:nvCxnSpPr>
              <p:spPr>
                <a:xfrm flipH="1" flipV="1">
                  <a:off x="6482745" y="4111050"/>
                  <a:ext cx="236508" cy="234989"/>
                </a:xfrm>
                <a:prstGeom prst="line">
                  <a:avLst/>
                </a:prstGeom>
              </p:spPr>
              <p:style>
                <a:lnRef idx="1">
                  <a:schemeClr val="accent1"/>
                </a:lnRef>
                <a:fillRef idx="0">
                  <a:schemeClr val="accent1"/>
                </a:fillRef>
                <a:effectRef idx="0">
                  <a:schemeClr val="accent1"/>
                </a:effectRef>
                <a:fontRef idx="minor">
                  <a:schemeClr val="tx1"/>
                </a:fontRef>
              </p:style>
            </p:cxnSp>
            <p:cxnSp>
              <p:nvCxnSpPr>
                <p:cNvPr id="60" name="מחבר ישר 59"/>
                <p:cNvCxnSpPr/>
                <p:nvPr/>
              </p:nvCxnSpPr>
              <p:spPr>
                <a:xfrm flipH="1" flipV="1">
                  <a:off x="6144649" y="3669652"/>
                  <a:ext cx="207937" cy="276271"/>
                </a:xfrm>
                <a:prstGeom prst="line">
                  <a:avLst/>
                </a:prstGeom>
              </p:spPr>
              <p:style>
                <a:lnRef idx="1">
                  <a:schemeClr val="accent1"/>
                </a:lnRef>
                <a:fillRef idx="0">
                  <a:schemeClr val="accent1"/>
                </a:fillRef>
                <a:effectRef idx="0">
                  <a:schemeClr val="accent1"/>
                </a:effectRef>
                <a:fontRef idx="minor">
                  <a:schemeClr val="tx1"/>
                </a:fontRef>
              </p:style>
            </p:cxnSp>
            <p:cxnSp>
              <p:nvCxnSpPr>
                <p:cNvPr id="61" name="מחבר ישר 60"/>
                <p:cNvCxnSpPr/>
                <p:nvPr/>
              </p:nvCxnSpPr>
              <p:spPr>
                <a:xfrm flipV="1">
                  <a:off x="6808141" y="3317169"/>
                  <a:ext cx="0" cy="369949"/>
                </a:xfrm>
                <a:prstGeom prst="line">
                  <a:avLst/>
                </a:prstGeom>
              </p:spPr>
              <p:style>
                <a:lnRef idx="1">
                  <a:schemeClr val="accent1"/>
                </a:lnRef>
                <a:fillRef idx="0">
                  <a:schemeClr val="accent1"/>
                </a:fillRef>
                <a:effectRef idx="0">
                  <a:schemeClr val="accent1"/>
                </a:effectRef>
                <a:fontRef idx="minor">
                  <a:schemeClr val="tx1"/>
                </a:fontRef>
              </p:style>
            </p:cxnSp>
          </p:grpSp>
          <p:cxnSp>
            <p:nvCxnSpPr>
              <p:cNvPr id="42" name="מחבר ישר 41"/>
              <p:cNvCxnSpPr/>
              <p:nvPr/>
            </p:nvCxnSpPr>
            <p:spPr bwMode="auto">
              <a:xfrm flipV="1">
                <a:off x="6485489" y="5157365"/>
                <a:ext cx="393643" cy="219043"/>
              </a:xfrm>
              <a:prstGeom prst="line">
                <a:avLst/>
              </a:prstGeom>
            </p:spPr>
            <p:style>
              <a:lnRef idx="1">
                <a:schemeClr val="accent1"/>
              </a:lnRef>
              <a:fillRef idx="0">
                <a:schemeClr val="accent1"/>
              </a:fillRef>
              <a:effectRef idx="0">
                <a:schemeClr val="accent1"/>
              </a:effectRef>
              <a:fontRef idx="minor">
                <a:schemeClr val="tx1"/>
              </a:fontRef>
            </p:style>
          </p:cxnSp>
          <p:cxnSp>
            <p:nvCxnSpPr>
              <p:cNvPr id="43" name="מחבר ישר 42"/>
              <p:cNvCxnSpPr/>
              <p:nvPr/>
            </p:nvCxnSpPr>
            <p:spPr bwMode="auto">
              <a:xfrm flipH="1" flipV="1">
                <a:off x="5969626" y="5454184"/>
                <a:ext cx="187298" cy="298407"/>
              </a:xfrm>
              <a:prstGeom prst="line">
                <a:avLst/>
              </a:prstGeom>
            </p:spPr>
            <p:style>
              <a:lnRef idx="1">
                <a:schemeClr val="accent1"/>
              </a:lnRef>
              <a:fillRef idx="0">
                <a:schemeClr val="accent1"/>
              </a:fillRef>
              <a:effectRef idx="0">
                <a:schemeClr val="accent1"/>
              </a:effectRef>
              <a:fontRef idx="minor">
                <a:schemeClr val="tx1"/>
              </a:fontRef>
            </p:style>
          </p:cxnSp>
          <p:cxnSp>
            <p:nvCxnSpPr>
              <p:cNvPr id="44" name="מחבר ישר 43"/>
              <p:cNvCxnSpPr/>
              <p:nvPr/>
            </p:nvCxnSpPr>
            <p:spPr bwMode="auto">
              <a:xfrm flipV="1">
                <a:off x="6421998" y="5487517"/>
                <a:ext cx="0" cy="298407"/>
              </a:xfrm>
              <a:prstGeom prst="line">
                <a:avLst/>
              </a:prstGeom>
            </p:spPr>
            <p:style>
              <a:lnRef idx="1">
                <a:schemeClr val="accent1"/>
              </a:lnRef>
              <a:fillRef idx="0">
                <a:schemeClr val="accent1"/>
              </a:fillRef>
              <a:effectRef idx="0">
                <a:schemeClr val="accent1"/>
              </a:effectRef>
              <a:fontRef idx="minor">
                <a:schemeClr val="tx1"/>
              </a:fontRef>
            </p:style>
          </p:cxnSp>
          <p:cxnSp>
            <p:nvCxnSpPr>
              <p:cNvPr id="45" name="מחבר ישר 44"/>
              <p:cNvCxnSpPr/>
              <p:nvPr/>
            </p:nvCxnSpPr>
            <p:spPr bwMode="auto">
              <a:xfrm flipV="1">
                <a:off x="5134722" y="5114509"/>
                <a:ext cx="330152" cy="193647"/>
              </a:xfrm>
              <a:prstGeom prst="line">
                <a:avLst/>
              </a:prstGeom>
            </p:spPr>
            <p:style>
              <a:lnRef idx="1">
                <a:schemeClr val="accent1"/>
              </a:lnRef>
              <a:fillRef idx="0">
                <a:schemeClr val="accent1"/>
              </a:fillRef>
              <a:effectRef idx="0">
                <a:schemeClr val="accent1"/>
              </a:effectRef>
              <a:fontRef idx="minor">
                <a:schemeClr val="tx1"/>
              </a:fontRef>
            </p:style>
          </p:cxnSp>
          <p:cxnSp>
            <p:nvCxnSpPr>
              <p:cNvPr id="46" name="מחבר ישר 45"/>
              <p:cNvCxnSpPr/>
              <p:nvPr/>
            </p:nvCxnSpPr>
            <p:spPr bwMode="auto">
              <a:xfrm flipH="1">
                <a:off x="5618840" y="5455772"/>
                <a:ext cx="236503" cy="260312"/>
              </a:xfrm>
              <a:prstGeom prst="line">
                <a:avLst/>
              </a:prstGeom>
            </p:spPr>
            <p:style>
              <a:lnRef idx="1">
                <a:schemeClr val="accent1"/>
              </a:lnRef>
              <a:fillRef idx="0">
                <a:schemeClr val="accent1"/>
              </a:fillRef>
              <a:effectRef idx="0">
                <a:schemeClr val="accent1"/>
              </a:effectRef>
              <a:fontRef idx="minor">
                <a:schemeClr val="tx1"/>
              </a:fontRef>
            </p:style>
          </p:cxnSp>
          <p:cxnSp>
            <p:nvCxnSpPr>
              <p:cNvPr id="47" name="מחבר ישר 46"/>
              <p:cNvCxnSpPr/>
              <p:nvPr/>
            </p:nvCxnSpPr>
            <p:spPr bwMode="auto">
              <a:xfrm flipH="1">
                <a:off x="5991847" y="5376409"/>
                <a:ext cx="328565" cy="0"/>
              </a:xfrm>
              <a:prstGeom prst="line">
                <a:avLst/>
              </a:prstGeom>
            </p:spPr>
            <p:style>
              <a:lnRef idx="1">
                <a:schemeClr val="accent1"/>
              </a:lnRef>
              <a:fillRef idx="0">
                <a:schemeClr val="accent1"/>
              </a:fillRef>
              <a:effectRef idx="0">
                <a:schemeClr val="accent1"/>
              </a:effectRef>
              <a:fontRef idx="minor">
                <a:schemeClr val="tx1"/>
              </a:fontRef>
            </p:style>
          </p:cxnSp>
        </p:grpSp>
        <p:sp>
          <p:nvSpPr>
            <p:cNvPr id="68" name="TextBox 67"/>
            <p:cNvSpPr txBox="1"/>
            <p:nvPr/>
          </p:nvSpPr>
          <p:spPr bwMode="auto">
            <a:xfrm>
              <a:off x="5548313" y="3949701"/>
              <a:ext cx="1260475" cy="519112"/>
            </a:xfrm>
            <a:prstGeom prst="rect">
              <a:avLst/>
            </a:prstGeom>
            <a:noFill/>
            <a:ln w="22225">
              <a:noFill/>
            </a:ln>
            <a:effectLst>
              <a:outerShdw sx="101000" sy="101000" algn="ctr" rotWithShape="0">
                <a:schemeClr val="bg1">
                  <a:lumMod val="75000"/>
                </a:schemeClr>
              </a:outerShdw>
            </a:effectLst>
          </p:spPr>
          <p:txBody>
            <a:bodyPr rtlCol="1"/>
            <a:lstStyle/>
            <a:p>
              <a:pPr algn="just" fontAlgn="auto">
                <a:spcBef>
                  <a:spcPts val="0"/>
                </a:spcBef>
                <a:spcAft>
                  <a:spcPts val="0"/>
                </a:spcAft>
                <a:defRPr/>
              </a:pPr>
              <a:r>
                <a:rPr lang="en-US" dirty="0">
                  <a:solidFill>
                    <a:prstClr val="black"/>
                  </a:solidFill>
                  <a:latin typeface="Arial"/>
                  <a:cs typeface="Arial"/>
                </a:rPr>
                <a:t>CH</a:t>
              </a:r>
              <a:r>
                <a:rPr lang="en-US" baseline="-25000" dirty="0">
                  <a:solidFill>
                    <a:prstClr val="black"/>
                  </a:solidFill>
                  <a:latin typeface="Arial"/>
                  <a:cs typeface="Arial"/>
                </a:rPr>
                <a:t>2</a:t>
              </a:r>
              <a:r>
                <a:rPr lang="en-US" dirty="0">
                  <a:solidFill>
                    <a:prstClr val="black"/>
                  </a:solidFill>
                  <a:latin typeface="Arial"/>
                  <a:cs typeface="Arial"/>
                </a:rPr>
                <a:t>OH</a:t>
              </a:r>
              <a:endParaRPr lang="he-IL" dirty="0">
                <a:solidFill>
                  <a:prstClr val="black"/>
                </a:solidFill>
                <a:latin typeface="Arial"/>
                <a:cs typeface="Arial"/>
              </a:endParaRPr>
            </a:p>
          </p:txBody>
        </p:sp>
        <p:sp>
          <p:nvSpPr>
            <p:cNvPr id="70" name="TextBox 69"/>
            <p:cNvSpPr txBox="1"/>
            <p:nvPr/>
          </p:nvSpPr>
          <p:spPr bwMode="auto">
            <a:xfrm>
              <a:off x="5332413" y="5467351"/>
              <a:ext cx="688975" cy="519112"/>
            </a:xfrm>
            <a:prstGeom prst="rect">
              <a:avLst/>
            </a:prstGeom>
            <a:noFill/>
            <a:ln w="22225">
              <a:noFill/>
            </a:ln>
            <a:effectLst>
              <a:outerShdw sx="101000" sy="101000" algn="ctr" rotWithShape="0">
                <a:schemeClr val="bg1">
                  <a:lumMod val="75000"/>
                </a:schemeClr>
              </a:outerShdw>
            </a:effectLst>
          </p:spPr>
          <p:txBody>
            <a:bodyPr rtlCol="1"/>
            <a:lstStyle/>
            <a:p>
              <a:pPr algn="just" fontAlgn="auto">
                <a:spcBef>
                  <a:spcPts val="0"/>
                </a:spcBef>
                <a:spcAft>
                  <a:spcPts val="0"/>
                </a:spcAft>
                <a:defRPr/>
              </a:pPr>
              <a:r>
                <a:rPr lang="en-US" dirty="0">
                  <a:solidFill>
                    <a:prstClr val="black"/>
                  </a:solidFill>
                  <a:latin typeface="Arial"/>
                  <a:cs typeface="Arial"/>
                </a:rPr>
                <a:t>OH</a:t>
              </a:r>
              <a:endParaRPr lang="he-IL" dirty="0">
                <a:solidFill>
                  <a:prstClr val="black"/>
                </a:solidFill>
                <a:latin typeface="Arial"/>
                <a:cs typeface="Arial"/>
              </a:endParaRPr>
            </a:p>
          </p:txBody>
        </p:sp>
        <p:sp>
          <p:nvSpPr>
            <p:cNvPr id="71" name="TextBox 70"/>
            <p:cNvSpPr txBox="1"/>
            <p:nvPr/>
          </p:nvSpPr>
          <p:spPr bwMode="auto">
            <a:xfrm>
              <a:off x="6142038" y="5487988"/>
              <a:ext cx="688975" cy="519113"/>
            </a:xfrm>
            <a:prstGeom prst="rect">
              <a:avLst/>
            </a:prstGeom>
            <a:noFill/>
            <a:ln w="22225">
              <a:noFill/>
            </a:ln>
            <a:effectLst>
              <a:outerShdw sx="101000" sy="101000" algn="ctr" rotWithShape="0">
                <a:schemeClr val="bg1">
                  <a:lumMod val="75000"/>
                </a:schemeClr>
              </a:outerShdw>
            </a:effectLst>
          </p:spPr>
          <p:txBody>
            <a:bodyPr rtlCol="1"/>
            <a:lstStyle/>
            <a:p>
              <a:pPr algn="just" fontAlgn="auto">
                <a:spcBef>
                  <a:spcPts val="0"/>
                </a:spcBef>
                <a:spcAft>
                  <a:spcPts val="0"/>
                </a:spcAft>
                <a:defRPr/>
              </a:pPr>
              <a:r>
                <a:rPr lang="en-US" dirty="0">
                  <a:solidFill>
                    <a:prstClr val="black"/>
                  </a:solidFill>
                  <a:latin typeface="Arial"/>
                  <a:cs typeface="Arial"/>
                </a:rPr>
                <a:t>OH</a:t>
              </a:r>
              <a:endParaRPr lang="he-IL" dirty="0">
                <a:solidFill>
                  <a:prstClr val="black"/>
                </a:solidFill>
                <a:latin typeface="Arial"/>
                <a:cs typeface="Arial"/>
              </a:endParaRPr>
            </a:p>
          </p:txBody>
        </p:sp>
        <p:grpSp>
          <p:nvGrpSpPr>
            <p:cNvPr id="58380" name="קבוצה 7168"/>
            <p:cNvGrpSpPr>
              <a:grpSpLocks/>
            </p:cNvGrpSpPr>
            <p:nvPr/>
          </p:nvGrpSpPr>
          <p:grpSpPr bwMode="auto">
            <a:xfrm>
              <a:off x="4833938" y="4416425"/>
              <a:ext cx="2944813" cy="1206500"/>
              <a:chOff x="4834351" y="4416425"/>
              <a:chExt cx="2944567" cy="1207089"/>
            </a:xfrm>
          </p:grpSpPr>
          <p:sp>
            <p:nvSpPr>
              <p:cNvPr id="51" name="TextBox 50"/>
              <p:cNvSpPr txBox="1"/>
              <p:nvPr/>
            </p:nvSpPr>
            <p:spPr bwMode="auto">
              <a:xfrm>
                <a:off x="5728039" y="5029500"/>
                <a:ext cx="400017" cy="459011"/>
              </a:xfrm>
              <a:prstGeom prst="rect">
                <a:avLst/>
              </a:prstGeom>
              <a:noFill/>
              <a:ln w="22225">
                <a:noFill/>
              </a:ln>
              <a:effectLst>
                <a:outerShdw sx="101000" sy="101000" algn="ctr" rotWithShape="0">
                  <a:schemeClr val="bg1">
                    <a:lumMod val="75000"/>
                  </a:schemeClr>
                </a:outerShdw>
              </a:effectLst>
            </p:spPr>
            <p:txBody>
              <a:bodyPr rtlCol="1"/>
              <a:lstStyle/>
              <a:p>
                <a:pPr algn="just" fontAlgn="auto">
                  <a:spcBef>
                    <a:spcPts val="0"/>
                  </a:spcBef>
                  <a:spcAft>
                    <a:spcPts val="0"/>
                  </a:spcAft>
                  <a:defRPr/>
                </a:pPr>
                <a:r>
                  <a:rPr lang="en-US" dirty="0">
                    <a:solidFill>
                      <a:prstClr val="black"/>
                    </a:solidFill>
                    <a:latin typeface="Arial"/>
                    <a:cs typeface="Arial"/>
                  </a:rPr>
                  <a:t>C</a:t>
                </a:r>
                <a:endParaRPr lang="he-IL" dirty="0">
                  <a:solidFill>
                    <a:prstClr val="black"/>
                  </a:solidFill>
                  <a:latin typeface="Arial"/>
                  <a:cs typeface="Arial"/>
                </a:endParaRPr>
              </a:p>
            </p:txBody>
          </p:sp>
          <p:sp>
            <p:nvSpPr>
              <p:cNvPr id="52" name="TextBox 51"/>
              <p:cNvSpPr txBox="1"/>
              <p:nvPr/>
            </p:nvSpPr>
            <p:spPr bwMode="auto">
              <a:xfrm>
                <a:off x="6137580" y="5026324"/>
                <a:ext cx="469861" cy="519365"/>
              </a:xfrm>
              <a:prstGeom prst="rect">
                <a:avLst/>
              </a:prstGeom>
              <a:noFill/>
              <a:ln w="22225">
                <a:noFill/>
              </a:ln>
              <a:effectLst>
                <a:outerShdw sx="101000" sy="101000" algn="ctr" rotWithShape="0">
                  <a:schemeClr val="bg1">
                    <a:lumMod val="75000"/>
                  </a:schemeClr>
                </a:outerShdw>
              </a:effectLst>
            </p:spPr>
            <p:txBody>
              <a:bodyPr rtlCol="1"/>
              <a:lstStyle/>
              <a:p>
                <a:pPr algn="just" fontAlgn="auto">
                  <a:spcBef>
                    <a:spcPts val="0"/>
                  </a:spcBef>
                  <a:spcAft>
                    <a:spcPts val="0"/>
                  </a:spcAft>
                  <a:defRPr/>
                </a:pPr>
                <a:r>
                  <a:rPr lang="en-US" dirty="0">
                    <a:solidFill>
                      <a:prstClr val="black"/>
                    </a:solidFill>
                    <a:latin typeface="Arial"/>
                    <a:cs typeface="Arial"/>
                  </a:rPr>
                  <a:t>C</a:t>
                </a:r>
                <a:endParaRPr lang="he-IL" dirty="0">
                  <a:solidFill>
                    <a:prstClr val="black"/>
                  </a:solidFill>
                  <a:latin typeface="Arial"/>
                  <a:cs typeface="Arial"/>
                </a:endParaRPr>
              </a:p>
            </p:txBody>
          </p:sp>
          <p:sp>
            <p:nvSpPr>
              <p:cNvPr id="62" name="TextBox 61"/>
              <p:cNvSpPr txBox="1"/>
              <p:nvPr/>
            </p:nvSpPr>
            <p:spPr bwMode="auto">
              <a:xfrm>
                <a:off x="4834351" y="5046971"/>
                <a:ext cx="688917" cy="519366"/>
              </a:xfrm>
              <a:prstGeom prst="rect">
                <a:avLst/>
              </a:prstGeom>
              <a:noFill/>
              <a:ln w="22225">
                <a:noFill/>
              </a:ln>
              <a:effectLst>
                <a:outerShdw sx="101000" sy="101000" algn="ctr" rotWithShape="0">
                  <a:schemeClr val="bg1">
                    <a:lumMod val="75000"/>
                  </a:schemeClr>
                </a:outerShdw>
              </a:effectLst>
            </p:spPr>
            <p:txBody>
              <a:bodyPr rtlCol="1"/>
              <a:lstStyle/>
              <a:p>
                <a:pPr algn="just" fontAlgn="auto">
                  <a:spcBef>
                    <a:spcPts val="0"/>
                  </a:spcBef>
                  <a:spcAft>
                    <a:spcPts val="0"/>
                  </a:spcAft>
                  <a:defRPr/>
                </a:pPr>
                <a:r>
                  <a:rPr lang="en-US" dirty="0">
                    <a:solidFill>
                      <a:prstClr val="black"/>
                    </a:solidFill>
                    <a:latin typeface="Arial"/>
                    <a:cs typeface="Arial"/>
                  </a:rPr>
                  <a:t>OH</a:t>
                </a:r>
                <a:endParaRPr lang="he-IL" dirty="0">
                  <a:solidFill>
                    <a:prstClr val="black"/>
                  </a:solidFill>
                  <a:latin typeface="Arial"/>
                  <a:cs typeface="Arial"/>
                </a:endParaRPr>
              </a:p>
            </p:txBody>
          </p:sp>
          <p:cxnSp>
            <p:nvCxnSpPr>
              <p:cNvPr id="64" name="מחבר ישר 63"/>
              <p:cNvCxnSpPr/>
              <p:nvPr/>
            </p:nvCxnSpPr>
            <p:spPr bwMode="auto">
              <a:xfrm flipH="1" flipV="1">
                <a:off x="7064603" y="5046971"/>
                <a:ext cx="304775" cy="228712"/>
              </a:xfrm>
              <a:prstGeom prst="line">
                <a:avLst/>
              </a:prstGeom>
            </p:spPr>
            <p:style>
              <a:lnRef idx="1">
                <a:schemeClr val="accent1"/>
              </a:lnRef>
              <a:fillRef idx="0">
                <a:schemeClr val="accent1"/>
              </a:fillRef>
              <a:effectRef idx="0">
                <a:schemeClr val="accent1"/>
              </a:effectRef>
              <a:fontRef idx="minor">
                <a:schemeClr val="tx1"/>
              </a:fontRef>
            </p:style>
          </p:cxnSp>
          <p:sp>
            <p:nvSpPr>
              <p:cNvPr id="66" name="TextBox 65"/>
              <p:cNvSpPr txBox="1"/>
              <p:nvPr/>
            </p:nvSpPr>
            <p:spPr bwMode="auto">
              <a:xfrm>
                <a:off x="6150279" y="4416426"/>
                <a:ext cx="471448" cy="519365"/>
              </a:xfrm>
              <a:prstGeom prst="rect">
                <a:avLst/>
              </a:prstGeom>
              <a:noFill/>
              <a:ln w="22225">
                <a:noFill/>
              </a:ln>
              <a:effectLst>
                <a:outerShdw sx="101000" sy="101000" algn="ctr" rotWithShape="0">
                  <a:schemeClr val="bg1">
                    <a:lumMod val="75000"/>
                  </a:schemeClr>
                </a:outerShdw>
              </a:effectLst>
            </p:spPr>
            <p:txBody>
              <a:bodyPr rtlCol="1"/>
              <a:lstStyle/>
              <a:p>
                <a:pPr algn="just" fontAlgn="auto">
                  <a:spcBef>
                    <a:spcPts val="0"/>
                  </a:spcBef>
                  <a:spcAft>
                    <a:spcPts val="0"/>
                  </a:spcAft>
                  <a:defRPr/>
                </a:pPr>
                <a:r>
                  <a:rPr lang="en-US" dirty="0">
                    <a:solidFill>
                      <a:prstClr val="black"/>
                    </a:solidFill>
                    <a:latin typeface="Arial"/>
                    <a:cs typeface="Arial"/>
                  </a:rPr>
                  <a:t>O</a:t>
                </a:r>
                <a:endParaRPr lang="he-IL" dirty="0">
                  <a:solidFill>
                    <a:prstClr val="black"/>
                  </a:solidFill>
                  <a:latin typeface="Arial"/>
                  <a:cs typeface="Arial"/>
                </a:endParaRPr>
              </a:p>
            </p:txBody>
          </p:sp>
          <p:cxnSp>
            <p:nvCxnSpPr>
              <p:cNvPr id="67" name="מחבר ישר 66"/>
              <p:cNvCxnSpPr/>
              <p:nvPr/>
            </p:nvCxnSpPr>
            <p:spPr bwMode="auto">
              <a:xfrm flipV="1">
                <a:off x="6969361" y="4657844"/>
                <a:ext cx="330172" cy="193770"/>
              </a:xfrm>
              <a:prstGeom prst="line">
                <a:avLst/>
              </a:prstGeom>
            </p:spPr>
            <p:style>
              <a:lnRef idx="1">
                <a:schemeClr val="accent1"/>
              </a:lnRef>
              <a:fillRef idx="0">
                <a:schemeClr val="accent1"/>
              </a:fillRef>
              <a:effectRef idx="0">
                <a:schemeClr val="accent1"/>
              </a:effectRef>
              <a:fontRef idx="minor">
                <a:schemeClr val="tx1"/>
              </a:fontRef>
            </p:style>
          </p:cxnSp>
          <p:sp>
            <p:nvSpPr>
              <p:cNvPr id="72" name="TextBox 71"/>
              <p:cNvSpPr txBox="1"/>
              <p:nvPr/>
            </p:nvSpPr>
            <p:spPr bwMode="auto">
              <a:xfrm>
                <a:off x="7090001" y="5104149"/>
                <a:ext cx="688917" cy="519366"/>
              </a:xfrm>
              <a:prstGeom prst="rect">
                <a:avLst/>
              </a:prstGeom>
              <a:noFill/>
              <a:ln w="22225">
                <a:noFill/>
              </a:ln>
              <a:effectLst>
                <a:outerShdw sx="101000" sy="101000" algn="ctr" rotWithShape="0">
                  <a:schemeClr val="bg1">
                    <a:lumMod val="75000"/>
                  </a:schemeClr>
                </a:outerShdw>
              </a:effectLst>
            </p:spPr>
            <p:txBody>
              <a:bodyPr rtlCol="1"/>
              <a:lstStyle/>
              <a:p>
                <a:pPr algn="just" fontAlgn="auto">
                  <a:spcBef>
                    <a:spcPts val="0"/>
                  </a:spcBef>
                  <a:spcAft>
                    <a:spcPts val="0"/>
                  </a:spcAft>
                  <a:defRPr/>
                </a:pPr>
                <a:r>
                  <a:rPr lang="en-US" dirty="0">
                    <a:solidFill>
                      <a:prstClr val="black"/>
                    </a:solidFill>
                    <a:latin typeface="Arial"/>
                    <a:cs typeface="Arial"/>
                  </a:rPr>
                  <a:t>OH</a:t>
                </a:r>
                <a:endParaRPr lang="he-IL" dirty="0">
                  <a:solidFill>
                    <a:prstClr val="black"/>
                  </a:solidFill>
                  <a:latin typeface="Arial"/>
                  <a:cs typeface="Arial"/>
                </a:endParaRPr>
              </a:p>
            </p:txBody>
          </p:sp>
        </p:grpSp>
      </p:grpSp>
      <p:sp>
        <p:nvSpPr>
          <p:cNvPr id="54" name="TextBox 53"/>
          <p:cNvSpPr txBox="1"/>
          <p:nvPr/>
        </p:nvSpPr>
        <p:spPr>
          <a:xfrm>
            <a:off x="555625" y="465138"/>
            <a:ext cx="8183563" cy="1754187"/>
          </a:xfrm>
          <a:prstGeom prst="rect">
            <a:avLst/>
          </a:prstGeom>
          <a:noFill/>
          <a:ln w="19050">
            <a:noFill/>
          </a:ln>
          <a:effectLst>
            <a:outerShdw sx="102000" sy="102000" algn="tl" rotWithShape="0">
              <a:sysClr val="window" lastClr="FFFFFF">
                <a:lumMod val="65000"/>
                <a:alpha val="0"/>
              </a:sysClr>
            </a:outerShdw>
          </a:effectLst>
        </p:spPr>
        <p:txBody>
          <a:bodyPr rtlCol="1">
            <a:spAutoFit/>
          </a:bodyPr>
          <a:lstStyle/>
          <a:p>
            <a:pPr fontAlgn="auto">
              <a:spcBef>
                <a:spcPts val="0"/>
              </a:spcBef>
              <a:spcAft>
                <a:spcPts val="0"/>
              </a:spcAft>
              <a:defRPr/>
            </a:pPr>
            <a:r>
              <a:rPr lang="he-IL" b="1" kern="0" dirty="0">
                <a:solidFill>
                  <a:srgbClr val="1D4C72"/>
                </a:solidFill>
                <a:latin typeface="Arial"/>
                <a:cs typeface="Arial"/>
              </a:rPr>
              <a:t>שאלה 15:</a:t>
            </a:r>
          </a:p>
          <a:p>
            <a:pPr fontAlgn="auto">
              <a:spcBef>
                <a:spcPts val="0"/>
              </a:spcBef>
              <a:spcAft>
                <a:spcPts val="0"/>
              </a:spcAft>
              <a:defRPr/>
            </a:pPr>
            <a:r>
              <a:rPr lang="he-IL" sz="1200" kern="0" dirty="0">
                <a:solidFill>
                  <a:srgbClr val="1D4C72"/>
                </a:solidFill>
                <a:latin typeface="Arial"/>
                <a:cs typeface="Arial"/>
              </a:rPr>
              <a:t> </a:t>
            </a:r>
            <a:r>
              <a:rPr lang="he-IL" kern="0" dirty="0">
                <a:solidFill>
                  <a:srgbClr val="1D4C72"/>
                </a:solidFill>
              </a:rPr>
              <a:t>מה נכון לומר על גלוקוז? 	</a:t>
            </a:r>
            <a:endParaRPr lang="en-US" kern="0" dirty="0">
              <a:solidFill>
                <a:srgbClr val="1D4C72"/>
              </a:solidFill>
            </a:endParaRPr>
          </a:p>
          <a:p>
            <a:pPr fontAlgn="auto">
              <a:spcBef>
                <a:spcPts val="0"/>
              </a:spcBef>
              <a:spcAft>
                <a:spcPts val="0"/>
              </a:spcAft>
              <a:defRPr/>
            </a:pPr>
            <a:r>
              <a:rPr lang="he-IL" kern="0" dirty="0">
                <a:solidFill>
                  <a:srgbClr val="1D4C72"/>
                </a:solidFill>
              </a:rPr>
              <a:t>  א. הוא משמש מקור אנרגיה </a:t>
            </a:r>
            <a:r>
              <a:rPr lang="he-IL" kern="0" dirty="0">
                <a:solidFill>
                  <a:schemeClr val="tx2"/>
                </a:solidFill>
              </a:rPr>
              <a:t>רק אצל צמחים.</a:t>
            </a:r>
            <a:endParaRPr lang="en-US" kern="0" dirty="0">
              <a:solidFill>
                <a:schemeClr val="tx2"/>
              </a:solidFill>
            </a:endParaRPr>
          </a:p>
          <a:p>
            <a:pPr fontAlgn="auto">
              <a:spcBef>
                <a:spcPts val="0"/>
              </a:spcBef>
              <a:spcAft>
                <a:spcPts val="0"/>
              </a:spcAft>
              <a:defRPr/>
            </a:pPr>
            <a:r>
              <a:rPr lang="he-IL" kern="0" dirty="0">
                <a:solidFill>
                  <a:schemeClr val="tx2"/>
                </a:solidFill>
              </a:rPr>
              <a:t>  ב. הוא תוצר פירוק של חלבונים במערכת העיכול.</a:t>
            </a:r>
            <a:endParaRPr lang="en-US" kern="0" dirty="0">
              <a:solidFill>
                <a:schemeClr val="tx2"/>
              </a:solidFill>
            </a:endParaRPr>
          </a:p>
          <a:p>
            <a:pPr fontAlgn="auto">
              <a:spcBef>
                <a:spcPts val="0"/>
              </a:spcBef>
              <a:spcAft>
                <a:spcPts val="0"/>
              </a:spcAft>
              <a:defRPr/>
            </a:pPr>
            <a:r>
              <a:rPr lang="he-IL" kern="0" dirty="0">
                <a:solidFill>
                  <a:schemeClr val="tx2"/>
                </a:solidFill>
              </a:rPr>
              <a:t>  ג. הוא יכול לשמש חומר מוצא בתהליכים מטבוליים.</a:t>
            </a:r>
            <a:endParaRPr lang="en-US" kern="0" dirty="0">
              <a:solidFill>
                <a:schemeClr val="tx2"/>
              </a:solidFill>
            </a:endParaRPr>
          </a:p>
          <a:p>
            <a:pPr fontAlgn="auto">
              <a:spcBef>
                <a:spcPts val="0"/>
              </a:spcBef>
              <a:spcAft>
                <a:spcPts val="0"/>
              </a:spcAft>
              <a:defRPr/>
            </a:pPr>
            <a:r>
              <a:rPr lang="he-IL" kern="0" dirty="0">
                <a:solidFill>
                  <a:schemeClr val="tx2"/>
                </a:solidFill>
              </a:rPr>
              <a:t>  ד. הוא אינו עובר דרך קרום התא.</a:t>
            </a:r>
            <a:endParaRPr lang="en-US" kern="0" dirty="0">
              <a:solidFill>
                <a:schemeClr val="tx2"/>
              </a:solidFill>
            </a:endParaRPr>
          </a:p>
        </p:txBody>
      </p:sp>
      <p:sp>
        <p:nvSpPr>
          <p:cNvPr id="48" name="Rectangle 3"/>
          <p:cNvSpPr/>
          <p:nvPr/>
        </p:nvSpPr>
        <p:spPr>
          <a:xfrm>
            <a:off x="389135" y="419100"/>
            <a:ext cx="8215313" cy="4603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fontAlgn="auto">
              <a:spcBef>
                <a:spcPts val="0"/>
              </a:spcBef>
              <a:spcAft>
                <a:spcPts val="0"/>
              </a:spcAft>
              <a:defRPr/>
            </a:pPr>
            <a:endParaRPr lang="he-IL" dirty="0">
              <a:solidFill>
                <a:prstClr val="white"/>
              </a:solidFill>
            </a:endParaRPr>
          </a:p>
        </p:txBody>
      </p:sp>
      <p:sp>
        <p:nvSpPr>
          <p:cNvPr id="49" name="Slide Number Placeholder 8"/>
          <p:cNvSpPr>
            <a:spLocks noGrp="1"/>
          </p:cNvSpPr>
          <p:nvPr>
            <p:ph type="sldNum" sz="quarter" idx="12"/>
          </p:nvPr>
        </p:nvSpPr>
        <p:spPr bwMode="auto">
          <a:xfrm>
            <a:off x="197159" y="6237312"/>
            <a:ext cx="774441" cy="365125"/>
          </a:xfrm>
          <a:ln>
            <a:miter lim="800000"/>
            <a:headEnd/>
            <a:tailEnd/>
          </a:ln>
        </p:spPr>
        <p:txBody>
          <a:bodyPr vert="horz" wrap="square" lIns="91440" tIns="45720" rIns="91440" bIns="45720" numCol="1" anchor="t" anchorCtr="0" compatLnSpc="1">
            <a:prstTxWarp prst="textNoShape">
              <a:avLst/>
            </a:prstTxWarp>
          </a:bodyPr>
          <a:lstStyle/>
          <a:p>
            <a:pPr fontAlgn="base">
              <a:spcBef>
                <a:spcPct val="0"/>
              </a:spcBef>
              <a:spcAft>
                <a:spcPct val="0"/>
              </a:spcAft>
              <a:defRPr/>
            </a:pPr>
            <a:fld id="{FBCEFA07-D00C-4DF1-AC33-4CC8C8A6BFD5}" type="slidenum">
              <a:rPr lang="he-IL" sz="1400" smtClean="0">
                <a:solidFill>
                  <a:schemeClr val="bg1">
                    <a:lumMod val="75000"/>
                  </a:schemeClr>
                </a:solidFill>
              </a:rPr>
              <a:pPr fontAlgn="base">
                <a:spcBef>
                  <a:spcPct val="0"/>
                </a:spcBef>
                <a:spcAft>
                  <a:spcPct val="0"/>
                </a:spcAft>
                <a:defRPr/>
              </a:pPr>
              <a:t>33</a:t>
            </a:fld>
            <a:endParaRPr lang="he-IL" sz="1400" dirty="0" smtClean="0">
              <a:solidFill>
                <a:schemeClr val="bg1">
                  <a:lumMod val="75000"/>
                </a:schemeClr>
              </a:solidFill>
            </a:endParaRPr>
          </a:p>
        </p:txBody>
      </p:sp>
    </p:spTree>
  </p:cSld>
  <p:clrMapOvr>
    <a:masterClrMapping/>
  </p:clrMapOvr>
  <p:transition spd="slow"/>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כותרת 5"/>
          <p:cNvSpPr>
            <a:spLocks noGrp="1"/>
          </p:cNvSpPr>
          <p:nvPr>
            <p:ph type="ctrTitle"/>
          </p:nvPr>
        </p:nvSpPr>
        <p:spPr>
          <a:xfrm>
            <a:off x="785813" y="71438"/>
            <a:ext cx="7772400" cy="441325"/>
          </a:xfrm>
        </p:spPr>
        <p:txBody>
          <a:bodyPr/>
          <a:lstStyle/>
          <a:p>
            <a:pPr fontAlgn="auto">
              <a:defRPr/>
            </a:pPr>
            <a:r>
              <a:rPr lang="he-IL" sz="1800" b="1" dirty="0" smtClean="0">
                <a:solidFill>
                  <a:srgbClr val="FF6600"/>
                </a:solidFill>
                <a:ea typeface="+mn-ea"/>
              </a:rPr>
              <a:t>תשובה</a:t>
            </a:r>
            <a:endParaRPr lang="he-IL" sz="1800" dirty="0" smtClean="0"/>
          </a:p>
        </p:txBody>
      </p:sp>
      <p:sp>
        <p:nvSpPr>
          <p:cNvPr id="9" name="TextBox 8"/>
          <p:cNvSpPr txBox="1"/>
          <p:nvPr/>
        </p:nvSpPr>
        <p:spPr>
          <a:xfrm>
            <a:off x="555625" y="465138"/>
            <a:ext cx="8183563" cy="1754187"/>
          </a:xfrm>
          <a:prstGeom prst="rect">
            <a:avLst/>
          </a:prstGeom>
          <a:noFill/>
          <a:ln w="19050">
            <a:noFill/>
          </a:ln>
          <a:effectLst>
            <a:outerShdw sx="102000" sy="102000" algn="tl" rotWithShape="0">
              <a:sysClr val="window" lastClr="FFFFFF">
                <a:lumMod val="65000"/>
                <a:alpha val="0"/>
              </a:sysClr>
            </a:outerShdw>
          </a:effectLst>
        </p:spPr>
        <p:txBody>
          <a:bodyPr rtlCol="1">
            <a:spAutoFit/>
          </a:bodyPr>
          <a:lstStyle/>
          <a:p>
            <a:pPr fontAlgn="auto">
              <a:spcBef>
                <a:spcPts val="0"/>
              </a:spcBef>
              <a:spcAft>
                <a:spcPts val="0"/>
              </a:spcAft>
              <a:defRPr/>
            </a:pPr>
            <a:r>
              <a:rPr lang="he-IL" b="1" kern="0" dirty="0">
                <a:solidFill>
                  <a:srgbClr val="1D4C72"/>
                </a:solidFill>
                <a:latin typeface="Arial"/>
                <a:cs typeface="Arial"/>
              </a:rPr>
              <a:t>שאלה 15:</a:t>
            </a:r>
          </a:p>
          <a:p>
            <a:pPr fontAlgn="auto">
              <a:spcBef>
                <a:spcPts val="0"/>
              </a:spcBef>
              <a:spcAft>
                <a:spcPts val="0"/>
              </a:spcAft>
              <a:defRPr/>
            </a:pPr>
            <a:r>
              <a:rPr lang="he-IL" sz="1200" kern="0" dirty="0">
                <a:solidFill>
                  <a:srgbClr val="1D4C72"/>
                </a:solidFill>
                <a:latin typeface="Arial"/>
                <a:cs typeface="Arial"/>
              </a:rPr>
              <a:t> </a:t>
            </a:r>
            <a:r>
              <a:rPr lang="he-IL" kern="0" dirty="0">
                <a:solidFill>
                  <a:srgbClr val="1D4C72"/>
                </a:solidFill>
              </a:rPr>
              <a:t>מה נכון לומר על גלוקוז? 	</a:t>
            </a:r>
            <a:endParaRPr lang="en-US" kern="0" dirty="0">
              <a:solidFill>
                <a:srgbClr val="1D4C72"/>
              </a:solidFill>
            </a:endParaRPr>
          </a:p>
          <a:p>
            <a:pPr fontAlgn="auto">
              <a:spcBef>
                <a:spcPts val="0"/>
              </a:spcBef>
              <a:spcAft>
                <a:spcPts val="0"/>
              </a:spcAft>
              <a:defRPr/>
            </a:pPr>
            <a:r>
              <a:rPr lang="he-IL" kern="0" dirty="0">
                <a:solidFill>
                  <a:srgbClr val="1D4C72"/>
                </a:solidFill>
              </a:rPr>
              <a:t>  א. הוא משמש מקור אנרגיה רק אצל צמחים.</a:t>
            </a:r>
            <a:endParaRPr lang="en-US" kern="0" dirty="0">
              <a:solidFill>
                <a:srgbClr val="1D4C72"/>
              </a:solidFill>
            </a:endParaRPr>
          </a:p>
          <a:p>
            <a:pPr fontAlgn="auto">
              <a:spcBef>
                <a:spcPts val="0"/>
              </a:spcBef>
              <a:spcAft>
                <a:spcPts val="0"/>
              </a:spcAft>
              <a:defRPr/>
            </a:pPr>
            <a:r>
              <a:rPr lang="he-IL" kern="0" dirty="0">
                <a:solidFill>
                  <a:srgbClr val="1D4C72"/>
                </a:solidFill>
              </a:rPr>
              <a:t>  ב. הוא תוצר פירוק של </a:t>
            </a:r>
            <a:r>
              <a:rPr lang="he-IL" kern="0" dirty="0">
                <a:solidFill>
                  <a:schemeClr val="tx2"/>
                </a:solidFill>
              </a:rPr>
              <a:t>חלבונים במערכת העיכול.</a:t>
            </a:r>
            <a:endParaRPr lang="en-US" kern="0" dirty="0">
              <a:solidFill>
                <a:schemeClr val="tx2"/>
              </a:solidFill>
            </a:endParaRPr>
          </a:p>
          <a:p>
            <a:pPr fontAlgn="auto">
              <a:spcBef>
                <a:spcPts val="0"/>
              </a:spcBef>
              <a:spcAft>
                <a:spcPts val="0"/>
              </a:spcAft>
              <a:defRPr/>
            </a:pPr>
            <a:r>
              <a:rPr lang="he-IL" kern="0" dirty="0">
                <a:solidFill>
                  <a:schemeClr val="tx2"/>
                </a:solidFill>
              </a:rPr>
              <a:t>  ג. הוא יכול לשמש חומר מוצא בתהליכים מטבוליים.</a:t>
            </a:r>
            <a:endParaRPr lang="en-US" kern="0" dirty="0">
              <a:solidFill>
                <a:schemeClr val="tx2"/>
              </a:solidFill>
            </a:endParaRPr>
          </a:p>
          <a:p>
            <a:pPr fontAlgn="auto">
              <a:spcBef>
                <a:spcPts val="0"/>
              </a:spcBef>
              <a:spcAft>
                <a:spcPts val="0"/>
              </a:spcAft>
              <a:defRPr/>
            </a:pPr>
            <a:r>
              <a:rPr lang="he-IL" kern="0" dirty="0">
                <a:solidFill>
                  <a:schemeClr val="tx2"/>
                </a:solidFill>
              </a:rPr>
              <a:t>  ד. הוא אינו עובר דרך קרום התא.</a:t>
            </a:r>
            <a:endParaRPr lang="en-US" kern="0" dirty="0">
              <a:solidFill>
                <a:schemeClr val="tx2"/>
              </a:solidFill>
            </a:endParaRPr>
          </a:p>
        </p:txBody>
      </p:sp>
      <p:sp>
        <p:nvSpPr>
          <p:cNvPr id="10" name="Rectangle 12"/>
          <p:cNvSpPr/>
          <p:nvPr/>
        </p:nvSpPr>
        <p:spPr>
          <a:xfrm>
            <a:off x="357188" y="2500313"/>
            <a:ext cx="8358187" cy="1433512"/>
          </a:xfrm>
          <a:prstGeom prst="rect">
            <a:avLst/>
          </a:prstGeom>
          <a:gradFill>
            <a:gsLst>
              <a:gs pos="0">
                <a:sysClr val="window" lastClr="FFFFFF"/>
              </a:gs>
              <a:gs pos="50000">
                <a:srgbClr val="FFFFFF">
                  <a:lumMod val="95000"/>
                </a:srgbClr>
              </a:gs>
            </a:gsLst>
            <a:lin ang="5400000" scaled="0"/>
          </a:gradFill>
          <a:ln w="12700" cap="flat" cmpd="sng" algn="ctr">
            <a:solidFill>
              <a:sysClr val="window" lastClr="FFFFFF">
                <a:lumMod val="75000"/>
              </a:sysClr>
            </a:solidFill>
            <a:prstDash val="solid"/>
          </a:ln>
          <a:effectLst/>
        </p:spPr>
        <p:txBody>
          <a:bodyPr rtlCol="1"/>
          <a:lstStyle/>
          <a:p>
            <a:pPr fontAlgn="auto">
              <a:spcBef>
                <a:spcPts val="0"/>
              </a:spcBef>
              <a:spcAft>
                <a:spcPts val="0"/>
              </a:spcAft>
              <a:defRPr/>
            </a:pPr>
            <a:r>
              <a:rPr lang="he-IL" b="1" kern="0" dirty="0">
                <a:solidFill>
                  <a:prstClr val="black"/>
                </a:solidFill>
                <a:latin typeface="Arial"/>
                <a:cs typeface="Arial"/>
              </a:rPr>
              <a:t>תשובה:    </a:t>
            </a:r>
          </a:p>
          <a:p>
            <a:pPr fontAlgn="auto">
              <a:spcBef>
                <a:spcPts val="0"/>
              </a:spcBef>
              <a:spcAft>
                <a:spcPts val="0"/>
              </a:spcAft>
              <a:defRPr/>
            </a:pPr>
            <a:r>
              <a:rPr lang="he-IL" kern="0" dirty="0">
                <a:solidFill>
                  <a:prstClr val="black"/>
                </a:solidFill>
                <a:latin typeface="Arial"/>
                <a:cs typeface="Arial"/>
              </a:rPr>
              <a:t>משפט ג'. משפט א' אינו נכון כי הגלוקוז </a:t>
            </a:r>
            <a:r>
              <a:rPr lang="he-IL" kern="0" dirty="0">
                <a:latin typeface="Arial"/>
                <a:cs typeface="Arial"/>
              </a:rPr>
              <a:t>משמש מקור אנרגיה גם אצל בעלי חיים.</a:t>
            </a:r>
          </a:p>
          <a:p>
            <a:pPr fontAlgn="auto">
              <a:spcBef>
                <a:spcPts val="0"/>
              </a:spcBef>
              <a:spcAft>
                <a:spcPts val="0"/>
              </a:spcAft>
              <a:defRPr/>
            </a:pPr>
            <a:r>
              <a:rPr lang="he-IL" kern="0" dirty="0">
                <a:latin typeface="Arial"/>
                <a:cs typeface="Arial"/>
              </a:rPr>
              <a:t>משפט ג' נכון כי הגלוקוז משמש חומר מוצא בתהליכים מטבוליים, שהעיקרי שבהם הוא תהליך הנשימה התאית.</a:t>
            </a:r>
          </a:p>
          <a:p>
            <a:pPr fontAlgn="auto">
              <a:spcBef>
                <a:spcPts val="0"/>
              </a:spcBef>
              <a:spcAft>
                <a:spcPts val="0"/>
              </a:spcAft>
              <a:defRPr/>
            </a:pPr>
            <a:endParaRPr lang="he-IL" kern="0" dirty="0">
              <a:solidFill>
                <a:prstClr val="black">
                  <a:lumMod val="65000"/>
                  <a:lumOff val="35000"/>
                </a:prstClr>
              </a:solidFill>
              <a:latin typeface="Arial"/>
              <a:cs typeface="Arial"/>
            </a:endParaRPr>
          </a:p>
        </p:txBody>
      </p:sp>
      <p:sp>
        <p:nvSpPr>
          <p:cNvPr id="7" name="Rectangle 3"/>
          <p:cNvSpPr/>
          <p:nvPr/>
        </p:nvSpPr>
        <p:spPr>
          <a:xfrm>
            <a:off x="389135" y="419100"/>
            <a:ext cx="8215313" cy="4603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fontAlgn="auto">
              <a:spcBef>
                <a:spcPts val="0"/>
              </a:spcBef>
              <a:spcAft>
                <a:spcPts val="0"/>
              </a:spcAft>
              <a:defRPr/>
            </a:pPr>
            <a:endParaRPr lang="he-IL" dirty="0">
              <a:solidFill>
                <a:prstClr val="white"/>
              </a:solidFill>
            </a:endParaRPr>
          </a:p>
        </p:txBody>
      </p:sp>
      <p:sp>
        <p:nvSpPr>
          <p:cNvPr id="8" name="Slide Number Placeholder 8"/>
          <p:cNvSpPr>
            <a:spLocks noGrp="1"/>
          </p:cNvSpPr>
          <p:nvPr>
            <p:ph type="sldNum" sz="quarter" idx="12"/>
          </p:nvPr>
        </p:nvSpPr>
        <p:spPr bwMode="auto">
          <a:xfrm>
            <a:off x="197159" y="6237312"/>
            <a:ext cx="774441" cy="365125"/>
          </a:xfrm>
          <a:ln>
            <a:miter lim="800000"/>
            <a:headEnd/>
            <a:tailEnd/>
          </a:ln>
        </p:spPr>
        <p:txBody>
          <a:bodyPr vert="horz" wrap="square" lIns="91440" tIns="45720" rIns="91440" bIns="45720" numCol="1" anchor="t" anchorCtr="0" compatLnSpc="1">
            <a:prstTxWarp prst="textNoShape">
              <a:avLst/>
            </a:prstTxWarp>
          </a:bodyPr>
          <a:lstStyle/>
          <a:p>
            <a:pPr fontAlgn="base">
              <a:spcBef>
                <a:spcPct val="0"/>
              </a:spcBef>
              <a:spcAft>
                <a:spcPct val="0"/>
              </a:spcAft>
              <a:defRPr/>
            </a:pPr>
            <a:fld id="{FBCEFA07-D00C-4DF1-AC33-4CC8C8A6BFD5}" type="slidenum">
              <a:rPr lang="he-IL" sz="1400" smtClean="0">
                <a:solidFill>
                  <a:schemeClr val="bg1">
                    <a:lumMod val="75000"/>
                  </a:schemeClr>
                </a:solidFill>
              </a:rPr>
              <a:pPr fontAlgn="base">
                <a:spcBef>
                  <a:spcPct val="0"/>
                </a:spcBef>
                <a:spcAft>
                  <a:spcPct val="0"/>
                </a:spcAft>
                <a:defRPr/>
              </a:pPr>
              <a:t>34</a:t>
            </a:fld>
            <a:endParaRPr lang="he-IL" sz="1400" dirty="0" smtClean="0">
              <a:solidFill>
                <a:schemeClr val="bg1">
                  <a:lumMod val="75000"/>
                </a:schemeClr>
              </a:solidFill>
            </a:endParaRPr>
          </a:p>
        </p:txBody>
      </p:sp>
    </p:spTree>
  </p:cSld>
  <p:clrMapOvr>
    <a:masterClrMapping/>
  </p:clrMapOvr>
  <p:transition spd="slow"/>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כותרת 5"/>
          <p:cNvSpPr>
            <a:spLocks noGrp="1"/>
          </p:cNvSpPr>
          <p:nvPr>
            <p:ph type="ctrTitle"/>
          </p:nvPr>
        </p:nvSpPr>
        <p:spPr>
          <a:xfrm>
            <a:off x="785813" y="71438"/>
            <a:ext cx="7772400" cy="441325"/>
          </a:xfrm>
        </p:spPr>
        <p:txBody>
          <a:bodyPr/>
          <a:lstStyle/>
          <a:p>
            <a:pPr fontAlgn="auto">
              <a:defRPr/>
            </a:pPr>
            <a:r>
              <a:rPr lang="he-IL" sz="1800" b="1" dirty="0" smtClean="0">
                <a:solidFill>
                  <a:srgbClr val="FF6600"/>
                </a:solidFill>
                <a:ea typeface="+mn-ea"/>
              </a:rPr>
              <a:t>שאלה 16</a:t>
            </a:r>
            <a:endParaRPr lang="he-IL" sz="1800" dirty="0" smtClean="0"/>
          </a:p>
        </p:txBody>
      </p:sp>
      <p:sp>
        <p:nvSpPr>
          <p:cNvPr id="13" name="TextBox 12"/>
          <p:cNvSpPr txBox="1"/>
          <p:nvPr/>
        </p:nvSpPr>
        <p:spPr>
          <a:xfrm>
            <a:off x="395288" y="692150"/>
            <a:ext cx="8469312" cy="5262563"/>
          </a:xfrm>
          <a:prstGeom prst="rect">
            <a:avLst/>
          </a:prstGeom>
          <a:noFill/>
          <a:ln w="19050">
            <a:noFill/>
          </a:ln>
          <a:effectLst>
            <a:outerShdw sx="102000" sy="102000" algn="tl" rotWithShape="0">
              <a:sysClr val="window" lastClr="FFFFFF">
                <a:lumMod val="65000"/>
                <a:alpha val="0"/>
              </a:sysClr>
            </a:outerShdw>
          </a:effectLst>
        </p:spPr>
        <p:txBody>
          <a:bodyPr rtlCol="1">
            <a:spAutoFit/>
          </a:bodyPr>
          <a:lstStyle/>
          <a:p>
            <a:pPr fontAlgn="auto">
              <a:spcBef>
                <a:spcPts val="0"/>
              </a:spcBef>
              <a:spcAft>
                <a:spcPts val="0"/>
              </a:spcAft>
              <a:defRPr/>
            </a:pPr>
            <a:r>
              <a:rPr lang="he-IL" b="1" kern="0" dirty="0">
                <a:solidFill>
                  <a:srgbClr val="1D4C72"/>
                </a:solidFill>
              </a:rPr>
              <a:t>שאלה 16:</a:t>
            </a:r>
          </a:p>
          <a:p>
            <a:pPr fontAlgn="auto">
              <a:spcBef>
                <a:spcPts val="0"/>
              </a:spcBef>
              <a:spcAft>
                <a:spcPts val="0"/>
              </a:spcAft>
              <a:defRPr/>
            </a:pPr>
            <a:r>
              <a:rPr lang="he-IL" kern="0" dirty="0">
                <a:solidFill>
                  <a:srgbClr val="1D4C72"/>
                </a:solidFill>
              </a:rPr>
              <a:t>לפניכם שתי עקומות: אחת מציגה את השינויים</a:t>
            </a:r>
          </a:p>
          <a:p>
            <a:pPr fontAlgn="auto">
              <a:spcBef>
                <a:spcPts val="0"/>
              </a:spcBef>
              <a:spcAft>
                <a:spcPts val="0"/>
              </a:spcAft>
              <a:defRPr/>
            </a:pPr>
            <a:r>
              <a:rPr lang="he-IL" kern="0" dirty="0">
                <a:solidFill>
                  <a:srgbClr val="1D4C72"/>
                </a:solidFill>
              </a:rPr>
              <a:t>בשיעור הפוטוסינתזה במהלך יום קיץ שרבי, </a:t>
            </a:r>
          </a:p>
          <a:p>
            <a:pPr fontAlgn="auto">
              <a:spcBef>
                <a:spcPts val="0"/>
              </a:spcBef>
              <a:spcAft>
                <a:spcPts val="0"/>
              </a:spcAft>
              <a:defRPr/>
            </a:pPr>
            <a:r>
              <a:rPr lang="he-IL" kern="0" dirty="0">
                <a:solidFill>
                  <a:srgbClr val="1D4C72"/>
                </a:solidFill>
              </a:rPr>
              <a:t>והאחרת מציגה את השינויים </a:t>
            </a:r>
            <a:r>
              <a:rPr lang="he-IL" kern="0" dirty="0">
                <a:solidFill>
                  <a:schemeClr val="tx2"/>
                </a:solidFill>
              </a:rPr>
              <a:t>בעצמת האור </a:t>
            </a:r>
          </a:p>
          <a:p>
            <a:pPr fontAlgn="auto">
              <a:spcBef>
                <a:spcPts val="0"/>
              </a:spcBef>
              <a:spcAft>
                <a:spcPts val="0"/>
              </a:spcAft>
              <a:defRPr/>
            </a:pPr>
            <a:r>
              <a:rPr lang="he-IL" kern="0" dirty="0">
                <a:solidFill>
                  <a:schemeClr val="tx2"/>
                </a:solidFill>
              </a:rPr>
              <a:t>באותו יום.</a:t>
            </a:r>
          </a:p>
          <a:p>
            <a:pPr fontAlgn="auto">
              <a:spcBef>
                <a:spcPts val="0"/>
              </a:spcBef>
              <a:spcAft>
                <a:spcPts val="0"/>
              </a:spcAft>
              <a:defRPr/>
            </a:pPr>
            <a:endParaRPr lang="he-IL" kern="0" dirty="0">
              <a:solidFill>
                <a:srgbClr val="1D4C72"/>
              </a:solidFill>
            </a:endParaRPr>
          </a:p>
          <a:p>
            <a:pPr fontAlgn="auto">
              <a:spcBef>
                <a:spcPts val="0"/>
              </a:spcBef>
              <a:spcAft>
                <a:spcPts val="0"/>
              </a:spcAft>
              <a:defRPr/>
            </a:pPr>
            <a:r>
              <a:rPr lang="he-IL" kern="0" dirty="0">
                <a:solidFill>
                  <a:srgbClr val="1D4C72"/>
                </a:solidFill>
              </a:rPr>
              <a:t>א. הסבירו את השינויים בשיעור הפוטוסינתזה</a:t>
            </a:r>
          </a:p>
          <a:p>
            <a:pPr fontAlgn="auto">
              <a:spcBef>
                <a:spcPts val="0"/>
              </a:spcBef>
              <a:spcAft>
                <a:spcPts val="0"/>
              </a:spcAft>
              <a:defRPr/>
            </a:pPr>
            <a:r>
              <a:rPr lang="he-IL" kern="0" dirty="0">
                <a:solidFill>
                  <a:srgbClr val="1D4C72"/>
                </a:solidFill>
              </a:rPr>
              <a:t>    בין השעות 9:00 ל- 18:00.</a:t>
            </a:r>
          </a:p>
          <a:p>
            <a:pPr fontAlgn="auto">
              <a:spcBef>
                <a:spcPts val="0"/>
              </a:spcBef>
              <a:spcAft>
                <a:spcPts val="0"/>
              </a:spcAft>
              <a:defRPr/>
            </a:pPr>
            <a:endParaRPr lang="he-IL" kern="0" dirty="0">
              <a:solidFill>
                <a:srgbClr val="1D4C72"/>
              </a:solidFill>
            </a:endParaRPr>
          </a:p>
          <a:p>
            <a:pPr fontAlgn="auto">
              <a:spcBef>
                <a:spcPts val="0"/>
              </a:spcBef>
              <a:spcAft>
                <a:spcPts val="0"/>
              </a:spcAft>
              <a:defRPr/>
            </a:pPr>
            <a:endParaRPr lang="he-IL" kern="0" dirty="0">
              <a:solidFill>
                <a:srgbClr val="1D4C72"/>
              </a:solidFill>
            </a:endParaRPr>
          </a:p>
          <a:p>
            <a:pPr fontAlgn="auto">
              <a:spcBef>
                <a:spcPts val="0"/>
              </a:spcBef>
              <a:spcAft>
                <a:spcPts val="0"/>
              </a:spcAft>
              <a:defRPr/>
            </a:pPr>
            <a:endParaRPr lang="he-IL" kern="0" dirty="0">
              <a:solidFill>
                <a:srgbClr val="1D4C72"/>
              </a:solidFill>
            </a:endParaRPr>
          </a:p>
          <a:p>
            <a:pPr fontAlgn="auto">
              <a:spcBef>
                <a:spcPts val="0"/>
              </a:spcBef>
              <a:spcAft>
                <a:spcPts val="0"/>
              </a:spcAft>
              <a:defRPr/>
            </a:pPr>
            <a:endParaRPr lang="he-IL" kern="0" dirty="0">
              <a:solidFill>
                <a:srgbClr val="1D4C72"/>
              </a:solidFill>
            </a:endParaRPr>
          </a:p>
          <a:p>
            <a:pPr fontAlgn="auto">
              <a:spcBef>
                <a:spcPts val="0"/>
              </a:spcBef>
              <a:spcAft>
                <a:spcPts val="0"/>
              </a:spcAft>
              <a:defRPr/>
            </a:pPr>
            <a:endParaRPr lang="he-IL" kern="0" dirty="0">
              <a:solidFill>
                <a:srgbClr val="1D4C72"/>
              </a:solidFill>
            </a:endParaRPr>
          </a:p>
          <a:p>
            <a:pPr fontAlgn="auto">
              <a:spcBef>
                <a:spcPts val="0"/>
              </a:spcBef>
              <a:spcAft>
                <a:spcPts val="0"/>
              </a:spcAft>
              <a:defRPr/>
            </a:pPr>
            <a:endParaRPr lang="he-IL" sz="800" kern="0" dirty="0">
              <a:solidFill>
                <a:srgbClr val="1D4C72"/>
              </a:solidFill>
            </a:endParaRPr>
          </a:p>
          <a:p>
            <a:pPr fontAlgn="auto">
              <a:spcBef>
                <a:spcPts val="0"/>
              </a:spcBef>
              <a:spcAft>
                <a:spcPts val="0"/>
              </a:spcAft>
              <a:defRPr/>
            </a:pPr>
            <a:r>
              <a:rPr lang="he-IL" kern="0" dirty="0">
                <a:solidFill>
                  <a:srgbClr val="1D4C72"/>
                </a:solidFill>
              </a:rPr>
              <a:t>ב. תארו איך תיראה עקומה שתציג את השינויים בשיעור ה</a:t>
            </a:r>
            <a:r>
              <a:rPr lang="he-IL" u="sng" kern="0" dirty="0">
                <a:solidFill>
                  <a:srgbClr val="1D4C72"/>
                </a:solidFill>
              </a:rPr>
              <a:t>דיוּת</a:t>
            </a:r>
            <a:r>
              <a:rPr lang="he-IL" kern="0" dirty="0">
                <a:solidFill>
                  <a:srgbClr val="1D4C72"/>
                </a:solidFill>
              </a:rPr>
              <a:t> (איבוד המים) באותו הצמח, </a:t>
            </a:r>
          </a:p>
          <a:p>
            <a:pPr fontAlgn="auto">
              <a:spcBef>
                <a:spcPts val="0"/>
              </a:spcBef>
              <a:spcAft>
                <a:spcPts val="0"/>
              </a:spcAft>
              <a:defRPr/>
            </a:pPr>
            <a:r>
              <a:rPr lang="he-IL" kern="0" dirty="0">
                <a:solidFill>
                  <a:srgbClr val="1D4C72"/>
                </a:solidFill>
              </a:rPr>
              <a:t>    באותן השעות.</a:t>
            </a:r>
          </a:p>
          <a:p>
            <a:pPr fontAlgn="auto">
              <a:spcBef>
                <a:spcPts val="0"/>
              </a:spcBef>
              <a:spcAft>
                <a:spcPts val="0"/>
              </a:spcAft>
              <a:defRPr/>
            </a:pPr>
            <a:endParaRPr lang="he-IL" kern="0" dirty="0">
              <a:solidFill>
                <a:srgbClr val="1D4C72"/>
              </a:solidFill>
            </a:endParaRPr>
          </a:p>
          <a:p>
            <a:pPr fontAlgn="auto">
              <a:spcBef>
                <a:spcPts val="0"/>
              </a:spcBef>
              <a:spcAft>
                <a:spcPts val="0"/>
              </a:spcAft>
              <a:defRPr/>
            </a:pPr>
            <a:endParaRPr lang="he-IL" kern="0" dirty="0">
              <a:solidFill>
                <a:srgbClr val="1D4C72"/>
              </a:solidFill>
            </a:endParaRPr>
          </a:p>
          <a:p>
            <a:pPr fontAlgn="auto">
              <a:spcBef>
                <a:spcPts val="0"/>
              </a:spcBef>
              <a:spcAft>
                <a:spcPts val="0"/>
              </a:spcAft>
              <a:defRPr/>
            </a:pPr>
            <a:endParaRPr lang="he-IL" sz="1200" kern="0" dirty="0">
              <a:solidFill>
                <a:srgbClr val="1D4C72"/>
              </a:solidFill>
              <a:latin typeface="Arial"/>
              <a:cs typeface="Arial"/>
            </a:endParaRPr>
          </a:p>
        </p:txBody>
      </p:sp>
      <p:pic>
        <p:nvPicPr>
          <p:cNvPr id="604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4513" y="966788"/>
            <a:ext cx="4086225" cy="2247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TextBox 9"/>
          <p:cNvSpPr txBox="1"/>
          <p:nvPr/>
        </p:nvSpPr>
        <p:spPr>
          <a:xfrm>
            <a:off x="231775" y="3322638"/>
            <a:ext cx="8397875" cy="647700"/>
          </a:xfrm>
          <a:prstGeom prst="rect">
            <a:avLst/>
          </a:prstGeom>
          <a:noFill/>
          <a:ln w="19050">
            <a:noFill/>
          </a:ln>
          <a:effectLst>
            <a:outerShdw sx="102000" sy="102000" algn="tl" rotWithShape="0">
              <a:sysClr val="window" lastClr="FFFFFF">
                <a:lumMod val="65000"/>
                <a:alpha val="0"/>
              </a:sysClr>
            </a:outerShdw>
          </a:effectLst>
        </p:spPr>
        <p:txBody>
          <a:bodyPr rtlCol="1">
            <a:spAutoFit/>
          </a:bodyPr>
          <a:lstStyle/>
          <a:p>
            <a:pPr fontAlgn="auto">
              <a:spcBef>
                <a:spcPts val="0"/>
              </a:spcBef>
              <a:spcAft>
                <a:spcPts val="0"/>
              </a:spcAft>
              <a:defRPr/>
            </a:pPr>
            <a:r>
              <a:rPr lang="he-IL" b="1" kern="0" dirty="0">
                <a:solidFill>
                  <a:schemeClr val="bg1">
                    <a:lumMod val="65000"/>
                  </a:schemeClr>
                </a:solidFill>
              </a:rPr>
              <a:t>רמז:</a:t>
            </a:r>
          </a:p>
          <a:p>
            <a:pPr fontAlgn="auto">
              <a:spcBef>
                <a:spcPts val="0"/>
              </a:spcBef>
              <a:spcAft>
                <a:spcPts val="0"/>
              </a:spcAft>
              <a:defRPr/>
            </a:pPr>
            <a:r>
              <a:rPr lang="he-IL" kern="0" dirty="0">
                <a:solidFill>
                  <a:schemeClr val="bg1">
                    <a:lumMod val="65000"/>
                  </a:schemeClr>
                </a:solidFill>
              </a:rPr>
              <a:t>איבוד מים מהצמח עלול לגרום לסגירת הפיוניות עקב ירידת הלחץ בתאי הסגירה שלהן.</a:t>
            </a:r>
          </a:p>
        </p:txBody>
      </p:sp>
      <p:sp>
        <p:nvSpPr>
          <p:cNvPr id="8" name="Rectangle 3"/>
          <p:cNvSpPr/>
          <p:nvPr/>
        </p:nvSpPr>
        <p:spPr>
          <a:xfrm>
            <a:off x="389135" y="419100"/>
            <a:ext cx="8215313" cy="4603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fontAlgn="auto">
              <a:spcBef>
                <a:spcPts val="0"/>
              </a:spcBef>
              <a:spcAft>
                <a:spcPts val="0"/>
              </a:spcAft>
              <a:defRPr/>
            </a:pPr>
            <a:endParaRPr lang="he-IL" dirty="0">
              <a:solidFill>
                <a:prstClr val="white"/>
              </a:solidFill>
            </a:endParaRPr>
          </a:p>
        </p:txBody>
      </p:sp>
      <p:sp>
        <p:nvSpPr>
          <p:cNvPr id="9" name="Slide Number Placeholder 8"/>
          <p:cNvSpPr>
            <a:spLocks noGrp="1"/>
          </p:cNvSpPr>
          <p:nvPr>
            <p:ph type="sldNum" sz="quarter" idx="12"/>
          </p:nvPr>
        </p:nvSpPr>
        <p:spPr bwMode="auto">
          <a:xfrm>
            <a:off x="197159" y="6237312"/>
            <a:ext cx="774441" cy="365125"/>
          </a:xfrm>
          <a:ln>
            <a:miter lim="800000"/>
            <a:headEnd/>
            <a:tailEnd/>
          </a:ln>
        </p:spPr>
        <p:txBody>
          <a:bodyPr vert="horz" wrap="square" lIns="91440" tIns="45720" rIns="91440" bIns="45720" numCol="1" anchor="t" anchorCtr="0" compatLnSpc="1">
            <a:prstTxWarp prst="textNoShape">
              <a:avLst/>
            </a:prstTxWarp>
          </a:bodyPr>
          <a:lstStyle/>
          <a:p>
            <a:pPr fontAlgn="base">
              <a:spcBef>
                <a:spcPct val="0"/>
              </a:spcBef>
              <a:spcAft>
                <a:spcPct val="0"/>
              </a:spcAft>
              <a:defRPr/>
            </a:pPr>
            <a:fld id="{FBCEFA07-D00C-4DF1-AC33-4CC8C8A6BFD5}" type="slidenum">
              <a:rPr lang="he-IL" sz="1400" smtClean="0">
                <a:solidFill>
                  <a:schemeClr val="bg1">
                    <a:lumMod val="75000"/>
                  </a:schemeClr>
                </a:solidFill>
              </a:rPr>
              <a:pPr fontAlgn="base">
                <a:spcBef>
                  <a:spcPct val="0"/>
                </a:spcBef>
                <a:spcAft>
                  <a:spcPct val="0"/>
                </a:spcAft>
                <a:defRPr/>
              </a:pPr>
              <a:t>35</a:t>
            </a:fld>
            <a:endParaRPr lang="he-IL" sz="1400" dirty="0" smtClean="0">
              <a:solidFill>
                <a:schemeClr val="bg1">
                  <a:lumMod val="75000"/>
                </a:schemeClr>
              </a:solidFill>
            </a:endParaRPr>
          </a:p>
        </p:txBody>
      </p:sp>
    </p:spTree>
  </p:cSld>
  <p:clrMapOvr>
    <a:masterClrMapping/>
  </p:clrMapOvr>
  <p:transition spd="slow"/>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כותרת 5"/>
          <p:cNvSpPr>
            <a:spLocks noGrp="1"/>
          </p:cNvSpPr>
          <p:nvPr>
            <p:ph type="ctrTitle"/>
          </p:nvPr>
        </p:nvSpPr>
        <p:spPr>
          <a:xfrm>
            <a:off x="785813" y="71438"/>
            <a:ext cx="7772400" cy="441325"/>
          </a:xfrm>
        </p:spPr>
        <p:txBody>
          <a:bodyPr/>
          <a:lstStyle/>
          <a:p>
            <a:pPr fontAlgn="auto">
              <a:defRPr/>
            </a:pPr>
            <a:r>
              <a:rPr lang="he-IL" sz="1800" b="1" dirty="0" smtClean="0">
                <a:solidFill>
                  <a:srgbClr val="FF6600"/>
                </a:solidFill>
                <a:ea typeface="+mn-ea"/>
              </a:rPr>
              <a:t>תשובה</a:t>
            </a:r>
            <a:endParaRPr lang="he-IL" sz="1800" dirty="0" smtClean="0"/>
          </a:p>
        </p:txBody>
      </p:sp>
      <p:sp>
        <p:nvSpPr>
          <p:cNvPr id="13" name="TextBox 12"/>
          <p:cNvSpPr txBox="1"/>
          <p:nvPr/>
        </p:nvSpPr>
        <p:spPr>
          <a:xfrm>
            <a:off x="214313" y="692150"/>
            <a:ext cx="8469312" cy="5108575"/>
          </a:xfrm>
          <a:prstGeom prst="rect">
            <a:avLst/>
          </a:prstGeom>
          <a:noFill/>
          <a:ln w="19050">
            <a:noFill/>
          </a:ln>
          <a:effectLst>
            <a:outerShdw sx="102000" sy="102000" algn="tl" rotWithShape="0">
              <a:sysClr val="window" lastClr="FFFFFF">
                <a:lumMod val="65000"/>
                <a:alpha val="0"/>
              </a:sysClr>
            </a:outerShdw>
          </a:effectLst>
        </p:spPr>
        <p:txBody>
          <a:bodyPr rtlCol="1">
            <a:spAutoFit/>
          </a:bodyPr>
          <a:lstStyle/>
          <a:p>
            <a:pPr fontAlgn="auto">
              <a:spcBef>
                <a:spcPts val="0"/>
              </a:spcBef>
              <a:spcAft>
                <a:spcPts val="0"/>
              </a:spcAft>
              <a:defRPr/>
            </a:pPr>
            <a:r>
              <a:rPr lang="he-IL" b="1" kern="0" dirty="0">
                <a:solidFill>
                  <a:srgbClr val="1D4C72"/>
                </a:solidFill>
              </a:rPr>
              <a:t>שאלה 16:</a:t>
            </a:r>
          </a:p>
          <a:p>
            <a:pPr fontAlgn="auto">
              <a:spcBef>
                <a:spcPts val="0"/>
              </a:spcBef>
              <a:spcAft>
                <a:spcPts val="0"/>
              </a:spcAft>
              <a:defRPr/>
            </a:pPr>
            <a:r>
              <a:rPr lang="he-IL" kern="0" dirty="0">
                <a:solidFill>
                  <a:srgbClr val="1D4C72"/>
                </a:solidFill>
              </a:rPr>
              <a:t>לפניכם שתי </a:t>
            </a:r>
            <a:r>
              <a:rPr lang="he-IL" kern="0" dirty="0">
                <a:solidFill>
                  <a:schemeClr val="tx2"/>
                </a:solidFill>
              </a:rPr>
              <a:t>עקומות: אחת מציגה את השינויים</a:t>
            </a:r>
          </a:p>
          <a:p>
            <a:pPr fontAlgn="auto">
              <a:spcBef>
                <a:spcPts val="0"/>
              </a:spcBef>
              <a:spcAft>
                <a:spcPts val="0"/>
              </a:spcAft>
              <a:defRPr/>
            </a:pPr>
            <a:r>
              <a:rPr lang="he-IL" kern="0" dirty="0">
                <a:solidFill>
                  <a:schemeClr val="tx2"/>
                </a:solidFill>
              </a:rPr>
              <a:t>בשיעור הפוטוסינתזה במהלך יום קיץ שרבי, </a:t>
            </a:r>
          </a:p>
          <a:p>
            <a:pPr fontAlgn="auto">
              <a:spcBef>
                <a:spcPts val="0"/>
              </a:spcBef>
              <a:spcAft>
                <a:spcPts val="0"/>
              </a:spcAft>
              <a:defRPr/>
            </a:pPr>
            <a:r>
              <a:rPr lang="he-IL" kern="0" dirty="0">
                <a:solidFill>
                  <a:schemeClr val="tx2"/>
                </a:solidFill>
              </a:rPr>
              <a:t>והאחת מציגה את השינויים בעצמת האור </a:t>
            </a:r>
          </a:p>
          <a:p>
            <a:pPr fontAlgn="auto">
              <a:spcBef>
                <a:spcPts val="0"/>
              </a:spcBef>
              <a:spcAft>
                <a:spcPts val="0"/>
              </a:spcAft>
              <a:defRPr/>
            </a:pPr>
            <a:r>
              <a:rPr lang="he-IL" kern="0" dirty="0">
                <a:solidFill>
                  <a:schemeClr val="tx2"/>
                </a:solidFill>
              </a:rPr>
              <a:t>באותו יום.</a:t>
            </a:r>
          </a:p>
          <a:p>
            <a:pPr fontAlgn="auto">
              <a:spcBef>
                <a:spcPts val="0"/>
              </a:spcBef>
              <a:spcAft>
                <a:spcPts val="0"/>
              </a:spcAft>
              <a:defRPr/>
            </a:pPr>
            <a:endParaRPr lang="he-IL" kern="0" dirty="0">
              <a:solidFill>
                <a:srgbClr val="1D4C72"/>
              </a:solidFill>
            </a:endParaRPr>
          </a:p>
          <a:p>
            <a:pPr fontAlgn="auto">
              <a:spcBef>
                <a:spcPts val="0"/>
              </a:spcBef>
              <a:spcAft>
                <a:spcPts val="0"/>
              </a:spcAft>
              <a:defRPr/>
            </a:pPr>
            <a:r>
              <a:rPr lang="he-IL" kern="0" dirty="0">
                <a:solidFill>
                  <a:srgbClr val="1D4C72"/>
                </a:solidFill>
              </a:rPr>
              <a:t>א. הסבירו את השינויים בשיעור הפוטוסינתזה</a:t>
            </a:r>
          </a:p>
          <a:p>
            <a:pPr fontAlgn="auto">
              <a:spcBef>
                <a:spcPts val="0"/>
              </a:spcBef>
              <a:spcAft>
                <a:spcPts val="0"/>
              </a:spcAft>
              <a:defRPr/>
            </a:pPr>
            <a:r>
              <a:rPr lang="he-IL" kern="0" dirty="0">
                <a:solidFill>
                  <a:srgbClr val="1D4C72"/>
                </a:solidFill>
              </a:rPr>
              <a:t>    בין השעות 9:00 ל- 18:00.</a:t>
            </a:r>
          </a:p>
          <a:p>
            <a:pPr fontAlgn="auto">
              <a:spcBef>
                <a:spcPts val="0"/>
              </a:spcBef>
              <a:spcAft>
                <a:spcPts val="0"/>
              </a:spcAft>
              <a:defRPr/>
            </a:pPr>
            <a:endParaRPr lang="he-IL" kern="0" dirty="0">
              <a:solidFill>
                <a:srgbClr val="1D4C72"/>
              </a:solidFill>
            </a:endParaRPr>
          </a:p>
          <a:p>
            <a:pPr fontAlgn="auto">
              <a:spcBef>
                <a:spcPts val="0"/>
              </a:spcBef>
              <a:spcAft>
                <a:spcPts val="0"/>
              </a:spcAft>
              <a:defRPr/>
            </a:pPr>
            <a:endParaRPr lang="he-IL" kern="0" dirty="0">
              <a:solidFill>
                <a:srgbClr val="1D4C72"/>
              </a:solidFill>
            </a:endParaRPr>
          </a:p>
          <a:p>
            <a:pPr fontAlgn="auto">
              <a:spcBef>
                <a:spcPts val="0"/>
              </a:spcBef>
              <a:spcAft>
                <a:spcPts val="0"/>
              </a:spcAft>
              <a:defRPr/>
            </a:pPr>
            <a:endParaRPr lang="he-IL" kern="0" dirty="0">
              <a:solidFill>
                <a:srgbClr val="1D4C72"/>
              </a:solidFill>
            </a:endParaRPr>
          </a:p>
          <a:p>
            <a:pPr fontAlgn="auto">
              <a:spcBef>
                <a:spcPts val="0"/>
              </a:spcBef>
              <a:spcAft>
                <a:spcPts val="0"/>
              </a:spcAft>
              <a:defRPr/>
            </a:pPr>
            <a:endParaRPr lang="he-IL" kern="0" dirty="0">
              <a:solidFill>
                <a:srgbClr val="1D4C72"/>
              </a:solidFill>
            </a:endParaRPr>
          </a:p>
          <a:p>
            <a:pPr fontAlgn="auto">
              <a:spcBef>
                <a:spcPts val="0"/>
              </a:spcBef>
              <a:spcAft>
                <a:spcPts val="0"/>
              </a:spcAft>
              <a:defRPr/>
            </a:pPr>
            <a:endParaRPr lang="he-IL" kern="0" dirty="0">
              <a:solidFill>
                <a:srgbClr val="1D4C72"/>
              </a:solidFill>
            </a:endParaRPr>
          </a:p>
          <a:p>
            <a:pPr fontAlgn="auto">
              <a:spcBef>
                <a:spcPts val="0"/>
              </a:spcBef>
              <a:spcAft>
                <a:spcPts val="0"/>
              </a:spcAft>
              <a:defRPr/>
            </a:pPr>
            <a:endParaRPr lang="he-IL" sz="800" kern="0" dirty="0">
              <a:solidFill>
                <a:srgbClr val="1D4C72"/>
              </a:solidFill>
            </a:endParaRPr>
          </a:p>
          <a:p>
            <a:pPr fontAlgn="auto">
              <a:spcBef>
                <a:spcPts val="0"/>
              </a:spcBef>
              <a:spcAft>
                <a:spcPts val="0"/>
              </a:spcAft>
              <a:defRPr/>
            </a:pPr>
            <a:r>
              <a:rPr lang="he-IL" kern="0" dirty="0">
                <a:solidFill>
                  <a:srgbClr val="1D4C72"/>
                </a:solidFill>
              </a:rPr>
              <a:t>ב. תארו איך תיראה עקומה שתציג את השינויים בשיעור ה</a:t>
            </a:r>
            <a:r>
              <a:rPr lang="he-IL" u="sng" kern="0" dirty="0">
                <a:solidFill>
                  <a:srgbClr val="1D4C72"/>
                </a:solidFill>
              </a:rPr>
              <a:t>דיוּת</a:t>
            </a:r>
            <a:r>
              <a:rPr lang="he-IL" kern="0" dirty="0">
                <a:solidFill>
                  <a:srgbClr val="1D4C72"/>
                </a:solidFill>
              </a:rPr>
              <a:t> (איבוד המים) באותו הצמח, </a:t>
            </a:r>
          </a:p>
          <a:p>
            <a:pPr fontAlgn="auto">
              <a:spcBef>
                <a:spcPts val="0"/>
              </a:spcBef>
              <a:spcAft>
                <a:spcPts val="0"/>
              </a:spcAft>
              <a:defRPr/>
            </a:pPr>
            <a:r>
              <a:rPr lang="he-IL" kern="0" dirty="0">
                <a:solidFill>
                  <a:srgbClr val="1D4C72"/>
                </a:solidFill>
              </a:rPr>
              <a:t>    באותן השעות.</a:t>
            </a:r>
          </a:p>
          <a:p>
            <a:pPr fontAlgn="auto">
              <a:spcBef>
                <a:spcPts val="0"/>
              </a:spcBef>
              <a:spcAft>
                <a:spcPts val="0"/>
              </a:spcAft>
              <a:defRPr/>
            </a:pPr>
            <a:endParaRPr lang="he-IL" kern="0" dirty="0">
              <a:solidFill>
                <a:srgbClr val="1D4C72"/>
              </a:solidFill>
            </a:endParaRPr>
          </a:p>
          <a:p>
            <a:pPr fontAlgn="auto">
              <a:spcBef>
                <a:spcPts val="0"/>
              </a:spcBef>
              <a:spcAft>
                <a:spcPts val="0"/>
              </a:spcAft>
              <a:defRPr/>
            </a:pPr>
            <a:endParaRPr lang="he-IL" kern="0" dirty="0">
              <a:solidFill>
                <a:srgbClr val="1D4C72"/>
              </a:solidFill>
            </a:endParaRPr>
          </a:p>
          <a:p>
            <a:pPr fontAlgn="auto">
              <a:spcBef>
                <a:spcPts val="0"/>
              </a:spcBef>
              <a:spcAft>
                <a:spcPts val="0"/>
              </a:spcAft>
              <a:defRPr/>
            </a:pPr>
            <a:endParaRPr lang="he-IL" sz="1200" kern="0" dirty="0">
              <a:solidFill>
                <a:srgbClr val="1D4C72"/>
              </a:solidFill>
              <a:latin typeface="Arial"/>
              <a:cs typeface="Arial"/>
            </a:endParaRPr>
          </a:p>
        </p:txBody>
      </p:sp>
      <p:pic>
        <p:nvPicPr>
          <p:cNvPr id="614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966788"/>
            <a:ext cx="4086225" cy="2247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12"/>
          <p:cNvSpPr/>
          <p:nvPr/>
        </p:nvSpPr>
        <p:spPr>
          <a:xfrm>
            <a:off x="246831" y="3357563"/>
            <a:ext cx="8429625" cy="1000125"/>
          </a:xfrm>
          <a:prstGeom prst="rect">
            <a:avLst/>
          </a:prstGeom>
          <a:gradFill>
            <a:gsLst>
              <a:gs pos="0">
                <a:sysClr val="window" lastClr="FFFFFF"/>
              </a:gs>
              <a:gs pos="50000">
                <a:srgbClr val="FFFFFF">
                  <a:lumMod val="95000"/>
                </a:srgbClr>
              </a:gs>
            </a:gsLst>
            <a:lin ang="5400000" scaled="0"/>
          </a:gradFill>
          <a:ln w="12700" cap="flat" cmpd="sng" algn="ctr">
            <a:solidFill>
              <a:sysClr val="window" lastClr="FFFFFF">
                <a:lumMod val="75000"/>
              </a:sysClr>
            </a:solidFill>
            <a:prstDash val="solid"/>
          </a:ln>
          <a:effectLst/>
        </p:spPr>
        <p:txBody>
          <a:bodyPr rtlCol="1"/>
          <a:lstStyle/>
          <a:p>
            <a:pPr fontAlgn="auto">
              <a:spcBef>
                <a:spcPts val="0"/>
              </a:spcBef>
              <a:spcAft>
                <a:spcPts val="0"/>
              </a:spcAft>
              <a:defRPr/>
            </a:pPr>
            <a:r>
              <a:rPr lang="he-IL" b="1" kern="0" dirty="0">
                <a:solidFill>
                  <a:sysClr val="windowText" lastClr="000000"/>
                </a:solidFill>
                <a:latin typeface="Arial"/>
                <a:cs typeface="Arial"/>
              </a:rPr>
              <a:t>תשובה:   </a:t>
            </a:r>
            <a:endParaRPr lang="he-IL" b="1" kern="0" dirty="0">
              <a:latin typeface="Arial"/>
              <a:cs typeface="Arial"/>
            </a:endParaRPr>
          </a:p>
          <a:p>
            <a:pPr fontAlgn="auto">
              <a:spcBef>
                <a:spcPts val="0"/>
              </a:spcBef>
              <a:spcAft>
                <a:spcPts val="0"/>
              </a:spcAft>
              <a:defRPr/>
            </a:pPr>
            <a:r>
              <a:rPr lang="he-IL" kern="0" dirty="0">
                <a:latin typeface="Arial"/>
                <a:cs typeface="Arial"/>
              </a:rPr>
              <a:t>לקראת שעות הצהריים, קרינת השמש מתגברת והאוויר מתחמם ומתייבש. בזמן זה הפיוניות נסגרות, ופחות פחמן דו-חמצני נקלט בצמח. לכן, שיעור הפוטוסינתזה יורד בזמן זה.</a:t>
            </a:r>
          </a:p>
          <a:p>
            <a:pPr fontAlgn="auto">
              <a:spcBef>
                <a:spcPts val="0"/>
              </a:spcBef>
              <a:spcAft>
                <a:spcPts val="0"/>
              </a:spcAft>
              <a:defRPr/>
            </a:pPr>
            <a:r>
              <a:rPr lang="he-IL" kern="0" dirty="0">
                <a:latin typeface="Arial"/>
                <a:cs typeface="Arial"/>
              </a:rPr>
              <a:t> </a:t>
            </a:r>
          </a:p>
          <a:p>
            <a:pPr fontAlgn="auto">
              <a:spcBef>
                <a:spcPts val="0"/>
              </a:spcBef>
              <a:spcAft>
                <a:spcPts val="0"/>
              </a:spcAft>
              <a:defRPr/>
            </a:pPr>
            <a:endParaRPr lang="he-IL" sz="1200" kern="0" dirty="0">
              <a:solidFill>
                <a:sysClr val="windowText" lastClr="000000">
                  <a:lumMod val="65000"/>
                  <a:lumOff val="35000"/>
                </a:sysClr>
              </a:solidFill>
              <a:latin typeface="Arial"/>
              <a:cs typeface="Arial"/>
            </a:endParaRPr>
          </a:p>
        </p:txBody>
      </p:sp>
      <p:sp>
        <p:nvSpPr>
          <p:cNvPr id="14" name="Rectangle 12"/>
          <p:cNvSpPr/>
          <p:nvPr/>
        </p:nvSpPr>
        <p:spPr>
          <a:xfrm>
            <a:off x="214313" y="5429250"/>
            <a:ext cx="8286750" cy="1000125"/>
          </a:xfrm>
          <a:prstGeom prst="rect">
            <a:avLst/>
          </a:prstGeom>
          <a:gradFill>
            <a:gsLst>
              <a:gs pos="0">
                <a:sysClr val="window" lastClr="FFFFFF"/>
              </a:gs>
              <a:gs pos="50000">
                <a:srgbClr val="FFFFFF">
                  <a:lumMod val="95000"/>
                </a:srgbClr>
              </a:gs>
            </a:gsLst>
            <a:lin ang="5400000" scaled="0"/>
          </a:gradFill>
          <a:ln w="12700" cap="flat" cmpd="sng" algn="ctr">
            <a:solidFill>
              <a:sysClr val="window" lastClr="FFFFFF">
                <a:lumMod val="75000"/>
              </a:sysClr>
            </a:solidFill>
            <a:prstDash val="solid"/>
          </a:ln>
          <a:effectLst/>
        </p:spPr>
        <p:txBody>
          <a:bodyPr rtlCol="1"/>
          <a:lstStyle/>
          <a:p>
            <a:pPr fontAlgn="auto">
              <a:spcBef>
                <a:spcPts val="0"/>
              </a:spcBef>
              <a:spcAft>
                <a:spcPts val="0"/>
              </a:spcAft>
              <a:defRPr/>
            </a:pPr>
            <a:r>
              <a:rPr lang="he-IL" b="1" kern="0" dirty="0">
                <a:solidFill>
                  <a:sysClr val="windowText" lastClr="000000"/>
                </a:solidFill>
                <a:latin typeface="Arial"/>
                <a:cs typeface="Arial"/>
              </a:rPr>
              <a:t>תשובה:   </a:t>
            </a:r>
          </a:p>
          <a:p>
            <a:pPr fontAlgn="auto">
              <a:spcBef>
                <a:spcPts val="0"/>
              </a:spcBef>
              <a:spcAft>
                <a:spcPts val="0"/>
              </a:spcAft>
              <a:defRPr/>
            </a:pPr>
            <a:r>
              <a:rPr lang="he-IL" kern="0" dirty="0">
                <a:solidFill>
                  <a:sysClr val="windowText" lastClr="000000"/>
                </a:solidFill>
                <a:latin typeface="Arial"/>
                <a:cs typeface="Arial"/>
              </a:rPr>
              <a:t>העקומה של שיעור הדיות תהיה דומה לעקומה של שיעור הפוטוסינתזה (בקו מקוטע), כי גם היא מושפעת ממידת הסגירה של הפיוניות ופתיחתן. </a:t>
            </a:r>
          </a:p>
          <a:p>
            <a:pPr fontAlgn="auto">
              <a:spcBef>
                <a:spcPts val="0"/>
              </a:spcBef>
              <a:spcAft>
                <a:spcPts val="0"/>
              </a:spcAft>
              <a:defRPr/>
            </a:pPr>
            <a:r>
              <a:rPr lang="he-IL" kern="0" dirty="0">
                <a:solidFill>
                  <a:sysClr val="windowText" lastClr="000000"/>
                </a:solidFill>
                <a:latin typeface="Arial"/>
                <a:cs typeface="Arial"/>
              </a:rPr>
              <a:t> </a:t>
            </a:r>
          </a:p>
          <a:p>
            <a:pPr fontAlgn="auto">
              <a:spcBef>
                <a:spcPts val="0"/>
              </a:spcBef>
              <a:spcAft>
                <a:spcPts val="0"/>
              </a:spcAft>
              <a:defRPr/>
            </a:pPr>
            <a:endParaRPr lang="he-IL" sz="1200" kern="0" dirty="0">
              <a:solidFill>
                <a:sysClr val="windowText" lastClr="000000">
                  <a:lumMod val="65000"/>
                  <a:lumOff val="35000"/>
                </a:sysClr>
              </a:solidFill>
              <a:latin typeface="Arial"/>
              <a:cs typeface="Arial"/>
            </a:endParaRPr>
          </a:p>
        </p:txBody>
      </p:sp>
      <p:sp>
        <p:nvSpPr>
          <p:cNvPr id="9" name="Rectangle 3"/>
          <p:cNvSpPr/>
          <p:nvPr/>
        </p:nvSpPr>
        <p:spPr>
          <a:xfrm>
            <a:off x="389135" y="419100"/>
            <a:ext cx="8215313" cy="4603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fontAlgn="auto">
              <a:spcBef>
                <a:spcPts val="0"/>
              </a:spcBef>
              <a:spcAft>
                <a:spcPts val="0"/>
              </a:spcAft>
              <a:defRPr/>
            </a:pPr>
            <a:endParaRPr lang="he-IL" dirty="0">
              <a:solidFill>
                <a:prstClr val="white"/>
              </a:solidFill>
            </a:endParaRPr>
          </a:p>
        </p:txBody>
      </p:sp>
      <p:sp>
        <p:nvSpPr>
          <p:cNvPr id="10" name="Slide Number Placeholder 8"/>
          <p:cNvSpPr>
            <a:spLocks noGrp="1"/>
          </p:cNvSpPr>
          <p:nvPr>
            <p:ph type="sldNum" sz="quarter" idx="12"/>
          </p:nvPr>
        </p:nvSpPr>
        <p:spPr bwMode="auto">
          <a:xfrm>
            <a:off x="197159" y="6448251"/>
            <a:ext cx="774441" cy="365125"/>
          </a:xfrm>
          <a:ln>
            <a:miter lim="800000"/>
            <a:headEnd/>
            <a:tailEnd/>
          </a:ln>
        </p:spPr>
        <p:txBody>
          <a:bodyPr vert="horz" wrap="square" lIns="91440" tIns="45720" rIns="91440" bIns="45720" numCol="1" anchor="t" anchorCtr="0" compatLnSpc="1">
            <a:prstTxWarp prst="textNoShape">
              <a:avLst/>
            </a:prstTxWarp>
          </a:bodyPr>
          <a:lstStyle/>
          <a:p>
            <a:pPr fontAlgn="base">
              <a:spcBef>
                <a:spcPct val="0"/>
              </a:spcBef>
              <a:spcAft>
                <a:spcPct val="0"/>
              </a:spcAft>
              <a:defRPr/>
            </a:pPr>
            <a:fld id="{FBCEFA07-D00C-4DF1-AC33-4CC8C8A6BFD5}" type="slidenum">
              <a:rPr lang="he-IL" sz="1400" smtClean="0">
                <a:solidFill>
                  <a:schemeClr val="bg1">
                    <a:lumMod val="75000"/>
                  </a:schemeClr>
                </a:solidFill>
              </a:rPr>
              <a:pPr fontAlgn="base">
                <a:spcBef>
                  <a:spcPct val="0"/>
                </a:spcBef>
                <a:spcAft>
                  <a:spcPct val="0"/>
                </a:spcAft>
                <a:defRPr/>
              </a:pPr>
              <a:t>36</a:t>
            </a:fld>
            <a:endParaRPr lang="he-IL" sz="1400" dirty="0" smtClean="0">
              <a:solidFill>
                <a:schemeClr val="bg1">
                  <a:lumMod val="75000"/>
                </a:schemeClr>
              </a:solidFill>
            </a:endParaRPr>
          </a:p>
        </p:txBody>
      </p:sp>
    </p:spTree>
  </p:cSld>
  <p:clrMapOvr>
    <a:masterClrMapping/>
  </p:clrMapOvr>
  <p:transition spd="slow"/>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כותרת 5"/>
          <p:cNvSpPr>
            <a:spLocks noGrp="1"/>
          </p:cNvSpPr>
          <p:nvPr>
            <p:ph type="ctrTitle"/>
          </p:nvPr>
        </p:nvSpPr>
        <p:spPr>
          <a:xfrm>
            <a:off x="785813" y="71438"/>
            <a:ext cx="7772400" cy="441325"/>
          </a:xfrm>
        </p:spPr>
        <p:txBody>
          <a:bodyPr/>
          <a:lstStyle/>
          <a:p>
            <a:pPr fontAlgn="auto">
              <a:defRPr/>
            </a:pPr>
            <a:r>
              <a:rPr lang="he-IL" sz="1800" b="1" dirty="0" smtClean="0">
                <a:solidFill>
                  <a:srgbClr val="FF6600"/>
                </a:solidFill>
                <a:ea typeface="+mn-ea"/>
              </a:rPr>
              <a:t>שאלה 17</a:t>
            </a:r>
            <a:endParaRPr lang="he-IL" sz="1800" dirty="0" smtClean="0"/>
          </a:p>
        </p:txBody>
      </p:sp>
      <p:sp>
        <p:nvSpPr>
          <p:cNvPr id="7" name="TextBox 6"/>
          <p:cNvSpPr txBox="1"/>
          <p:nvPr/>
        </p:nvSpPr>
        <p:spPr>
          <a:xfrm>
            <a:off x="525463" y="495300"/>
            <a:ext cx="8183562" cy="2862263"/>
          </a:xfrm>
          <a:prstGeom prst="rect">
            <a:avLst/>
          </a:prstGeom>
          <a:noFill/>
          <a:ln w="19050">
            <a:noFill/>
          </a:ln>
          <a:effectLst>
            <a:outerShdw sx="102000" sy="102000" algn="tl" rotWithShape="0">
              <a:sysClr val="window" lastClr="FFFFFF">
                <a:lumMod val="65000"/>
                <a:alpha val="0"/>
              </a:sysClr>
            </a:outerShdw>
          </a:effectLst>
        </p:spPr>
        <p:txBody>
          <a:bodyPr rtlCol="1">
            <a:spAutoFit/>
          </a:bodyPr>
          <a:lstStyle/>
          <a:p>
            <a:pPr fontAlgn="auto">
              <a:spcBef>
                <a:spcPts val="0"/>
              </a:spcBef>
              <a:spcAft>
                <a:spcPts val="0"/>
              </a:spcAft>
              <a:defRPr/>
            </a:pPr>
            <a:r>
              <a:rPr lang="he-IL" b="1" kern="0" dirty="0">
                <a:solidFill>
                  <a:srgbClr val="1D4C72"/>
                </a:solidFill>
                <a:latin typeface="Arial"/>
                <a:cs typeface="Arial"/>
              </a:rPr>
              <a:t>שאלה 17:</a:t>
            </a:r>
          </a:p>
          <a:p>
            <a:pPr fontAlgn="auto">
              <a:spcBef>
                <a:spcPts val="0"/>
              </a:spcBef>
              <a:spcAft>
                <a:spcPts val="0"/>
              </a:spcAft>
              <a:defRPr/>
            </a:pPr>
            <a:r>
              <a:rPr lang="he-IL" kern="0" dirty="0">
                <a:solidFill>
                  <a:srgbClr val="1D4C72"/>
                </a:solidFill>
                <a:latin typeface="Arial"/>
                <a:cs typeface="Arial"/>
              </a:rPr>
              <a:t>כמות החומר </a:t>
            </a:r>
            <a:r>
              <a:rPr lang="he-IL" kern="0" dirty="0">
                <a:solidFill>
                  <a:schemeClr val="tx2"/>
                </a:solidFill>
                <a:latin typeface="Arial"/>
                <a:cs typeface="Arial"/>
              </a:rPr>
              <a:t>האורגני בצמחי </a:t>
            </a:r>
            <a:r>
              <a:rPr lang="he-IL" kern="0" dirty="0" smtClean="0">
                <a:solidFill>
                  <a:schemeClr val="tx2"/>
                </a:solidFill>
                <a:latin typeface="Arial"/>
                <a:cs typeface="Arial"/>
              </a:rPr>
              <a:t>תלתן </a:t>
            </a:r>
            <a:r>
              <a:rPr lang="he-IL" kern="0" dirty="0">
                <a:solidFill>
                  <a:schemeClr val="tx2"/>
                </a:solidFill>
                <a:latin typeface="Arial"/>
                <a:cs typeface="Arial"/>
              </a:rPr>
              <a:t>בשדה נמדדה במדויק בשני זמנים שונים - בשעת השקיעה ביום כלשהו, ובשעת הזריחה ביום שלמחרת. </a:t>
            </a:r>
            <a:r>
              <a:rPr lang="he-IL" kern="0" dirty="0">
                <a:solidFill>
                  <a:schemeClr val="tx2"/>
                </a:solidFill>
                <a:latin typeface="Arial"/>
                <a:cs typeface="Arial"/>
              </a:rPr>
              <a:t>מבין ההנחות הבאות, מהי ההנחה הסבירה ביותר בנוגע לכמות החומר האורגני שנמדדה?</a:t>
            </a:r>
          </a:p>
          <a:p>
            <a:pPr fontAlgn="auto">
              <a:spcBef>
                <a:spcPts val="0"/>
              </a:spcBef>
              <a:spcAft>
                <a:spcPts val="0"/>
              </a:spcAft>
              <a:defRPr/>
            </a:pPr>
            <a:r>
              <a:rPr lang="he-IL" kern="0" dirty="0">
                <a:solidFill>
                  <a:schemeClr val="tx2"/>
                </a:solidFill>
                <a:latin typeface="Arial"/>
                <a:cs typeface="Arial"/>
              </a:rPr>
              <a:t>א. כמות החומר האורגני שנמדדה גבוהה יותר בשעת השקיעה.</a:t>
            </a:r>
          </a:p>
          <a:p>
            <a:pPr fontAlgn="auto">
              <a:spcBef>
                <a:spcPts val="0"/>
              </a:spcBef>
              <a:spcAft>
                <a:spcPts val="0"/>
              </a:spcAft>
              <a:defRPr/>
            </a:pPr>
            <a:r>
              <a:rPr lang="he-IL" kern="0" dirty="0">
                <a:solidFill>
                  <a:schemeClr val="tx2"/>
                </a:solidFill>
                <a:latin typeface="Arial"/>
                <a:cs typeface="Arial"/>
              </a:rPr>
              <a:t>ב. כמות החומר האורגני שנמדדה גבוהה יותר בשעת הזריחה ביום שלמחרת.</a:t>
            </a:r>
          </a:p>
          <a:p>
            <a:pPr fontAlgn="auto">
              <a:spcBef>
                <a:spcPts val="0"/>
              </a:spcBef>
              <a:spcAft>
                <a:spcPts val="0"/>
              </a:spcAft>
              <a:defRPr/>
            </a:pPr>
            <a:r>
              <a:rPr lang="he-IL" kern="0" dirty="0">
                <a:solidFill>
                  <a:schemeClr val="tx2"/>
                </a:solidFill>
                <a:latin typeface="Arial"/>
                <a:cs typeface="Arial"/>
              </a:rPr>
              <a:t>ג. כמות החומר האורגני שנמדדה זהה בשני הזמנים.</a:t>
            </a:r>
          </a:p>
          <a:p>
            <a:pPr fontAlgn="auto">
              <a:spcBef>
                <a:spcPts val="0"/>
              </a:spcBef>
              <a:spcAft>
                <a:spcPts val="0"/>
              </a:spcAft>
              <a:defRPr/>
            </a:pPr>
            <a:r>
              <a:rPr lang="he-IL" kern="0" dirty="0">
                <a:solidFill>
                  <a:schemeClr val="tx2"/>
                </a:solidFill>
                <a:latin typeface="Arial"/>
                <a:cs typeface="Arial"/>
              </a:rPr>
              <a:t>ד. במקצת הצמחים כמות החומר האורגני שנמדדה גבוהה יותר בשעת השקיעה, ובאחרים היא גבוהה יותר בשעת הזריחה ביום שלמחרת.</a:t>
            </a:r>
          </a:p>
          <a:p>
            <a:pPr fontAlgn="auto">
              <a:spcBef>
                <a:spcPts val="0"/>
              </a:spcBef>
              <a:spcAft>
                <a:spcPts val="0"/>
              </a:spcAft>
              <a:defRPr/>
            </a:pPr>
            <a:endParaRPr lang="he-IL" b="1" kern="0" dirty="0">
              <a:solidFill>
                <a:schemeClr val="tx2"/>
              </a:solidFill>
              <a:latin typeface="Arial"/>
              <a:cs typeface="Arial"/>
            </a:endParaRPr>
          </a:p>
        </p:txBody>
      </p:sp>
      <p:sp>
        <p:nvSpPr>
          <p:cNvPr id="8" name="TextBox 7"/>
          <p:cNvSpPr txBox="1"/>
          <p:nvPr/>
        </p:nvSpPr>
        <p:spPr>
          <a:xfrm>
            <a:off x="231775" y="3322638"/>
            <a:ext cx="8397875" cy="647700"/>
          </a:xfrm>
          <a:prstGeom prst="rect">
            <a:avLst/>
          </a:prstGeom>
          <a:noFill/>
          <a:ln w="19050">
            <a:noFill/>
          </a:ln>
          <a:effectLst>
            <a:outerShdw sx="102000" sy="102000" algn="tl" rotWithShape="0">
              <a:sysClr val="window" lastClr="FFFFFF">
                <a:lumMod val="65000"/>
                <a:alpha val="0"/>
              </a:sysClr>
            </a:outerShdw>
          </a:effectLst>
        </p:spPr>
        <p:txBody>
          <a:bodyPr rtlCol="1">
            <a:spAutoFit/>
          </a:bodyPr>
          <a:lstStyle/>
          <a:p>
            <a:pPr fontAlgn="auto">
              <a:spcBef>
                <a:spcPts val="0"/>
              </a:spcBef>
              <a:spcAft>
                <a:spcPts val="0"/>
              </a:spcAft>
              <a:defRPr/>
            </a:pPr>
            <a:r>
              <a:rPr lang="he-IL" b="1" kern="0" dirty="0">
                <a:solidFill>
                  <a:schemeClr val="bg1">
                    <a:lumMod val="65000"/>
                  </a:schemeClr>
                </a:solidFill>
              </a:rPr>
              <a:t>רמז:</a:t>
            </a:r>
          </a:p>
          <a:p>
            <a:pPr fontAlgn="auto">
              <a:spcBef>
                <a:spcPts val="0"/>
              </a:spcBef>
              <a:spcAft>
                <a:spcPts val="0"/>
              </a:spcAft>
              <a:defRPr/>
            </a:pPr>
            <a:r>
              <a:rPr lang="he-IL" kern="0" dirty="0">
                <a:solidFill>
                  <a:schemeClr val="bg1">
                    <a:lumMod val="65000"/>
                  </a:schemeClr>
                </a:solidFill>
              </a:rPr>
              <a:t>בתהליך הפוטוסינתזה נוצר חומר אורגני. בתהליך הנשימה התאית מתפרק חומר אורגני.</a:t>
            </a:r>
          </a:p>
        </p:txBody>
      </p:sp>
      <p:sp>
        <p:nvSpPr>
          <p:cNvPr id="9" name="Rectangle 3"/>
          <p:cNvSpPr/>
          <p:nvPr/>
        </p:nvSpPr>
        <p:spPr>
          <a:xfrm>
            <a:off x="389135" y="419100"/>
            <a:ext cx="8215313" cy="4603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fontAlgn="auto">
              <a:spcBef>
                <a:spcPts val="0"/>
              </a:spcBef>
              <a:spcAft>
                <a:spcPts val="0"/>
              </a:spcAft>
              <a:defRPr/>
            </a:pPr>
            <a:endParaRPr lang="he-IL" dirty="0">
              <a:solidFill>
                <a:prstClr val="white"/>
              </a:solidFill>
            </a:endParaRPr>
          </a:p>
        </p:txBody>
      </p:sp>
      <p:sp>
        <p:nvSpPr>
          <p:cNvPr id="10" name="Slide Number Placeholder 8"/>
          <p:cNvSpPr>
            <a:spLocks noGrp="1"/>
          </p:cNvSpPr>
          <p:nvPr>
            <p:ph type="sldNum" sz="quarter" idx="12"/>
          </p:nvPr>
        </p:nvSpPr>
        <p:spPr bwMode="auto">
          <a:xfrm>
            <a:off x="197159" y="6237312"/>
            <a:ext cx="774441" cy="365125"/>
          </a:xfrm>
          <a:ln>
            <a:miter lim="800000"/>
            <a:headEnd/>
            <a:tailEnd/>
          </a:ln>
        </p:spPr>
        <p:txBody>
          <a:bodyPr vert="horz" wrap="square" lIns="91440" tIns="45720" rIns="91440" bIns="45720" numCol="1" anchor="t" anchorCtr="0" compatLnSpc="1">
            <a:prstTxWarp prst="textNoShape">
              <a:avLst/>
            </a:prstTxWarp>
          </a:bodyPr>
          <a:lstStyle/>
          <a:p>
            <a:pPr fontAlgn="base">
              <a:spcBef>
                <a:spcPct val="0"/>
              </a:spcBef>
              <a:spcAft>
                <a:spcPct val="0"/>
              </a:spcAft>
              <a:defRPr/>
            </a:pPr>
            <a:fld id="{FBCEFA07-D00C-4DF1-AC33-4CC8C8A6BFD5}" type="slidenum">
              <a:rPr lang="he-IL" sz="1400" smtClean="0">
                <a:solidFill>
                  <a:schemeClr val="bg1">
                    <a:lumMod val="75000"/>
                  </a:schemeClr>
                </a:solidFill>
              </a:rPr>
              <a:pPr fontAlgn="base">
                <a:spcBef>
                  <a:spcPct val="0"/>
                </a:spcBef>
                <a:spcAft>
                  <a:spcPct val="0"/>
                </a:spcAft>
                <a:defRPr/>
              </a:pPr>
              <a:t>37</a:t>
            </a:fld>
            <a:endParaRPr lang="he-IL" sz="1400" dirty="0" smtClean="0">
              <a:solidFill>
                <a:schemeClr val="bg1">
                  <a:lumMod val="75000"/>
                </a:schemeClr>
              </a:solidFill>
            </a:endParaRPr>
          </a:p>
        </p:txBody>
      </p:sp>
    </p:spTree>
  </p:cSld>
  <p:clrMapOvr>
    <a:masterClrMapping/>
  </p:clrMapOvr>
  <p:transition spd="slow"/>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כותרת 5"/>
          <p:cNvSpPr>
            <a:spLocks noGrp="1"/>
          </p:cNvSpPr>
          <p:nvPr>
            <p:ph type="ctrTitle"/>
          </p:nvPr>
        </p:nvSpPr>
        <p:spPr>
          <a:xfrm>
            <a:off x="785813" y="71438"/>
            <a:ext cx="7772400" cy="441325"/>
          </a:xfrm>
        </p:spPr>
        <p:txBody>
          <a:bodyPr/>
          <a:lstStyle/>
          <a:p>
            <a:pPr fontAlgn="auto">
              <a:defRPr/>
            </a:pPr>
            <a:r>
              <a:rPr lang="he-IL" sz="1800" b="1" dirty="0" smtClean="0">
                <a:solidFill>
                  <a:srgbClr val="FF6600"/>
                </a:solidFill>
                <a:ea typeface="+mn-ea"/>
              </a:rPr>
              <a:t>תשובה</a:t>
            </a:r>
            <a:endParaRPr lang="he-IL" sz="1800" dirty="0" smtClean="0"/>
          </a:p>
        </p:txBody>
      </p:sp>
      <p:sp>
        <p:nvSpPr>
          <p:cNvPr id="7" name="TextBox 6"/>
          <p:cNvSpPr txBox="1"/>
          <p:nvPr/>
        </p:nvSpPr>
        <p:spPr>
          <a:xfrm>
            <a:off x="525463" y="495300"/>
            <a:ext cx="8183562" cy="2862263"/>
          </a:xfrm>
          <a:prstGeom prst="rect">
            <a:avLst/>
          </a:prstGeom>
          <a:noFill/>
          <a:ln w="19050">
            <a:noFill/>
          </a:ln>
          <a:effectLst>
            <a:outerShdw sx="102000" sy="102000" algn="tl" rotWithShape="0">
              <a:sysClr val="window" lastClr="FFFFFF">
                <a:lumMod val="65000"/>
                <a:alpha val="0"/>
              </a:sysClr>
            </a:outerShdw>
          </a:effectLst>
        </p:spPr>
        <p:txBody>
          <a:bodyPr rtlCol="1">
            <a:spAutoFit/>
          </a:bodyPr>
          <a:lstStyle/>
          <a:p>
            <a:pPr fontAlgn="auto">
              <a:spcBef>
                <a:spcPts val="0"/>
              </a:spcBef>
              <a:spcAft>
                <a:spcPts val="0"/>
              </a:spcAft>
              <a:defRPr/>
            </a:pPr>
            <a:r>
              <a:rPr lang="he-IL" b="1" kern="0" dirty="0">
                <a:solidFill>
                  <a:srgbClr val="1D4C72"/>
                </a:solidFill>
                <a:latin typeface="Arial"/>
                <a:cs typeface="Arial"/>
              </a:rPr>
              <a:t>שאלה 17:</a:t>
            </a:r>
          </a:p>
          <a:p>
            <a:pPr fontAlgn="auto">
              <a:spcBef>
                <a:spcPts val="0"/>
              </a:spcBef>
              <a:spcAft>
                <a:spcPts val="0"/>
              </a:spcAft>
              <a:defRPr/>
            </a:pPr>
            <a:r>
              <a:rPr lang="he-IL" kern="0" dirty="0">
                <a:solidFill>
                  <a:srgbClr val="1D4C72"/>
                </a:solidFill>
                <a:latin typeface="Arial"/>
                <a:cs typeface="Arial"/>
              </a:rPr>
              <a:t>כמות </a:t>
            </a:r>
            <a:r>
              <a:rPr lang="he-IL" kern="0" dirty="0">
                <a:solidFill>
                  <a:schemeClr val="tx2"/>
                </a:solidFill>
                <a:latin typeface="Arial"/>
                <a:cs typeface="Arial"/>
              </a:rPr>
              <a:t>החומר האורגני בצמחי </a:t>
            </a:r>
            <a:r>
              <a:rPr lang="he-IL" kern="0" dirty="0" smtClean="0">
                <a:solidFill>
                  <a:schemeClr val="tx2"/>
                </a:solidFill>
                <a:latin typeface="Arial"/>
                <a:cs typeface="Arial"/>
              </a:rPr>
              <a:t>תלתן </a:t>
            </a:r>
            <a:r>
              <a:rPr lang="he-IL" kern="0" dirty="0">
                <a:solidFill>
                  <a:schemeClr val="tx2"/>
                </a:solidFill>
                <a:latin typeface="Arial"/>
                <a:cs typeface="Arial"/>
              </a:rPr>
              <a:t>בשדה נמדדה במדויק בשני זמנים שונים - בשעת השקיעה ביום כלשהו, ובשעת הזריחה ביום שלמחרת. </a:t>
            </a:r>
            <a:r>
              <a:rPr lang="he-IL" kern="0" dirty="0">
                <a:solidFill>
                  <a:schemeClr val="tx2"/>
                </a:solidFill>
                <a:latin typeface="Arial"/>
                <a:cs typeface="Arial"/>
              </a:rPr>
              <a:t>מבין ההנחות הבאות, מהי ההנחה הסבירה ביותר בנוגע לכמות החומר האורגני שנמדדה?</a:t>
            </a:r>
          </a:p>
          <a:p>
            <a:pPr fontAlgn="auto">
              <a:spcBef>
                <a:spcPts val="0"/>
              </a:spcBef>
              <a:spcAft>
                <a:spcPts val="0"/>
              </a:spcAft>
              <a:defRPr/>
            </a:pPr>
            <a:r>
              <a:rPr lang="he-IL" kern="0" dirty="0">
                <a:solidFill>
                  <a:schemeClr val="tx2"/>
                </a:solidFill>
                <a:latin typeface="Arial"/>
                <a:cs typeface="Arial"/>
              </a:rPr>
              <a:t>א. כמות החומר האורגני שנמדדה גבוהה יותר בשעת השקיעה.</a:t>
            </a:r>
          </a:p>
          <a:p>
            <a:pPr fontAlgn="auto">
              <a:spcBef>
                <a:spcPts val="0"/>
              </a:spcBef>
              <a:spcAft>
                <a:spcPts val="0"/>
              </a:spcAft>
              <a:defRPr/>
            </a:pPr>
            <a:r>
              <a:rPr lang="he-IL" kern="0" dirty="0">
                <a:solidFill>
                  <a:schemeClr val="tx2"/>
                </a:solidFill>
                <a:latin typeface="Arial"/>
                <a:cs typeface="Arial"/>
              </a:rPr>
              <a:t>ב. כמות החומר האורגני שנמדדה גבוהה יותר בשעת הזריחה ביום שלמחרת.</a:t>
            </a:r>
          </a:p>
          <a:p>
            <a:pPr fontAlgn="auto">
              <a:spcBef>
                <a:spcPts val="0"/>
              </a:spcBef>
              <a:spcAft>
                <a:spcPts val="0"/>
              </a:spcAft>
              <a:defRPr/>
            </a:pPr>
            <a:r>
              <a:rPr lang="he-IL" kern="0" dirty="0">
                <a:solidFill>
                  <a:schemeClr val="tx2"/>
                </a:solidFill>
                <a:latin typeface="Arial"/>
                <a:cs typeface="Arial"/>
              </a:rPr>
              <a:t>ג. כמות החומר האורגני שנמדדה זהה בשני הזמנים.</a:t>
            </a:r>
          </a:p>
          <a:p>
            <a:pPr fontAlgn="auto">
              <a:spcBef>
                <a:spcPts val="0"/>
              </a:spcBef>
              <a:spcAft>
                <a:spcPts val="0"/>
              </a:spcAft>
              <a:defRPr/>
            </a:pPr>
            <a:r>
              <a:rPr lang="he-IL" kern="0" dirty="0">
                <a:solidFill>
                  <a:schemeClr val="tx2"/>
                </a:solidFill>
                <a:latin typeface="Arial"/>
                <a:cs typeface="Arial"/>
              </a:rPr>
              <a:t>ד. במקצת הצמחים כמות החומר האורגני שנמדדה גבוהה יותר בשעת השקיעה, ובאחרים היא גבוהה יותר בשעת הזריחה ביום שלמחרת</a:t>
            </a:r>
            <a:r>
              <a:rPr lang="he-IL" kern="0" dirty="0">
                <a:solidFill>
                  <a:srgbClr val="1D4C72"/>
                </a:solidFill>
                <a:latin typeface="Arial"/>
                <a:cs typeface="Arial"/>
              </a:rPr>
              <a:t>.</a:t>
            </a:r>
          </a:p>
          <a:p>
            <a:pPr fontAlgn="auto">
              <a:spcBef>
                <a:spcPts val="0"/>
              </a:spcBef>
              <a:spcAft>
                <a:spcPts val="0"/>
              </a:spcAft>
              <a:defRPr/>
            </a:pPr>
            <a:endParaRPr lang="he-IL" b="1" kern="0" dirty="0">
              <a:solidFill>
                <a:srgbClr val="1D4C72"/>
              </a:solidFill>
              <a:latin typeface="Arial"/>
              <a:cs typeface="Arial"/>
            </a:endParaRPr>
          </a:p>
        </p:txBody>
      </p:sp>
      <p:sp>
        <p:nvSpPr>
          <p:cNvPr id="8" name="Rectangle 12"/>
          <p:cNvSpPr/>
          <p:nvPr/>
        </p:nvSpPr>
        <p:spPr>
          <a:xfrm>
            <a:off x="525463" y="3644900"/>
            <a:ext cx="8286750" cy="1000125"/>
          </a:xfrm>
          <a:prstGeom prst="rect">
            <a:avLst/>
          </a:prstGeom>
          <a:gradFill>
            <a:gsLst>
              <a:gs pos="0">
                <a:sysClr val="window" lastClr="FFFFFF"/>
              </a:gs>
              <a:gs pos="50000">
                <a:srgbClr val="FFFFFF">
                  <a:lumMod val="95000"/>
                </a:srgbClr>
              </a:gs>
            </a:gsLst>
            <a:lin ang="5400000" scaled="0"/>
          </a:gradFill>
          <a:ln w="12700" cap="flat" cmpd="sng" algn="ctr">
            <a:solidFill>
              <a:sysClr val="window" lastClr="FFFFFF">
                <a:lumMod val="75000"/>
              </a:sysClr>
            </a:solidFill>
            <a:prstDash val="solid"/>
          </a:ln>
          <a:effectLst/>
        </p:spPr>
        <p:txBody>
          <a:bodyPr rtlCol="1"/>
          <a:lstStyle/>
          <a:p>
            <a:pPr fontAlgn="auto">
              <a:spcBef>
                <a:spcPts val="0"/>
              </a:spcBef>
              <a:spcAft>
                <a:spcPts val="0"/>
              </a:spcAft>
              <a:defRPr/>
            </a:pPr>
            <a:r>
              <a:rPr lang="he-IL" b="1" kern="0" dirty="0">
                <a:solidFill>
                  <a:sysClr val="windowText" lastClr="000000"/>
                </a:solidFill>
                <a:latin typeface="Arial"/>
                <a:cs typeface="Arial"/>
              </a:rPr>
              <a:t>תשובה:   </a:t>
            </a:r>
          </a:p>
          <a:p>
            <a:pPr fontAlgn="auto">
              <a:spcBef>
                <a:spcPts val="0"/>
              </a:spcBef>
              <a:spcAft>
                <a:spcPts val="0"/>
              </a:spcAft>
              <a:defRPr/>
            </a:pPr>
            <a:r>
              <a:rPr lang="he-IL" kern="0" dirty="0">
                <a:solidFill>
                  <a:sysClr val="windowText" lastClr="000000"/>
                </a:solidFill>
                <a:latin typeface="Arial"/>
                <a:cs typeface="Arial"/>
              </a:rPr>
              <a:t>משפט א'</a:t>
            </a:r>
          </a:p>
          <a:p>
            <a:pPr fontAlgn="auto">
              <a:spcBef>
                <a:spcPts val="0"/>
              </a:spcBef>
              <a:spcAft>
                <a:spcPts val="0"/>
              </a:spcAft>
              <a:defRPr/>
            </a:pPr>
            <a:endParaRPr lang="he-IL" sz="1200" kern="0" dirty="0">
              <a:solidFill>
                <a:sysClr val="windowText" lastClr="000000">
                  <a:lumMod val="65000"/>
                  <a:lumOff val="35000"/>
                </a:sysClr>
              </a:solidFill>
              <a:latin typeface="Arial"/>
              <a:cs typeface="Arial"/>
            </a:endParaRPr>
          </a:p>
        </p:txBody>
      </p:sp>
      <p:sp>
        <p:nvSpPr>
          <p:cNvPr id="9" name="Rectangle 3"/>
          <p:cNvSpPr/>
          <p:nvPr/>
        </p:nvSpPr>
        <p:spPr>
          <a:xfrm>
            <a:off x="389135" y="419100"/>
            <a:ext cx="8215313" cy="4603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fontAlgn="auto">
              <a:spcBef>
                <a:spcPts val="0"/>
              </a:spcBef>
              <a:spcAft>
                <a:spcPts val="0"/>
              </a:spcAft>
              <a:defRPr/>
            </a:pPr>
            <a:endParaRPr lang="he-IL" dirty="0">
              <a:solidFill>
                <a:prstClr val="white"/>
              </a:solidFill>
            </a:endParaRPr>
          </a:p>
        </p:txBody>
      </p:sp>
      <p:sp>
        <p:nvSpPr>
          <p:cNvPr id="10" name="Slide Number Placeholder 8"/>
          <p:cNvSpPr>
            <a:spLocks noGrp="1"/>
          </p:cNvSpPr>
          <p:nvPr>
            <p:ph type="sldNum" sz="quarter" idx="12"/>
          </p:nvPr>
        </p:nvSpPr>
        <p:spPr bwMode="auto">
          <a:xfrm>
            <a:off x="197159" y="6237312"/>
            <a:ext cx="774441" cy="365125"/>
          </a:xfrm>
          <a:ln>
            <a:miter lim="800000"/>
            <a:headEnd/>
            <a:tailEnd/>
          </a:ln>
        </p:spPr>
        <p:txBody>
          <a:bodyPr vert="horz" wrap="square" lIns="91440" tIns="45720" rIns="91440" bIns="45720" numCol="1" anchor="t" anchorCtr="0" compatLnSpc="1">
            <a:prstTxWarp prst="textNoShape">
              <a:avLst/>
            </a:prstTxWarp>
          </a:bodyPr>
          <a:lstStyle/>
          <a:p>
            <a:pPr fontAlgn="base">
              <a:spcBef>
                <a:spcPct val="0"/>
              </a:spcBef>
              <a:spcAft>
                <a:spcPct val="0"/>
              </a:spcAft>
              <a:defRPr/>
            </a:pPr>
            <a:fld id="{FBCEFA07-D00C-4DF1-AC33-4CC8C8A6BFD5}" type="slidenum">
              <a:rPr lang="he-IL" sz="1400" smtClean="0">
                <a:solidFill>
                  <a:schemeClr val="bg1">
                    <a:lumMod val="75000"/>
                  </a:schemeClr>
                </a:solidFill>
              </a:rPr>
              <a:pPr fontAlgn="base">
                <a:spcBef>
                  <a:spcPct val="0"/>
                </a:spcBef>
                <a:spcAft>
                  <a:spcPct val="0"/>
                </a:spcAft>
                <a:defRPr/>
              </a:pPr>
              <a:t>38</a:t>
            </a:fld>
            <a:endParaRPr lang="he-IL" sz="1400" dirty="0" smtClean="0">
              <a:solidFill>
                <a:schemeClr val="bg1">
                  <a:lumMod val="75000"/>
                </a:schemeClr>
              </a:solidFill>
            </a:endParaRPr>
          </a:p>
        </p:txBody>
      </p:sp>
    </p:spTree>
  </p:cSld>
  <p:clrMapOvr>
    <a:masterClrMapping/>
  </p:clrMapOvr>
  <p:transition spd="slow"/>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כותרת 5"/>
          <p:cNvSpPr>
            <a:spLocks noGrp="1"/>
          </p:cNvSpPr>
          <p:nvPr>
            <p:ph type="ctrTitle"/>
          </p:nvPr>
        </p:nvSpPr>
        <p:spPr>
          <a:xfrm>
            <a:off x="879475" y="23813"/>
            <a:ext cx="7772400" cy="441325"/>
          </a:xfrm>
        </p:spPr>
        <p:txBody>
          <a:bodyPr/>
          <a:lstStyle/>
          <a:p>
            <a:pPr fontAlgn="auto">
              <a:defRPr/>
            </a:pPr>
            <a:r>
              <a:rPr lang="he-IL" sz="1800" b="1" dirty="0" smtClean="0">
                <a:solidFill>
                  <a:srgbClr val="FF6600"/>
                </a:solidFill>
                <a:ea typeface="+mn-ea"/>
              </a:rPr>
              <a:t>שאלה 18</a:t>
            </a:r>
            <a:endParaRPr lang="he-IL" sz="1800" dirty="0" smtClean="0"/>
          </a:p>
        </p:txBody>
      </p:sp>
      <p:sp>
        <p:nvSpPr>
          <p:cNvPr id="12" name="TextBox 11"/>
          <p:cNvSpPr txBox="1"/>
          <p:nvPr/>
        </p:nvSpPr>
        <p:spPr>
          <a:xfrm>
            <a:off x="539750" y="465138"/>
            <a:ext cx="8215313" cy="1477962"/>
          </a:xfrm>
          <a:prstGeom prst="rect">
            <a:avLst/>
          </a:prstGeom>
          <a:noFill/>
          <a:ln w="19050">
            <a:noFill/>
          </a:ln>
          <a:effectLst>
            <a:outerShdw sx="102000" sy="102000" algn="tl" rotWithShape="0">
              <a:sysClr val="window" lastClr="FFFFFF">
                <a:lumMod val="65000"/>
                <a:alpha val="0"/>
              </a:sysClr>
            </a:outerShdw>
          </a:effectLst>
        </p:spPr>
        <p:txBody>
          <a:bodyPr rtlCol="1">
            <a:spAutoFit/>
          </a:bodyPr>
          <a:lstStyle/>
          <a:p>
            <a:pPr fontAlgn="auto">
              <a:spcBef>
                <a:spcPts val="0"/>
              </a:spcBef>
              <a:spcAft>
                <a:spcPts val="0"/>
              </a:spcAft>
              <a:defRPr/>
            </a:pPr>
            <a:r>
              <a:rPr lang="he-IL" b="1" kern="0" dirty="0">
                <a:solidFill>
                  <a:srgbClr val="1D4C72"/>
                </a:solidFill>
              </a:rPr>
              <a:t>שאלה 18:</a:t>
            </a:r>
          </a:p>
          <a:p>
            <a:pPr fontAlgn="auto">
              <a:spcBef>
                <a:spcPts val="0"/>
              </a:spcBef>
              <a:spcAft>
                <a:spcPts val="0"/>
              </a:spcAft>
              <a:defRPr/>
            </a:pPr>
            <a:r>
              <a:rPr lang="he-IL" kern="0" dirty="0">
                <a:solidFill>
                  <a:srgbClr val="1D4C72"/>
                </a:solidFill>
              </a:rPr>
              <a:t>הצמחים המבצעים את תהליך הפוטוסינתזה מאפשרים את המשך קיומם של החיים על פני כדור הארץ. </a:t>
            </a:r>
          </a:p>
          <a:p>
            <a:pPr fontAlgn="auto">
              <a:spcBef>
                <a:spcPts val="0"/>
              </a:spcBef>
              <a:spcAft>
                <a:spcPts val="0"/>
              </a:spcAft>
              <a:defRPr/>
            </a:pPr>
            <a:r>
              <a:rPr lang="he-IL" kern="0" dirty="0">
                <a:solidFill>
                  <a:srgbClr val="1D4C72"/>
                </a:solidFill>
              </a:rPr>
              <a:t>הסבירו מדוע. </a:t>
            </a:r>
          </a:p>
          <a:p>
            <a:pPr fontAlgn="auto">
              <a:spcBef>
                <a:spcPts val="0"/>
              </a:spcBef>
              <a:spcAft>
                <a:spcPts val="0"/>
              </a:spcAft>
              <a:defRPr/>
            </a:pPr>
            <a:endParaRPr lang="he-IL" kern="0" dirty="0">
              <a:solidFill>
                <a:srgbClr val="1D4C72"/>
              </a:solidFill>
            </a:endParaRPr>
          </a:p>
        </p:txBody>
      </p:sp>
      <p:sp>
        <p:nvSpPr>
          <p:cNvPr id="7" name="Rectangle 3"/>
          <p:cNvSpPr/>
          <p:nvPr/>
        </p:nvSpPr>
        <p:spPr>
          <a:xfrm>
            <a:off x="389135" y="419100"/>
            <a:ext cx="8215313" cy="4603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fontAlgn="auto">
              <a:spcBef>
                <a:spcPts val="0"/>
              </a:spcBef>
              <a:spcAft>
                <a:spcPts val="0"/>
              </a:spcAft>
              <a:defRPr/>
            </a:pPr>
            <a:endParaRPr lang="he-IL" dirty="0">
              <a:solidFill>
                <a:prstClr val="white"/>
              </a:solidFill>
            </a:endParaRPr>
          </a:p>
        </p:txBody>
      </p:sp>
      <p:sp>
        <p:nvSpPr>
          <p:cNvPr id="8" name="Slide Number Placeholder 8"/>
          <p:cNvSpPr>
            <a:spLocks noGrp="1"/>
          </p:cNvSpPr>
          <p:nvPr>
            <p:ph type="sldNum" sz="quarter" idx="12"/>
          </p:nvPr>
        </p:nvSpPr>
        <p:spPr bwMode="auto">
          <a:xfrm>
            <a:off x="197159" y="6237312"/>
            <a:ext cx="774441" cy="365125"/>
          </a:xfrm>
          <a:ln>
            <a:miter lim="800000"/>
            <a:headEnd/>
            <a:tailEnd/>
          </a:ln>
        </p:spPr>
        <p:txBody>
          <a:bodyPr vert="horz" wrap="square" lIns="91440" tIns="45720" rIns="91440" bIns="45720" numCol="1" anchor="t" anchorCtr="0" compatLnSpc="1">
            <a:prstTxWarp prst="textNoShape">
              <a:avLst/>
            </a:prstTxWarp>
          </a:bodyPr>
          <a:lstStyle/>
          <a:p>
            <a:pPr fontAlgn="base">
              <a:spcBef>
                <a:spcPct val="0"/>
              </a:spcBef>
              <a:spcAft>
                <a:spcPct val="0"/>
              </a:spcAft>
              <a:defRPr/>
            </a:pPr>
            <a:fld id="{FBCEFA07-D00C-4DF1-AC33-4CC8C8A6BFD5}" type="slidenum">
              <a:rPr lang="he-IL" sz="1400" smtClean="0">
                <a:solidFill>
                  <a:schemeClr val="bg1">
                    <a:lumMod val="75000"/>
                  </a:schemeClr>
                </a:solidFill>
              </a:rPr>
              <a:pPr fontAlgn="base">
                <a:spcBef>
                  <a:spcPct val="0"/>
                </a:spcBef>
                <a:spcAft>
                  <a:spcPct val="0"/>
                </a:spcAft>
                <a:defRPr/>
              </a:pPr>
              <a:t>39</a:t>
            </a:fld>
            <a:endParaRPr lang="he-IL" sz="1400" dirty="0" smtClean="0">
              <a:solidFill>
                <a:schemeClr val="bg1">
                  <a:lumMod val="75000"/>
                </a:schemeClr>
              </a:solidFill>
            </a:endParaRPr>
          </a:p>
        </p:txBody>
      </p:sp>
    </p:spTree>
  </p:cSld>
  <p:clrMapOvr>
    <a:masterClrMapping/>
  </p:clrMapOvr>
  <p:transition spd="slow"/>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כותרת 5"/>
          <p:cNvSpPr>
            <a:spLocks noGrp="1"/>
          </p:cNvSpPr>
          <p:nvPr>
            <p:ph type="ctrTitle"/>
          </p:nvPr>
        </p:nvSpPr>
        <p:spPr>
          <a:xfrm>
            <a:off x="879475" y="23813"/>
            <a:ext cx="7772400" cy="441325"/>
          </a:xfrm>
        </p:spPr>
        <p:txBody>
          <a:bodyPr/>
          <a:lstStyle/>
          <a:p>
            <a:pPr fontAlgn="auto">
              <a:defRPr/>
            </a:pPr>
            <a:r>
              <a:rPr lang="he-IL" sz="1800" b="1" dirty="0" smtClean="0">
                <a:solidFill>
                  <a:srgbClr val="FF6600"/>
                </a:solidFill>
                <a:ea typeface="+mn-ea"/>
              </a:rPr>
              <a:t>תשובה</a:t>
            </a:r>
            <a:endParaRPr lang="he-IL" sz="1800" dirty="0" smtClean="0"/>
          </a:p>
        </p:txBody>
      </p:sp>
      <p:sp>
        <p:nvSpPr>
          <p:cNvPr id="12" name="TextBox 11"/>
          <p:cNvSpPr txBox="1"/>
          <p:nvPr/>
        </p:nvSpPr>
        <p:spPr>
          <a:xfrm>
            <a:off x="539750" y="465138"/>
            <a:ext cx="8215313" cy="1477962"/>
          </a:xfrm>
          <a:prstGeom prst="rect">
            <a:avLst/>
          </a:prstGeom>
          <a:noFill/>
          <a:ln w="19050">
            <a:noFill/>
          </a:ln>
          <a:effectLst>
            <a:outerShdw sx="102000" sy="102000" algn="tl" rotWithShape="0">
              <a:sysClr val="window" lastClr="FFFFFF">
                <a:lumMod val="65000"/>
                <a:alpha val="0"/>
              </a:sysClr>
            </a:outerShdw>
          </a:effectLst>
        </p:spPr>
        <p:txBody>
          <a:bodyPr rtlCol="1">
            <a:spAutoFit/>
          </a:bodyPr>
          <a:lstStyle/>
          <a:p>
            <a:pPr fontAlgn="auto">
              <a:spcBef>
                <a:spcPts val="0"/>
              </a:spcBef>
              <a:spcAft>
                <a:spcPts val="0"/>
              </a:spcAft>
              <a:defRPr/>
            </a:pPr>
            <a:r>
              <a:rPr lang="he-IL" b="1" kern="0" dirty="0">
                <a:solidFill>
                  <a:srgbClr val="1D4C72"/>
                </a:solidFill>
              </a:rPr>
              <a:t>שאלה 18:</a:t>
            </a:r>
          </a:p>
          <a:p>
            <a:pPr fontAlgn="auto">
              <a:spcBef>
                <a:spcPts val="0"/>
              </a:spcBef>
              <a:spcAft>
                <a:spcPts val="0"/>
              </a:spcAft>
              <a:defRPr/>
            </a:pPr>
            <a:r>
              <a:rPr lang="he-IL" kern="0" dirty="0">
                <a:solidFill>
                  <a:srgbClr val="1D4C72"/>
                </a:solidFill>
              </a:rPr>
              <a:t>הצמחים המבצעים את תהליך הפוטוסינתזה מאפשרים את המשך קיומם של החיים על פני כדור הארץ. </a:t>
            </a:r>
          </a:p>
          <a:p>
            <a:pPr fontAlgn="auto">
              <a:spcBef>
                <a:spcPts val="0"/>
              </a:spcBef>
              <a:spcAft>
                <a:spcPts val="0"/>
              </a:spcAft>
              <a:defRPr/>
            </a:pPr>
            <a:r>
              <a:rPr lang="he-IL" kern="0" dirty="0">
                <a:solidFill>
                  <a:srgbClr val="1D4C72"/>
                </a:solidFill>
              </a:rPr>
              <a:t>הסבירו מדוע. </a:t>
            </a:r>
          </a:p>
          <a:p>
            <a:pPr fontAlgn="auto">
              <a:spcBef>
                <a:spcPts val="0"/>
              </a:spcBef>
              <a:spcAft>
                <a:spcPts val="0"/>
              </a:spcAft>
              <a:defRPr/>
            </a:pPr>
            <a:endParaRPr lang="he-IL" kern="0" dirty="0">
              <a:solidFill>
                <a:srgbClr val="1D4C72"/>
              </a:solidFill>
            </a:endParaRPr>
          </a:p>
        </p:txBody>
      </p:sp>
      <p:sp>
        <p:nvSpPr>
          <p:cNvPr id="13" name="Rectangle 12"/>
          <p:cNvSpPr/>
          <p:nvPr/>
        </p:nvSpPr>
        <p:spPr>
          <a:xfrm>
            <a:off x="539750" y="1773238"/>
            <a:ext cx="8215313" cy="3929062"/>
          </a:xfrm>
          <a:prstGeom prst="rect">
            <a:avLst/>
          </a:prstGeom>
          <a:gradFill>
            <a:gsLst>
              <a:gs pos="0">
                <a:sysClr val="window" lastClr="FFFFFF"/>
              </a:gs>
              <a:gs pos="50000">
                <a:srgbClr val="FFFFFF">
                  <a:lumMod val="95000"/>
                </a:srgbClr>
              </a:gs>
            </a:gsLst>
            <a:lin ang="5400000" scaled="0"/>
          </a:gradFill>
          <a:ln w="12700" cap="flat" cmpd="sng" algn="ctr">
            <a:solidFill>
              <a:sysClr val="window" lastClr="FFFFFF">
                <a:lumMod val="75000"/>
              </a:sysClr>
            </a:solidFill>
            <a:prstDash val="solid"/>
          </a:ln>
          <a:effectLst/>
        </p:spPr>
        <p:txBody>
          <a:bodyPr rtlCol="1"/>
          <a:lstStyle/>
          <a:p>
            <a:pPr fontAlgn="auto">
              <a:spcBef>
                <a:spcPts val="0"/>
              </a:spcBef>
              <a:spcAft>
                <a:spcPts val="0"/>
              </a:spcAft>
              <a:defRPr/>
            </a:pPr>
            <a:r>
              <a:rPr lang="he-IL" b="1" kern="0" dirty="0">
                <a:solidFill>
                  <a:sysClr val="windowText" lastClr="000000"/>
                </a:solidFill>
                <a:latin typeface="Arial"/>
                <a:cs typeface="Arial"/>
              </a:rPr>
              <a:t>תשובה:   </a:t>
            </a:r>
          </a:p>
          <a:p>
            <a:pPr fontAlgn="auto">
              <a:spcBef>
                <a:spcPts val="0"/>
              </a:spcBef>
              <a:spcAft>
                <a:spcPts val="0"/>
              </a:spcAft>
              <a:defRPr/>
            </a:pPr>
            <a:r>
              <a:rPr lang="he-IL" kern="0" dirty="0">
                <a:solidFill>
                  <a:sysClr val="windowText" lastClr="000000"/>
                </a:solidFill>
                <a:latin typeface="Arial"/>
                <a:cs typeface="Arial"/>
              </a:rPr>
              <a:t>תהליך הפוטוסינתזה חיוני </a:t>
            </a:r>
            <a:r>
              <a:rPr lang="he-IL" kern="0" dirty="0">
                <a:latin typeface="Arial"/>
                <a:cs typeface="Arial"/>
              </a:rPr>
              <a:t>להמשך קיומם של החיים, כי:</a:t>
            </a:r>
          </a:p>
          <a:p>
            <a:pPr fontAlgn="auto">
              <a:spcBef>
                <a:spcPts val="0"/>
              </a:spcBef>
              <a:spcAft>
                <a:spcPts val="0"/>
              </a:spcAft>
              <a:defRPr/>
            </a:pPr>
            <a:r>
              <a:rPr lang="he-IL" kern="0" dirty="0">
                <a:latin typeface="Arial"/>
                <a:cs typeface="Arial"/>
              </a:rPr>
              <a:t>א.  הוא המקור העיקרי ליצירת חומרים אורגנים (מחומרים אי-אורגנים), המשמשים מזון לכל </a:t>
            </a:r>
          </a:p>
          <a:p>
            <a:pPr fontAlgn="auto">
              <a:spcBef>
                <a:spcPts val="0"/>
              </a:spcBef>
              <a:spcAft>
                <a:spcPts val="0"/>
              </a:spcAft>
              <a:defRPr/>
            </a:pPr>
            <a:r>
              <a:rPr lang="he-IL" kern="0" dirty="0">
                <a:latin typeface="Arial"/>
                <a:cs typeface="Arial"/>
              </a:rPr>
              <a:t>     היצורים החיים.</a:t>
            </a:r>
          </a:p>
          <a:p>
            <a:pPr fontAlgn="auto">
              <a:spcBef>
                <a:spcPts val="0"/>
              </a:spcBef>
              <a:spcAft>
                <a:spcPts val="0"/>
              </a:spcAft>
              <a:defRPr/>
            </a:pPr>
            <a:r>
              <a:rPr lang="he-IL" kern="0" dirty="0">
                <a:latin typeface="Arial"/>
                <a:cs typeface="Arial"/>
              </a:rPr>
              <a:t>ב.  הוא המקור לגז החמצן שבאוויר ובמים (ובין רגבי האדמה), המשמש לנשימת כל היצורים</a:t>
            </a:r>
          </a:p>
          <a:p>
            <a:pPr fontAlgn="auto">
              <a:spcBef>
                <a:spcPts val="0"/>
              </a:spcBef>
              <a:spcAft>
                <a:spcPts val="0"/>
              </a:spcAft>
              <a:defRPr/>
            </a:pPr>
            <a:r>
              <a:rPr lang="he-IL" kern="0" dirty="0">
                <a:latin typeface="Arial"/>
                <a:cs typeface="Arial"/>
              </a:rPr>
              <a:t>     הנושמים (נשימה אווירנית – אירובית).</a:t>
            </a:r>
          </a:p>
          <a:p>
            <a:pPr fontAlgn="auto">
              <a:spcBef>
                <a:spcPts val="0"/>
              </a:spcBef>
              <a:spcAft>
                <a:spcPts val="0"/>
              </a:spcAft>
              <a:defRPr/>
            </a:pPr>
            <a:r>
              <a:rPr lang="he-IL" kern="0" dirty="0">
                <a:latin typeface="Arial"/>
                <a:cs typeface="Arial"/>
              </a:rPr>
              <a:t>כמו כן,</a:t>
            </a:r>
          </a:p>
          <a:p>
            <a:pPr fontAlgn="auto">
              <a:spcBef>
                <a:spcPts val="0"/>
              </a:spcBef>
              <a:spcAft>
                <a:spcPts val="0"/>
              </a:spcAft>
              <a:defRPr/>
            </a:pPr>
            <a:r>
              <a:rPr lang="he-IL" kern="0" dirty="0">
                <a:latin typeface="Arial"/>
                <a:cs typeface="Arial"/>
              </a:rPr>
              <a:t>ג.  הוא גורע מכמות הפחמן הדו-חמצני שבאוויר, ובכך מסייע להאט את העלייה בריכוזו </a:t>
            </a:r>
          </a:p>
          <a:p>
            <a:pPr fontAlgn="auto">
              <a:spcBef>
                <a:spcPts val="0"/>
              </a:spcBef>
              <a:spcAft>
                <a:spcPts val="0"/>
              </a:spcAft>
              <a:defRPr/>
            </a:pPr>
            <a:r>
              <a:rPr lang="he-IL" kern="0" dirty="0">
                <a:latin typeface="Arial"/>
                <a:cs typeface="Arial"/>
              </a:rPr>
              <a:t>     באטמוספרה ואת ההשפעות של העלייה בריכוזו.</a:t>
            </a:r>
          </a:p>
          <a:p>
            <a:pPr fontAlgn="auto">
              <a:spcBef>
                <a:spcPts val="0"/>
              </a:spcBef>
              <a:spcAft>
                <a:spcPts val="0"/>
              </a:spcAft>
              <a:defRPr/>
            </a:pPr>
            <a:r>
              <a:rPr lang="he-IL" kern="0" dirty="0">
                <a:latin typeface="Arial"/>
                <a:cs typeface="Arial"/>
              </a:rPr>
              <a:t>ד.  החמצן שבאוויר הוא המקור ליצירת אוזון (</a:t>
            </a:r>
            <a:r>
              <a:rPr lang="en-US" sz="1600" kern="0" dirty="0">
                <a:latin typeface="Arial"/>
                <a:cs typeface="Arial"/>
              </a:rPr>
              <a:t>O</a:t>
            </a:r>
            <a:r>
              <a:rPr lang="en-US" sz="1100" kern="0" dirty="0">
                <a:latin typeface="Arial"/>
                <a:cs typeface="Arial"/>
              </a:rPr>
              <a:t>3</a:t>
            </a:r>
            <a:r>
              <a:rPr lang="he-IL" kern="0" dirty="0">
                <a:latin typeface="Arial"/>
                <a:cs typeface="Arial"/>
              </a:rPr>
              <a:t>) בשכבת האוזון שבאטמוספרה. האוזון </a:t>
            </a:r>
          </a:p>
          <a:p>
            <a:pPr fontAlgn="auto">
              <a:spcBef>
                <a:spcPts val="0"/>
              </a:spcBef>
              <a:spcAft>
                <a:spcPts val="0"/>
              </a:spcAft>
              <a:defRPr/>
            </a:pPr>
            <a:r>
              <a:rPr lang="he-IL" kern="0" dirty="0">
                <a:latin typeface="Arial"/>
                <a:cs typeface="Arial"/>
              </a:rPr>
              <a:t>     בולע את מקצת הקרינה העל-סגולה המזיקה, המגיעה אל כדור הארץ, וכך מגן על </a:t>
            </a:r>
            <a:r>
              <a:rPr lang="he-IL" kern="0" dirty="0" smtClean="0">
                <a:latin typeface="Arial"/>
                <a:cs typeface="Arial"/>
              </a:rPr>
              <a:t>   </a:t>
            </a:r>
          </a:p>
          <a:p>
            <a:pPr fontAlgn="auto">
              <a:spcBef>
                <a:spcPts val="0"/>
              </a:spcBef>
              <a:spcAft>
                <a:spcPts val="0"/>
              </a:spcAft>
              <a:defRPr/>
            </a:pPr>
            <a:r>
              <a:rPr lang="he-IL" kern="0" dirty="0" smtClean="0">
                <a:latin typeface="Arial"/>
                <a:cs typeface="Arial"/>
              </a:rPr>
              <a:t>    היצורים </a:t>
            </a:r>
            <a:r>
              <a:rPr lang="he-IL" kern="0" dirty="0">
                <a:latin typeface="Arial"/>
                <a:cs typeface="Arial"/>
              </a:rPr>
              <a:t>החיים על פני כדור הארץ.</a:t>
            </a:r>
          </a:p>
          <a:p>
            <a:pPr fontAlgn="auto">
              <a:spcBef>
                <a:spcPts val="0"/>
              </a:spcBef>
              <a:spcAft>
                <a:spcPts val="0"/>
              </a:spcAft>
              <a:defRPr/>
            </a:pPr>
            <a:r>
              <a:rPr lang="he-IL" kern="0" dirty="0">
                <a:latin typeface="Arial"/>
                <a:cs typeface="Arial"/>
              </a:rPr>
              <a:t>  </a:t>
            </a:r>
          </a:p>
          <a:p>
            <a:pPr fontAlgn="auto">
              <a:spcBef>
                <a:spcPts val="0"/>
              </a:spcBef>
              <a:spcAft>
                <a:spcPts val="0"/>
              </a:spcAft>
              <a:defRPr/>
            </a:pPr>
            <a:endParaRPr lang="he-IL" sz="1200" kern="0" dirty="0">
              <a:solidFill>
                <a:sysClr val="windowText" lastClr="000000">
                  <a:lumMod val="65000"/>
                  <a:lumOff val="35000"/>
                </a:sysClr>
              </a:solidFill>
              <a:latin typeface="Arial"/>
              <a:cs typeface="Arial"/>
            </a:endParaRPr>
          </a:p>
        </p:txBody>
      </p:sp>
      <p:sp>
        <p:nvSpPr>
          <p:cNvPr id="7" name="Rectangle 3"/>
          <p:cNvSpPr/>
          <p:nvPr/>
        </p:nvSpPr>
        <p:spPr>
          <a:xfrm>
            <a:off x="389135" y="419100"/>
            <a:ext cx="8215313" cy="4603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fontAlgn="auto">
              <a:spcBef>
                <a:spcPts val="0"/>
              </a:spcBef>
              <a:spcAft>
                <a:spcPts val="0"/>
              </a:spcAft>
              <a:defRPr/>
            </a:pPr>
            <a:endParaRPr lang="he-IL" dirty="0">
              <a:solidFill>
                <a:prstClr val="white"/>
              </a:solidFill>
            </a:endParaRPr>
          </a:p>
        </p:txBody>
      </p:sp>
      <p:sp>
        <p:nvSpPr>
          <p:cNvPr id="8" name="Slide Number Placeholder 8"/>
          <p:cNvSpPr>
            <a:spLocks noGrp="1"/>
          </p:cNvSpPr>
          <p:nvPr>
            <p:ph type="sldNum" sz="quarter" idx="12"/>
          </p:nvPr>
        </p:nvSpPr>
        <p:spPr bwMode="auto">
          <a:xfrm>
            <a:off x="197159" y="6237312"/>
            <a:ext cx="774441" cy="365125"/>
          </a:xfrm>
          <a:ln>
            <a:miter lim="800000"/>
            <a:headEnd/>
            <a:tailEnd/>
          </a:ln>
        </p:spPr>
        <p:txBody>
          <a:bodyPr vert="horz" wrap="square" lIns="91440" tIns="45720" rIns="91440" bIns="45720" numCol="1" anchor="t" anchorCtr="0" compatLnSpc="1">
            <a:prstTxWarp prst="textNoShape">
              <a:avLst/>
            </a:prstTxWarp>
          </a:bodyPr>
          <a:lstStyle/>
          <a:p>
            <a:pPr fontAlgn="base">
              <a:spcBef>
                <a:spcPct val="0"/>
              </a:spcBef>
              <a:spcAft>
                <a:spcPct val="0"/>
              </a:spcAft>
              <a:defRPr/>
            </a:pPr>
            <a:fld id="{FBCEFA07-D00C-4DF1-AC33-4CC8C8A6BFD5}" type="slidenum">
              <a:rPr lang="he-IL" sz="1400" smtClean="0">
                <a:solidFill>
                  <a:schemeClr val="bg1">
                    <a:lumMod val="75000"/>
                  </a:schemeClr>
                </a:solidFill>
              </a:rPr>
              <a:pPr fontAlgn="base">
                <a:spcBef>
                  <a:spcPct val="0"/>
                </a:spcBef>
                <a:spcAft>
                  <a:spcPct val="0"/>
                </a:spcAft>
                <a:defRPr/>
              </a:pPr>
              <a:t>40</a:t>
            </a:fld>
            <a:endParaRPr lang="he-IL" sz="1400" dirty="0" smtClean="0">
              <a:solidFill>
                <a:schemeClr val="bg1">
                  <a:lumMod val="75000"/>
                </a:schemeClr>
              </a:solidFill>
            </a:endParaRPr>
          </a:p>
        </p:txBody>
      </p:sp>
    </p:spTree>
  </p:cSld>
  <p:clrMapOvr>
    <a:masterClrMapping/>
  </p:clrMapOvr>
  <p:transition spd="slow"/>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כותרת 5"/>
          <p:cNvSpPr>
            <a:spLocks noGrp="1"/>
          </p:cNvSpPr>
          <p:nvPr>
            <p:ph type="ctrTitle"/>
          </p:nvPr>
        </p:nvSpPr>
        <p:spPr>
          <a:xfrm>
            <a:off x="785813" y="71438"/>
            <a:ext cx="7772400" cy="441325"/>
          </a:xfrm>
        </p:spPr>
        <p:txBody>
          <a:bodyPr/>
          <a:lstStyle/>
          <a:p>
            <a:pPr fontAlgn="auto">
              <a:defRPr/>
            </a:pPr>
            <a:r>
              <a:rPr lang="he-IL" sz="1800" b="1" dirty="0" smtClean="0">
                <a:solidFill>
                  <a:srgbClr val="FF6600"/>
                </a:solidFill>
                <a:ea typeface="+mn-ea"/>
              </a:rPr>
              <a:t>שאלה 19: סִדרי גודל</a:t>
            </a:r>
            <a:endParaRPr lang="he-IL" sz="1800" dirty="0" smtClean="0"/>
          </a:p>
        </p:txBody>
      </p:sp>
      <p:sp>
        <p:nvSpPr>
          <p:cNvPr id="9" name="TextBox 8"/>
          <p:cNvSpPr txBox="1"/>
          <p:nvPr/>
        </p:nvSpPr>
        <p:spPr>
          <a:xfrm>
            <a:off x="247650" y="522684"/>
            <a:ext cx="8183563" cy="1754188"/>
          </a:xfrm>
          <a:prstGeom prst="rect">
            <a:avLst/>
          </a:prstGeom>
          <a:noFill/>
          <a:ln w="19050">
            <a:noFill/>
          </a:ln>
          <a:effectLst>
            <a:outerShdw sx="102000" sy="102000" algn="tl" rotWithShape="0">
              <a:schemeClr val="bg1">
                <a:lumMod val="65000"/>
                <a:alpha val="0"/>
              </a:schemeClr>
            </a:outerShdw>
          </a:effectLst>
        </p:spPr>
        <p:txBody>
          <a:bodyPr rtlCol="1">
            <a:spAutoFit/>
          </a:bodyPr>
          <a:lstStyle/>
          <a:p>
            <a:pPr fontAlgn="auto">
              <a:spcBef>
                <a:spcPts val="0"/>
              </a:spcBef>
              <a:spcAft>
                <a:spcPts val="0"/>
              </a:spcAft>
              <a:defRPr/>
            </a:pPr>
            <a:r>
              <a:rPr lang="he-IL" b="1" dirty="0">
                <a:solidFill>
                  <a:srgbClr val="1D4C72"/>
                </a:solidFill>
              </a:rPr>
              <a:t>שאלה 19:</a:t>
            </a:r>
          </a:p>
          <a:p>
            <a:pPr fontAlgn="auto">
              <a:spcBef>
                <a:spcPts val="0"/>
              </a:spcBef>
              <a:spcAft>
                <a:spcPts val="0"/>
              </a:spcAft>
              <a:defRPr/>
            </a:pPr>
            <a:r>
              <a:rPr lang="he-IL" dirty="0">
                <a:solidFill>
                  <a:srgbClr val="1D4C72"/>
                </a:solidFill>
              </a:rPr>
              <a:t>איזו מבין הרשימות הבאות מסודרת נכון על פי גודל – מהגדול ביותר אל הקטן ביותר?</a:t>
            </a:r>
          </a:p>
          <a:p>
            <a:pPr fontAlgn="auto">
              <a:spcBef>
                <a:spcPts val="0"/>
              </a:spcBef>
              <a:spcAft>
                <a:spcPts val="0"/>
              </a:spcAft>
              <a:defRPr/>
            </a:pPr>
            <a:r>
              <a:rPr lang="he-IL" dirty="0">
                <a:solidFill>
                  <a:srgbClr val="1D4C72"/>
                </a:solidFill>
              </a:rPr>
              <a:t>א. עמילן (רב-סוכר), כלורופלסט, רקמה, מולקולת גלוקוז, תא</a:t>
            </a:r>
          </a:p>
          <a:p>
            <a:pPr fontAlgn="auto">
              <a:spcBef>
                <a:spcPts val="0"/>
              </a:spcBef>
              <a:spcAft>
                <a:spcPts val="0"/>
              </a:spcAft>
              <a:defRPr/>
            </a:pPr>
            <a:r>
              <a:rPr lang="he-IL" dirty="0">
                <a:solidFill>
                  <a:srgbClr val="1D4C72"/>
                </a:solidFill>
              </a:rPr>
              <a:t>ב. רקמה, תא, כלורופלסט, מולקולת עמילן, מולקולת גלוקוז</a:t>
            </a:r>
          </a:p>
          <a:p>
            <a:pPr fontAlgn="auto">
              <a:spcBef>
                <a:spcPts val="0"/>
              </a:spcBef>
              <a:spcAft>
                <a:spcPts val="0"/>
              </a:spcAft>
              <a:defRPr/>
            </a:pPr>
            <a:r>
              <a:rPr lang="he-IL" dirty="0">
                <a:solidFill>
                  <a:srgbClr val="1D4C72"/>
                </a:solidFill>
              </a:rPr>
              <a:t>ג. רקמה, תא, כלורופלסט, מולקולת גלוקוז, מולקולת עמילן</a:t>
            </a:r>
          </a:p>
          <a:p>
            <a:pPr fontAlgn="auto">
              <a:spcBef>
                <a:spcPts val="0"/>
              </a:spcBef>
              <a:spcAft>
                <a:spcPts val="0"/>
              </a:spcAft>
              <a:defRPr/>
            </a:pPr>
            <a:r>
              <a:rPr lang="he-IL" dirty="0">
                <a:solidFill>
                  <a:srgbClr val="1D4C72"/>
                </a:solidFill>
              </a:rPr>
              <a:t>ד. רקמה, מולקולת עמילן, תא, כלורופלסט מולקולת גלוקוז</a:t>
            </a:r>
          </a:p>
        </p:txBody>
      </p:sp>
      <p:grpSp>
        <p:nvGrpSpPr>
          <p:cNvPr id="66565" name="קבוצה 10"/>
          <p:cNvGrpSpPr>
            <a:grpSpLocks/>
          </p:cNvGrpSpPr>
          <p:nvPr/>
        </p:nvGrpSpPr>
        <p:grpSpPr bwMode="auto">
          <a:xfrm>
            <a:off x="-438150" y="2441575"/>
            <a:ext cx="7605713" cy="3563938"/>
            <a:chOff x="-437693" y="2441205"/>
            <a:chExt cx="7605256" cy="3564262"/>
          </a:xfrm>
        </p:grpSpPr>
        <p:pic>
          <p:nvPicPr>
            <p:cNvPr id="66566" name="Picture 1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1913" y="3014663"/>
              <a:ext cx="3468716" cy="25026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66567" name="קבוצה 22"/>
            <p:cNvGrpSpPr>
              <a:grpSpLocks/>
            </p:cNvGrpSpPr>
            <p:nvPr/>
          </p:nvGrpSpPr>
          <p:grpSpPr bwMode="auto">
            <a:xfrm>
              <a:off x="-437693" y="2441205"/>
              <a:ext cx="7605256" cy="3564262"/>
              <a:chOff x="-438320" y="2441219"/>
              <a:chExt cx="7604997" cy="3564980"/>
            </a:xfrm>
          </p:grpSpPr>
          <p:sp>
            <p:nvSpPr>
              <p:cNvPr id="7" name="TextBox 6"/>
              <p:cNvSpPr txBox="1"/>
              <p:nvPr/>
            </p:nvSpPr>
            <p:spPr>
              <a:xfrm>
                <a:off x="1907784" y="5637791"/>
                <a:ext cx="1630210" cy="368408"/>
              </a:xfrm>
              <a:prstGeom prst="rect">
                <a:avLst/>
              </a:prstGeom>
              <a:noFill/>
              <a:ln w="19050">
                <a:noFill/>
              </a:ln>
              <a:effectLst>
                <a:outerShdw sx="102000" sy="102000" algn="tl" rotWithShape="0">
                  <a:schemeClr val="bg1">
                    <a:lumMod val="65000"/>
                    <a:alpha val="0"/>
                  </a:schemeClr>
                </a:outerShdw>
              </a:effectLst>
            </p:spPr>
            <p:txBody>
              <a:bodyPr rtlCol="1">
                <a:spAutoFit/>
              </a:bodyPr>
              <a:lstStyle/>
              <a:p>
                <a:pPr fontAlgn="auto">
                  <a:spcBef>
                    <a:spcPts val="0"/>
                  </a:spcBef>
                  <a:spcAft>
                    <a:spcPts val="0"/>
                  </a:spcAft>
                  <a:defRPr/>
                </a:pPr>
                <a:r>
                  <a:rPr lang="he-IL" u="sng" dirty="0">
                    <a:solidFill>
                      <a:srgbClr val="1D4C72"/>
                    </a:solidFill>
                  </a:rPr>
                  <a:t>תאי צמח</a:t>
                </a:r>
              </a:p>
            </p:txBody>
          </p:sp>
          <p:sp>
            <p:nvSpPr>
              <p:cNvPr id="8" name="TextBox 7"/>
              <p:cNvSpPr txBox="1"/>
              <p:nvPr/>
            </p:nvSpPr>
            <p:spPr>
              <a:xfrm>
                <a:off x="-438320" y="3508331"/>
                <a:ext cx="1630210" cy="336648"/>
              </a:xfrm>
              <a:prstGeom prst="rect">
                <a:avLst/>
              </a:prstGeom>
              <a:noFill/>
              <a:ln w="19050">
                <a:noFill/>
              </a:ln>
              <a:effectLst>
                <a:outerShdw sx="102000" sy="102000" algn="tl" rotWithShape="0">
                  <a:schemeClr val="bg1">
                    <a:lumMod val="65000"/>
                    <a:alpha val="0"/>
                  </a:schemeClr>
                </a:outerShdw>
              </a:effectLst>
            </p:spPr>
            <p:txBody>
              <a:bodyPr rtlCol="1">
                <a:spAutoFit/>
              </a:bodyPr>
              <a:lstStyle/>
              <a:p>
                <a:pPr fontAlgn="auto">
                  <a:spcBef>
                    <a:spcPts val="0"/>
                  </a:spcBef>
                  <a:spcAft>
                    <a:spcPts val="0"/>
                  </a:spcAft>
                  <a:defRPr/>
                </a:pPr>
                <a:r>
                  <a:rPr lang="he-IL" sz="1600" dirty="0" err="1">
                    <a:solidFill>
                      <a:srgbClr val="1D4C72"/>
                    </a:solidFill>
                  </a:rPr>
                  <a:t>כלורופלסטים</a:t>
                </a:r>
                <a:endParaRPr lang="he-IL" sz="1600" dirty="0">
                  <a:solidFill>
                    <a:srgbClr val="1D4C72"/>
                  </a:solidFill>
                </a:endParaRPr>
              </a:p>
            </p:txBody>
          </p:sp>
          <p:cxnSp>
            <p:nvCxnSpPr>
              <p:cNvPr id="3" name="מחבר חץ ישר 2"/>
              <p:cNvCxnSpPr>
                <a:stCxn id="8" idx="3"/>
              </p:cNvCxnSpPr>
              <p:nvPr/>
            </p:nvCxnSpPr>
            <p:spPr>
              <a:xfrm>
                <a:off x="1191890" y="3676655"/>
                <a:ext cx="715895" cy="61931"/>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3" name="TextBox 12"/>
              <p:cNvSpPr txBox="1"/>
              <p:nvPr/>
            </p:nvSpPr>
            <p:spPr>
              <a:xfrm>
                <a:off x="61696" y="5601268"/>
                <a:ext cx="1630209" cy="338237"/>
              </a:xfrm>
              <a:prstGeom prst="rect">
                <a:avLst/>
              </a:prstGeom>
              <a:noFill/>
              <a:ln w="19050">
                <a:noFill/>
              </a:ln>
              <a:effectLst>
                <a:outerShdw sx="102000" sy="102000" algn="tl" rotWithShape="0">
                  <a:schemeClr val="bg1">
                    <a:lumMod val="65000"/>
                    <a:alpha val="0"/>
                  </a:schemeClr>
                </a:outerShdw>
              </a:effectLst>
            </p:spPr>
            <p:txBody>
              <a:bodyPr rtlCol="1">
                <a:spAutoFit/>
              </a:bodyPr>
              <a:lstStyle/>
              <a:p>
                <a:pPr fontAlgn="auto">
                  <a:spcBef>
                    <a:spcPts val="0"/>
                  </a:spcBef>
                  <a:spcAft>
                    <a:spcPts val="0"/>
                  </a:spcAft>
                  <a:defRPr/>
                </a:pPr>
                <a:r>
                  <a:rPr lang="he-IL" sz="1600" dirty="0">
                    <a:solidFill>
                      <a:srgbClr val="1D4C72"/>
                    </a:solidFill>
                  </a:rPr>
                  <a:t>גרעין</a:t>
                </a:r>
              </a:p>
            </p:txBody>
          </p:sp>
          <p:cxnSp>
            <p:nvCxnSpPr>
              <p:cNvPr id="14" name="מחבר חץ ישר 13"/>
              <p:cNvCxnSpPr/>
              <p:nvPr/>
            </p:nvCxnSpPr>
            <p:spPr>
              <a:xfrm flipV="1">
                <a:off x="1339513" y="5369425"/>
                <a:ext cx="431759" cy="298537"/>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8" name="TextBox 17"/>
              <p:cNvSpPr txBox="1"/>
              <p:nvPr/>
            </p:nvSpPr>
            <p:spPr>
              <a:xfrm>
                <a:off x="4645964" y="3484512"/>
                <a:ext cx="2520713" cy="1324362"/>
              </a:xfrm>
              <a:prstGeom prst="rect">
                <a:avLst/>
              </a:prstGeom>
              <a:noFill/>
              <a:ln w="19050">
                <a:noFill/>
              </a:ln>
              <a:effectLst>
                <a:outerShdw sx="102000" sy="102000" algn="tl" rotWithShape="0">
                  <a:schemeClr val="bg1">
                    <a:lumMod val="65000"/>
                    <a:alpha val="0"/>
                  </a:schemeClr>
                </a:outerShdw>
              </a:effectLst>
            </p:spPr>
            <p:txBody>
              <a:bodyPr rtlCol="1">
                <a:spAutoFit/>
              </a:bodyPr>
              <a:lstStyle/>
              <a:p>
                <a:pPr fontAlgn="auto">
                  <a:spcBef>
                    <a:spcPts val="0"/>
                  </a:spcBef>
                  <a:spcAft>
                    <a:spcPts val="0"/>
                  </a:spcAft>
                  <a:defRPr/>
                </a:pPr>
                <a:r>
                  <a:rPr lang="he-IL" sz="1600" noProof="1">
                    <a:solidFill>
                      <a:srgbClr val="1D4C72"/>
                    </a:solidFill>
                  </a:rPr>
                  <a:t>האזור </a:t>
                </a:r>
                <a:r>
                  <a:rPr lang="he-IL" sz="1600" noProof="1">
                    <a:solidFill>
                      <a:schemeClr val="tx2"/>
                    </a:solidFill>
                  </a:rPr>
                  <a:t>שבו </a:t>
                </a:r>
                <a:r>
                  <a:rPr lang="he-IL" sz="1600" noProof="1">
                    <a:solidFill>
                      <a:srgbClr val="1D4C72"/>
                    </a:solidFill>
                  </a:rPr>
                  <a:t>מצויה החלולית. החלולית דוחקת את  הציטופלסמה שבתוכה נמצאים הכלורופלסטים אל הדופן. חשבו מה היתרון בכך</a:t>
                </a:r>
                <a:r>
                  <a:rPr lang="he-IL" sz="1600" dirty="0">
                    <a:solidFill>
                      <a:srgbClr val="1D4C72"/>
                    </a:solidFill>
                  </a:rPr>
                  <a:t>!</a:t>
                </a:r>
              </a:p>
            </p:txBody>
          </p:sp>
          <p:sp>
            <p:nvSpPr>
              <p:cNvPr id="19" name="TextBox 18"/>
              <p:cNvSpPr txBox="1"/>
              <p:nvPr/>
            </p:nvSpPr>
            <p:spPr>
              <a:xfrm>
                <a:off x="2491929" y="2441219"/>
                <a:ext cx="1193688" cy="338237"/>
              </a:xfrm>
              <a:prstGeom prst="rect">
                <a:avLst/>
              </a:prstGeom>
              <a:noFill/>
              <a:ln w="19050">
                <a:noFill/>
              </a:ln>
              <a:effectLst>
                <a:outerShdw sx="102000" sy="102000" algn="tl" rotWithShape="0">
                  <a:schemeClr val="bg1">
                    <a:lumMod val="65000"/>
                    <a:alpha val="0"/>
                  </a:schemeClr>
                </a:outerShdw>
              </a:effectLst>
            </p:spPr>
            <p:txBody>
              <a:bodyPr rtlCol="1">
                <a:spAutoFit/>
              </a:bodyPr>
              <a:lstStyle/>
              <a:p>
                <a:pPr fontAlgn="auto">
                  <a:spcBef>
                    <a:spcPts val="0"/>
                  </a:spcBef>
                  <a:spcAft>
                    <a:spcPts val="0"/>
                  </a:spcAft>
                  <a:defRPr/>
                </a:pPr>
                <a:r>
                  <a:rPr lang="he-IL" sz="1600" dirty="0">
                    <a:solidFill>
                      <a:srgbClr val="1D4C72"/>
                    </a:solidFill>
                  </a:rPr>
                  <a:t>דופן התא</a:t>
                </a:r>
              </a:p>
            </p:txBody>
          </p:sp>
          <p:cxnSp>
            <p:nvCxnSpPr>
              <p:cNvPr id="20" name="מחבר חץ ישר 19"/>
              <p:cNvCxnSpPr/>
              <p:nvPr/>
            </p:nvCxnSpPr>
            <p:spPr>
              <a:xfrm flipH="1" flipV="1">
                <a:off x="4499928" y="3844979"/>
                <a:ext cx="717482" cy="87339"/>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4" name="מחבר חץ ישר 23"/>
              <p:cNvCxnSpPr/>
              <p:nvPr/>
            </p:nvCxnSpPr>
            <p:spPr>
              <a:xfrm flipH="1">
                <a:off x="3115758" y="2774691"/>
                <a:ext cx="23810" cy="481154"/>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grpSp>
        <p:sp>
          <p:nvSpPr>
            <p:cNvPr id="66568" name="מלבן 9"/>
            <p:cNvSpPr>
              <a:spLocks noChangeArrowheads="1"/>
            </p:cNvSpPr>
            <p:nvPr/>
          </p:nvSpPr>
          <p:spPr bwMode="auto">
            <a:xfrm>
              <a:off x="1771897" y="5469896"/>
              <a:ext cx="2988332"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sz="1100"/>
                <a:t>©istockphoto.com/ Alan John Lander Phillips</a:t>
              </a:r>
              <a:endParaRPr lang="he-IL" sz="1100"/>
            </a:p>
          </p:txBody>
        </p:sp>
      </p:grpSp>
      <p:sp>
        <p:nvSpPr>
          <p:cNvPr id="21" name="Rectangle 3"/>
          <p:cNvSpPr/>
          <p:nvPr/>
        </p:nvSpPr>
        <p:spPr>
          <a:xfrm>
            <a:off x="389135" y="419100"/>
            <a:ext cx="8215313" cy="4603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fontAlgn="auto">
              <a:spcBef>
                <a:spcPts val="0"/>
              </a:spcBef>
              <a:spcAft>
                <a:spcPts val="0"/>
              </a:spcAft>
              <a:defRPr/>
            </a:pPr>
            <a:endParaRPr lang="he-IL" dirty="0">
              <a:solidFill>
                <a:prstClr val="white"/>
              </a:solidFill>
            </a:endParaRPr>
          </a:p>
        </p:txBody>
      </p:sp>
      <p:sp>
        <p:nvSpPr>
          <p:cNvPr id="22" name="Slide Number Placeholder 8"/>
          <p:cNvSpPr>
            <a:spLocks noGrp="1"/>
          </p:cNvSpPr>
          <p:nvPr>
            <p:ph type="sldNum" sz="quarter" idx="12"/>
          </p:nvPr>
        </p:nvSpPr>
        <p:spPr bwMode="auto">
          <a:xfrm>
            <a:off x="197159" y="6237312"/>
            <a:ext cx="774441" cy="365125"/>
          </a:xfrm>
          <a:ln>
            <a:miter lim="800000"/>
            <a:headEnd/>
            <a:tailEnd/>
          </a:ln>
        </p:spPr>
        <p:txBody>
          <a:bodyPr vert="horz" wrap="square" lIns="91440" tIns="45720" rIns="91440" bIns="45720" numCol="1" anchor="t" anchorCtr="0" compatLnSpc="1">
            <a:prstTxWarp prst="textNoShape">
              <a:avLst/>
            </a:prstTxWarp>
          </a:bodyPr>
          <a:lstStyle/>
          <a:p>
            <a:pPr fontAlgn="base">
              <a:spcBef>
                <a:spcPct val="0"/>
              </a:spcBef>
              <a:spcAft>
                <a:spcPct val="0"/>
              </a:spcAft>
              <a:defRPr/>
            </a:pPr>
            <a:fld id="{FBCEFA07-D00C-4DF1-AC33-4CC8C8A6BFD5}" type="slidenum">
              <a:rPr lang="he-IL" sz="1400" smtClean="0">
                <a:solidFill>
                  <a:schemeClr val="bg1">
                    <a:lumMod val="75000"/>
                  </a:schemeClr>
                </a:solidFill>
              </a:rPr>
              <a:pPr fontAlgn="base">
                <a:spcBef>
                  <a:spcPct val="0"/>
                </a:spcBef>
                <a:spcAft>
                  <a:spcPct val="0"/>
                </a:spcAft>
                <a:defRPr/>
              </a:pPr>
              <a:t>41</a:t>
            </a:fld>
            <a:endParaRPr lang="he-IL" sz="1400" dirty="0" smtClean="0">
              <a:solidFill>
                <a:schemeClr val="bg1">
                  <a:lumMod val="75000"/>
                </a:schemeClr>
              </a:solidFill>
            </a:endParaRPr>
          </a:p>
        </p:txBody>
      </p:sp>
    </p:spTree>
  </p:cSld>
  <p:clrMapOvr>
    <a:masterClrMapping/>
  </p:clrMapOvr>
  <p:transition spd="slow"/>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כותרת 5"/>
          <p:cNvSpPr>
            <a:spLocks noGrp="1"/>
          </p:cNvSpPr>
          <p:nvPr>
            <p:ph type="ctrTitle"/>
          </p:nvPr>
        </p:nvSpPr>
        <p:spPr>
          <a:xfrm>
            <a:off x="785813" y="71438"/>
            <a:ext cx="7772400" cy="441325"/>
          </a:xfrm>
        </p:spPr>
        <p:txBody>
          <a:bodyPr/>
          <a:lstStyle/>
          <a:p>
            <a:pPr fontAlgn="auto">
              <a:defRPr/>
            </a:pPr>
            <a:r>
              <a:rPr lang="he-IL" sz="1800" b="1" dirty="0" smtClean="0">
                <a:solidFill>
                  <a:srgbClr val="FF6600"/>
                </a:solidFill>
                <a:ea typeface="+mn-ea"/>
              </a:rPr>
              <a:t>תשובה</a:t>
            </a:r>
            <a:endParaRPr lang="he-IL" sz="1800" dirty="0" smtClean="0"/>
          </a:p>
        </p:txBody>
      </p:sp>
      <p:sp>
        <p:nvSpPr>
          <p:cNvPr id="9" name="TextBox 8"/>
          <p:cNvSpPr txBox="1"/>
          <p:nvPr/>
        </p:nvSpPr>
        <p:spPr>
          <a:xfrm>
            <a:off x="247650" y="620713"/>
            <a:ext cx="8183563" cy="1754187"/>
          </a:xfrm>
          <a:prstGeom prst="rect">
            <a:avLst/>
          </a:prstGeom>
          <a:noFill/>
          <a:ln w="19050">
            <a:noFill/>
          </a:ln>
          <a:effectLst>
            <a:outerShdw sx="102000" sy="102000" algn="tl" rotWithShape="0">
              <a:schemeClr val="bg1">
                <a:lumMod val="65000"/>
                <a:alpha val="0"/>
              </a:schemeClr>
            </a:outerShdw>
          </a:effectLst>
        </p:spPr>
        <p:txBody>
          <a:bodyPr rtlCol="1">
            <a:spAutoFit/>
          </a:bodyPr>
          <a:lstStyle/>
          <a:p>
            <a:pPr fontAlgn="auto">
              <a:spcBef>
                <a:spcPts val="0"/>
              </a:spcBef>
              <a:spcAft>
                <a:spcPts val="0"/>
              </a:spcAft>
              <a:defRPr/>
            </a:pPr>
            <a:r>
              <a:rPr lang="he-IL" b="1" dirty="0">
                <a:solidFill>
                  <a:srgbClr val="1D4C72"/>
                </a:solidFill>
              </a:rPr>
              <a:t>שאלה 19:</a:t>
            </a:r>
          </a:p>
          <a:p>
            <a:pPr fontAlgn="auto">
              <a:spcBef>
                <a:spcPts val="0"/>
              </a:spcBef>
              <a:spcAft>
                <a:spcPts val="0"/>
              </a:spcAft>
              <a:defRPr/>
            </a:pPr>
            <a:r>
              <a:rPr lang="he-IL" dirty="0">
                <a:solidFill>
                  <a:srgbClr val="1D4C72"/>
                </a:solidFill>
              </a:rPr>
              <a:t>איזו מבין הרשימות הבאות מסודרת נכון על פי גודל – מהגדול ביותר אל הקטן ביותר?</a:t>
            </a:r>
          </a:p>
          <a:p>
            <a:pPr fontAlgn="auto">
              <a:spcBef>
                <a:spcPts val="0"/>
              </a:spcBef>
              <a:spcAft>
                <a:spcPts val="0"/>
              </a:spcAft>
              <a:defRPr/>
            </a:pPr>
            <a:r>
              <a:rPr lang="he-IL" dirty="0">
                <a:solidFill>
                  <a:srgbClr val="1D4C72"/>
                </a:solidFill>
              </a:rPr>
              <a:t>א. עמילן (רב-סוכר), כלורופלסט, רקמה, מולקולת גלוקוז, תא</a:t>
            </a:r>
          </a:p>
          <a:p>
            <a:pPr fontAlgn="auto">
              <a:spcBef>
                <a:spcPts val="0"/>
              </a:spcBef>
              <a:spcAft>
                <a:spcPts val="0"/>
              </a:spcAft>
              <a:defRPr/>
            </a:pPr>
            <a:r>
              <a:rPr lang="he-IL" dirty="0">
                <a:solidFill>
                  <a:srgbClr val="1D4C72"/>
                </a:solidFill>
              </a:rPr>
              <a:t>ב. רקמה, תא, כלורופלסט, מולקולת עמילן, מולקולת גלוקוז</a:t>
            </a:r>
          </a:p>
          <a:p>
            <a:pPr fontAlgn="auto">
              <a:spcBef>
                <a:spcPts val="0"/>
              </a:spcBef>
              <a:spcAft>
                <a:spcPts val="0"/>
              </a:spcAft>
              <a:defRPr/>
            </a:pPr>
            <a:r>
              <a:rPr lang="he-IL" dirty="0">
                <a:solidFill>
                  <a:srgbClr val="1D4C72"/>
                </a:solidFill>
              </a:rPr>
              <a:t>ג. רקמה, תא, כלורופלסט, מולקולת גלוקוז, מולקולת עמילן</a:t>
            </a:r>
          </a:p>
          <a:p>
            <a:pPr fontAlgn="auto">
              <a:spcBef>
                <a:spcPts val="0"/>
              </a:spcBef>
              <a:spcAft>
                <a:spcPts val="0"/>
              </a:spcAft>
              <a:defRPr/>
            </a:pPr>
            <a:r>
              <a:rPr lang="he-IL" dirty="0">
                <a:solidFill>
                  <a:srgbClr val="1D4C72"/>
                </a:solidFill>
              </a:rPr>
              <a:t>ד. רקמה, מולקולת עמילן, תא, כלורופלסט מולקולת גלוקוז</a:t>
            </a:r>
          </a:p>
        </p:txBody>
      </p:sp>
      <p:sp>
        <p:nvSpPr>
          <p:cNvPr id="7" name="Rectangle 12"/>
          <p:cNvSpPr/>
          <p:nvPr/>
        </p:nvSpPr>
        <p:spPr>
          <a:xfrm>
            <a:off x="265113" y="2565400"/>
            <a:ext cx="8359775" cy="503238"/>
          </a:xfrm>
          <a:prstGeom prst="rect">
            <a:avLst/>
          </a:prstGeom>
          <a:gradFill>
            <a:gsLst>
              <a:gs pos="0">
                <a:sysClr val="window" lastClr="FFFFFF"/>
              </a:gs>
              <a:gs pos="50000">
                <a:srgbClr val="FFFFFF">
                  <a:lumMod val="95000"/>
                </a:srgbClr>
              </a:gs>
            </a:gsLst>
            <a:lin ang="5400000" scaled="0"/>
          </a:gradFill>
          <a:ln w="12700" cap="flat" cmpd="sng" algn="ctr">
            <a:solidFill>
              <a:sysClr val="window" lastClr="FFFFFF">
                <a:lumMod val="75000"/>
              </a:sysClr>
            </a:solidFill>
            <a:prstDash val="solid"/>
          </a:ln>
          <a:effectLst/>
        </p:spPr>
        <p:txBody>
          <a:bodyPr rtlCol="1"/>
          <a:lstStyle/>
          <a:p>
            <a:pPr fontAlgn="auto">
              <a:spcBef>
                <a:spcPts val="0"/>
              </a:spcBef>
              <a:spcAft>
                <a:spcPts val="0"/>
              </a:spcAft>
              <a:defRPr/>
            </a:pPr>
            <a:r>
              <a:rPr lang="he-IL" b="1" kern="0" dirty="0">
                <a:solidFill>
                  <a:prstClr val="black"/>
                </a:solidFill>
                <a:latin typeface="Arial"/>
                <a:cs typeface="Arial"/>
              </a:rPr>
              <a:t>תשובה:   </a:t>
            </a:r>
            <a:r>
              <a:rPr lang="he-IL" kern="0" dirty="0">
                <a:solidFill>
                  <a:prstClr val="black"/>
                </a:solidFill>
                <a:latin typeface="Arial"/>
                <a:cs typeface="Arial"/>
              </a:rPr>
              <a:t>משפט ב'</a:t>
            </a:r>
          </a:p>
          <a:p>
            <a:pPr fontAlgn="auto">
              <a:spcBef>
                <a:spcPts val="0"/>
              </a:spcBef>
              <a:spcAft>
                <a:spcPts val="0"/>
              </a:spcAft>
              <a:defRPr/>
            </a:pPr>
            <a:endParaRPr lang="he-IL" sz="800" kern="0" dirty="0">
              <a:solidFill>
                <a:prstClr val="black"/>
              </a:solidFill>
              <a:latin typeface="Arial"/>
              <a:cs typeface="Arial"/>
            </a:endParaRPr>
          </a:p>
        </p:txBody>
      </p:sp>
      <p:sp>
        <p:nvSpPr>
          <p:cNvPr id="8" name="Rectangle 3"/>
          <p:cNvSpPr/>
          <p:nvPr/>
        </p:nvSpPr>
        <p:spPr>
          <a:xfrm>
            <a:off x="389135" y="419100"/>
            <a:ext cx="8215313" cy="4603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fontAlgn="auto">
              <a:spcBef>
                <a:spcPts val="0"/>
              </a:spcBef>
              <a:spcAft>
                <a:spcPts val="0"/>
              </a:spcAft>
              <a:defRPr/>
            </a:pPr>
            <a:endParaRPr lang="he-IL" dirty="0">
              <a:solidFill>
                <a:prstClr val="white"/>
              </a:solidFill>
            </a:endParaRPr>
          </a:p>
        </p:txBody>
      </p:sp>
      <p:sp>
        <p:nvSpPr>
          <p:cNvPr id="10" name="Slide Number Placeholder 8"/>
          <p:cNvSpPr>
            <a:spLocks noGrp="1"/>
          </p:cNvSpPr>
          <p:nvPr>
            <p:ph type="sldNum" sz="quarter" idx="12"/>
          </p:nvPr>
        </p:nvSpPr>
        <p:spPr bwMode="auto">
          <a:xfrm>
            <a:off x="197159" y="6237312"/>
            <a:ext cx="774441" cy="365125"/>
          </a:xfrm>
          <a:ln>
            <a:miter lim="800000"/>
            <a:headEnd/>
            <a:tailEnd/>
          </a:ln>
        </p:spPr>
        <p:txBody>
          <a:bodyPr vert="horz" wrap="square" lIns="91440" tIns="45720" rIns="91440" bIns="45720" numCol="1" anchor="t" anchorCtr="0" compatLnSpc="1">
            <a:prstTxWarp prst="textNoShape">
              <a:avLst/>
            </a:prstTxWarp>
          </a:bodyPr>
          <a:lstStyle/>
          <a:p>
            <a:pPr fontAlgn="base">
              <a:spcBef>
                <a:spcPct val="0"/>
              </a:spcBef>
              <a:spcAft>
                <a:spcPct val="0"/>
              </a:spcAft>
              <a:defRPr/>
            </a:pPr>
            <a:fld id="{FBCEFA07-D00C-4DF1-AC33-4CC8C8A6BFD5}" type="slidenum">
              <a:rPr lang="he-IL" sz="1400" smtClean="0">
                <a:solidFill>
                  <a:schemeClr val="bg1">
                    <a:lumMod val="75000"/>
                  </a:schemeClr>
                </a:solidFill>
              </a:rPr>
              <a:pPr fontAlgn="base">
                <a:spcBef>
                  <a:spcPct val="0"/>
                </a:spcBef>
                <a:spcAft>
                  <a:spcPct val="0"/>
                </a:spcAft>
                <a:defRPr/>
              </a:pPr>
              <a:t>42</a:t>
            </a:fld>
            <a:endParaRPr lang="he-IL" sz="1400" dirty="0" smtClean="0">
              <a:solidFill>
                <a:schemeClr val="bg1">
                  <a:lumMod val="75000"/>
                </a:schemeClr>
              </a:solidFill>
            </a:endParaRPr>
          </a:p>
        </p:txBody>
      </p:sp>
    </p:spTree>
  </p:cSld>
  <p:clrMapOvr>
    <a:masterClrMapping/>
  </p:clrMapOvr>
  <p:transition spd="slow"/>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כותרת 5"/>
          <p:cNvSpPr>
            <a:spLocks noGrp="1"/>
          </p:cNvSpPr>
          <p:nvPr>
            <p:ph type="ctrTitle"/>
          </p:nvPr>
        </p:nvSpPr>
        <p:spPr>
          <a:xfrm>
            <a:off x="785813" y="71438"/>
            <a:ext cx="7772400" cy="441325"/>
          </a:xfrm>
        </p:spPr>
        <p:txBody>
          <a:bodyPr/>
          <a:lstStyle/>
          <a:p>
            <a:pPr fontAlgn="auto">
              <a:defRPr/>
            </a:pPr>
            <a:r>
              <a:rPr lang="he-IL" sz="1800" b="1" dirty="0" smtClean="0">
                <a:solidFill>
                  <a:srgbClr val="FF6600"/>
                </a:solidFill>
                <a:ea typeface="+mn-ea"/>
              </a:rPr>
              <a:t>שאלה 20</a:t>
            </a:r>
            <a:endParaRPr lang="he-IL" sz="1800" dirty="0" smtClean="0"/>
          </a:p>
        </p:txBody>
      </p:sp>
      <p:sp>
        <p:nvSpPr>
          <p:cNvPr id="7" name="TextBox 6"/>
          <p:cNvSpPr txBox="1"/>
          <p:nvPr/>
        </p:nvSpPr>
        <p:spPr>
          <a:xfrm>
            <a:off x="247650" y="496888"/>
            <a:ext cx="8183563" cy="1754187"/>
          </a:xfrm>
          <a:prstGeom prst="rect">
            <a:avLst/>
          </a:prstGeom>
          <a:noFill/>
          <a:ln w="19050">
            <a:noFill/>
          </a:ln>
          <a:effectLst>
            <a:outerShdw sx="102000" sy="102000" algn="tl" rotWithShape="0">
              <a:schemeClr val="bg1">
                <a:lumMod val="65000"/>
                <a:alpha val="0"/>
              </a:schemeClr>
            </a:outerShdw>
          </a:effectLst>
        </p:spPr>
        <p:txBody>
          <a:bodyPr rtlCol="1">
            <a:spAutoFit/>
          </a:bodyPr>
          <a:lstStyle/>
          <a:p>
            <a:pPr fontAlgn="auto">
              <a:spcBef>
                <a:spcPts val="0"/>
              </a:spcBef>
              <a:spcAft>
                <a:spcPts val="0"/>
              </a:spcAft>
              <a:defRPr/>
            </a:pPr>
            <a:r>
              <a:rPr lang="he-IL" b="1" dirty="0">
                <a:solidFill>
                  <a:srgbClr val="1D4C72"/>
                </a:solidFill>
              </a:rPr>
              <a:t>שאלה 20:</a:t>
            </a:r>
            <a:endParaRPr lang="he-IL" b="1" dirty="0">
              <a:solidFill>
                <a:schemeClr val="tx2"/>
              </a:solidFill>
            </a:endParaRPr>
          </a:p>
          <a:p>
            <a:pPr fontAlgn="auto">
              <a:spcBef>
                <a:spcPts val="0"/>
              </a:spcBef>
              <a:spcAft>
                <a:spcPts val="0"/>
              </a:spcAft>
              <a:defRPr/>
            </a:pPr>
            <a:r>
              <a:rPr lang="he-IL" dirty="0">
                <a:solidFill>
                  <a:schemeClr val="tx2"/>
                </a:solidFill>
              </a:rPr>
              <a:t>קבוצת צמחים אחת (קבוצה א') קיבלה טיפול כלשהו, הגורם לפיוניות להישאר סגורות תמיד. קבוצת צמחים אחרת (קבוצה ב') קיבלה טיפול אחר, הגורם לפיוניות להישאר פתוחות תמיד. בשתי הקבוצות מתו הצמחים זמן מה לאחר הטיפול. 	</a:t>
            </a:r>
          </a:p>
          <a:p>
            <a:pPr fontAlgn="auto">
              <a:spcBef>
                <a:spcPts val="0"/>
              </a:spcBef>
              <a:spcAft>
                <a:spcPts val="0"/>
              </a:spcAft>
              <a:defRPr/>
            </a:pPr>
            <a:r>
              <a:rPr lang="he-IL" dirty="0">
                <a:solidFill>
                  <a:schemeClr val="tx2"/>
                </a:solidFill>
              </a:rPr>
              <a:t>הסבירו מה הייתה הסיבה למות הצמחים בקבוצה א', ומה הייתה הסיבה למותם בקבוצה ב'.</a:t>
            </a:r>
          </a:p>
          <a:p>
            <a:pPr fontAlgn="auto">
              <a:spcBef>
                <a:spcPts val="0"/>
              </a:spcBef>
              <a:spcAft>
                <a:spcPts val="0"/>
              </a:spcAft>
              <a:defRPr/>
            </a:pPr>
            <a:r>
              <a:rPr lang="he-IL" dirty="0">
                <a:solidFill>
                  <a:schemeClr val="tx2"/>
                </a:solidFill>
              </a:rPr>
              <a:t> </a:t>
            </a:r>
          </a:p>
        </p:txBody>
      </p:sp>
      <p:grpSp>
        <p:nvGrpSpPr>
          <p:cNvPr id="68614" name="קבוצה 4"/>
          <p:cNvGrpSpPr>
            <a:grpSpLocks/>
          </p:cNvGrpSpPr>
          <p:nvPr/>
        </p:nvGrpSpPr>
        <p:grpSpPr bwMode="auto">
          <a:xfrm>
            <a:off x="1547836" y="2492375"/>
            <a:ext cx="5832476" cy="3486724"/>
            <a:chOff x="-468560" y="2492896"/>
            <a:chExt cx="5832648" cy="3485778"/>
          </a:xfrm>
        </p:grpSpPr>
        <p:sp>
          <p:nvSpPr>
            <p:cNvPr id="9" name="TextBox 8"/>
            <p:cNvSpPr txBox="1"/>
            <p:nvPr/>
          </p:nvSpPr>
          <p:spPr>
            <a:xfrm>
              <a:off x="-468560" y="5394058"/>
              <a:ext cx="5832648" cy="584616"/>
            </a:xfrm>
            <a:prstGeom prst="rect">
              <a:avLst/>
            </a:prstGeom>
            <a:noFill/>
            <a:ln w="19050">
              <a:noFill/>
            </a:ln>
            <a:effectLst>
              <a:outerShdw sx="102000" sy="102000" algn="tl" rotWithShape="0">
                <a:schemeClr val="bg1">
                  <a:lumMod val="65000"/>
                  <a:alpha val="0"/>
                </a:schemeClr>
              </a:outerShdw>
            </a:effectLst>
          </p:spPr>
          <p:txBody>
            <a:bodyPr rtlCol="1">
              <a:spAutoFit/>
            </a:bodyPr>
            <a:lstStyle/>
            <a:p>
              <a:pPr algn="ctr" fontAlgn="auto">
                <a:spcBef>
                  <a:spcPts val="0"/>
                </a:spcBef>
                <a:spcAft>
                  <a:spcPts val="0"/>
                </a:spcAft>
                <a:defRPr/>
              </a:pPr>
              <a:r>
                <a:rPr lang="he-IL" sz="1600" b="1" dirty="0">
                  <a:solidFill>
                    <a:srgbClr val="1D4C72"/>
                  </a:solidFill>
                </a:rPr>
                <a:t>אפידרמיס עלה (שכבה התאים החיצונית של העלה)</a:t>
              </a:r>
            </a:p>
            <a:p>
              <a:pPr algn="ctr" fontAlgn="auto">
                <a:spcBef>
                  <a:spcPts val="0"/>
                </a:spcBef>
                <a:spcAft>
                  <a:spcPts val="0"/>
                </a:spcAft>
                <a:defRPr/>
              </a:pPr>
              <a:r>
                <a:rPr lang="he-IL" sz="1600" b="1" dirty="0">
                  <a:solidFill>
                    <a:srgbClr val="1D4C72"/>
                  </a:solidFill>
                </a:rPr>
                <a:t> הכוללת פיוניות</a:t>
              </a:r>
            </a:p>
          </p:txBody>
        </p:sp>
        <p:grpSp>
          <p:nvGrpSpPr>
            <p:cNvPr id="68616" name="קבוצה 2"/>
            <p:cNvGrpSpPr>
              <a:grpSpLocks/>
            </p:cNvGrpSpPr>
            <p:nvPr/>
          </p:nvGrpSpPr>
          <p:grpSpPr bwMode="auto">
            <a:xfrm>
              <a:off x="1034851" y="2492896"/>
              <a:ext cx="3488280" cy="2900769"/>
              <a:chOff x="1034851" y="2492896"/>
              <a:chExt cx="3488280" cy="2900769"/>
            </a:xfrm>
          </p:grpSpPr>
          <p:pic>
            <p:nvPicPr>
              <p:cNvPr id="68617" name="Picture 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34851" y="2492896"/>
                <a:ext cx="3488280" cy="26391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8618" name="מלבן 1"/>
              <p:cNvSpPr>
                <a:spLocks noChangeArrowheads="1"/>
              </p:cNvSpPr>
              <p:nvPr/>
            </p:nvSpPr>
            <p:spPr bwMode="auto">
              <a:xfrm>
                <a:off x="1034851" y="5132055"/>
                <a:ext cx="2318262"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sz="1100"/>
                  <a:t>©istockphoto.com/ Nancy Nehring</a:t>
                </a:r>
                <a:endParaRPr lang="he-IL"/>
              </a:p>
            </p:txBody>
          </p:sp>
        </p:grpSp>
      </p:grpSp>
      <p:sp>
        <p:nvSpPr>
          <p:cNvPr id="11" name="Rectangle 3"/>
          <p:cNvSpPr/>
          <p:nvPr/>
        </p:nvSpPr>
        <p:spPr>
          <a:xfrm>
            <a:off x="389135" y="419100"/>
            <a:ext cx="8215313" cy="4603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fontAlgn="auto">
              <a:spcBef>
                <a:spcPts val="0"/>
              </a:spcBef>
              <a:spcAft>
                <a:spcPts val="0"/>
              </a:spcAft>
              <a:defRPr/>
            </a:pPr>
            <a:endParaRPr lang="he-IL" dirty="0">
              <a:solidFill>
                <a:prstClr val="white"/>
              </a:solidFill>
            </a:endParaRPr>
          </a:p>
        </p:txBody>
      </p:sp>
      <p:sp>
        <p:nvSpPr>
          <p:cNvPr id="12" name="Slide Number Placeholder 8"/>
          <p:cNvSpPr>
            <a:spLocks noGrp="1"/>
          </p:cNvSpPr>
          <p:nvPr>
            <p:ph type="sldNum" sz="quarter" idx="12"/>
          </p:nvPr>
        </p:nvSpPr>
        <p:spPr bwMode="auto">
          <a:xfrm>
            <a:off x="197159" y="6237312"/>
            <a:ext cx="774441" cy="365125"/>
          </a:xfrm>
          <a:ln>
            <a:miter lim="800000"/>
            <a:headEnd/>
            <a:tailEnd/>
          </a:ln>
        </p:spPr>
        <p:txBody>
          <a:bodyPr vert="horz" wrap="square" lIns="91440" tIns="45720" rIns="91440" bIns="45720" numCol="1" anchor="t" anchorCtr="0" compatLnSpc="1">
            <a:prstTxWarp prst="textNoShape">
              <a:avLst/>
            </a:prstTxWarp>
          </a:bodyPr>
          <a:lstStyle/>
          <a:p>
            <a:pPr fontAlgn="base">
              <a:spcBef>
                <a:spcPct val="0"/>
              </a:spcBef>
              <a:spcAft>
                <a:spcPct val="0"/>
              </a:spcAft>
              <a:defRPr/>
            </a:pPr>
            <a:fld id="{FBCEFA07-D00C-4DF1-AC33-4CC8C8A6BFD5}" type="slidenum">
              <a:rPr lang="he-IL" sz="1400" smtClean="0">
                <a:solidFill>
                  <a:schemeClr val="bg1">
                    <a:lumMod val="75000"/>
                  </a:schemeClr>
                </a:solidFill>
              </a:rPr>
              <a:pPr fontAlgn="base">
                <a:spcBef>
                  <a:spcPct val="0"/>
                </a:spcBef>
                <a:spcAft>
                  <a:spcPct val="0"/>
                </a:spcAft>
                <a:defRPr/>
              </a:pPr>
              <a:t>43</a:t>
            </a:fld>
            <a:endParaRPr lang="he-IL" sz="1400" dirty="0" smtClean="0">
              <a:solidFill>
                <a:schemeClr val="bg1">
                  <a:lumMod val="75000"/>
                </a:schemeClr>
              </a:solidFill>
            </a:endParaRPr>
          </a:p>
        </p:txBody>
      </p:sp>
    </p:spTree>
  </p:cSld>
  <p:clrMapOvr>
    <a:masterClrMapping/>
  </p:clrMapOvr>
  <p:transition spd="slow"/>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כותרת 5"/>
          <p:cNvSpPr>
            <a:spLocks noGrp="1"/>
          </p:cNvSpPr>
          <p:nvPr>
            <p:ph type="ctrTitle"/>
          </p:nvPr>
        </p:nvSpPr>
        <p:spPr>
          <a:xfrm>
            <a:off x="785813" y="71438"/>
            <a:ext cx="7772400" cy="441325"/>
          </a:xfrm>
        </p:spPr>
        <p:txBody>
          <a:bodyPr/>
          <a:lstStyle/>
          <a:p>
            <a:pPr fontAlgn="auto">
              <a:defRPr/>
            </a:pPr>
            <a:r>
              <a:rPr lang="he-IL" sz="1800" b="1" dirty="0" smtClean="0">
                <a:solidFill>
                  <a:srgbClr val="FF6600"/>
                </a:solidFill>
                <a:ea typeface="+mn-ea"/>
              </a:rPr>
              <a:t>תשובה</a:t>
            </a:r>
            <a:endParaRPr lang="he-IL" sz="1800" dirty="0" smtClean="0"/>
          </a:p>
        </p:txBody>
      </p:sp>
      <p:sp>
        <p:nvSpPr>
          <p:cNvPr id="7" name="TextBox 6"/>
          <p:cNvSpPr txBox="1"/>
          <p:nvPr/>
        </p:nvSpPr>
        <p:spPr>
          <a:xfrm>
            <a:off x="247650" y="620713"/>
            <a:ext cx="8183563" cy="1754187"/>
          </a:xfrm>
          <a:prstGeom prst="rect">
            <a:avLst/>
          </a:prstGeom>
          <a:noFill/>
          <a:ln w="19050">
            <a:noFill/>
          </a:ln>
          <a:effectLst>
            <a:outerShdw sx="102000" sy="102000" algn="tl" rotWithShape="0">
              <a:schemeClr val="bg1">
                <a:lumMod val="65000"/>
                <a:alpha val="0"/>
              </a:schemeClr>
            </a:outerShdw>
          </a:effectLst>
        </p:spPr>
        <p:txBody>
          <a:bodyPr rtlCol="1">
            <a:spAutoFit/>
          </a:bodyPr>
          <a:lstStyle/>
          <a:p>
            <a:pPr fontAlgn="auto">
              <a:spcBef>
                <a:spcPts val="0"/>
              </a:spcBef>
              <a:spcAft>
                <a:spcPts val="0"/>
              </a:spcAft>
              <a:defRPr/>
            </a:pPr>
            <a:r>
              <a:rPr lang="he-IL" b="1" dirty="0">
                <a:solidFill>
                  <a:srgbClr val="1D4C72"/>
                </a:solidFill>
              </a:rPr>
              <a:t>שאלה 20:</a:t>
            </a:r>
            <a:endParaRPr lang="he-IL" b="1" dirty="0">
              <a:solidFill>
                <a:schemeClr val="tx2"/>
              </a:solidFill>
            </a:endParaRPr>
          </a:p>
          <a:p>
            <a:pPr fontAlgn="auto">
              <a:spcBef>
                <a:spcPts val="0"/>
              </a:spcBef>
              <a:spcAft>
                <a:spcPts val="0"/>
              </a:spcAft>
              <a:defRPr/>
            </a:pPr>
            <a:r>
              <a:rPr lang="he-IL" dirty="0">
                <a:solidFill>
                  <a:schemeClr val="tx2"/>
                </a:solidFill>
              </a:rPr>
              <a:t>קבוצת צמחים אחת (קבוצה א') קיבלה טיפול כלשהו, הגורם לפיוניות להישאר סגורות תמיד. קבוצת צמחים אחרת (קבוצה ב') קיבלה טיפול אחר, הגורם לפיוניות להישאר פתוחות תמיד. בשתי הקבוצות מתו הצמחים זמן מה לאחר הטיפול. 	</a:t>
            </a:r>
          </a:p>
          <a:p>
            <a:pPr fontAlgn="auto">
              <a:spcBef>
                <a:spcPts val="0"/>
              </a:spcBef>
              <a:spcAft>
                <a:spcPts val="0"/>
              </a:spcAft>
              <a:defRPr/>
            </a:pPr>
            <a:r>
              <a:rPr lang="he-IL" dirty="0">
                <a:solidFill>
                  <a:schemeClr val="tx2"/>
                </a:solidFill>
              </a:rPr>
              <a:t>הסבירו מה הייתה הסיבה למות הצמחים בקבוצה א', ומה הייתה הסיבה למותם בקבוצה ב'.</a:t>
            </a:r>
          </a:p>
          <a:p>
            <a:pPr fontAlgn="auto">
              <a:spcBef>
                <a:spcPts val="0"/>
              </a:spcBef>
              <a:spcAft>
                <a:spcPts val="0"/>
              </a:spcAft>
              <a:defRPr/>
            </a:pPr>
            <a:r>
              <a:rPr lang="he-IL" dirty="0">
                <a:solidFill>
                  <a:schemeClr val="tx2"/>
                </a:solidFill>
              </a:rPr>
              <a:t> </a:t>
            </a:r>
          </a:p>
        </p:txBody>
      </p:sp>
      <p:sp>
        <p:nvSpPr>
          <p:cNvPr id="8" name="Rectangle 12"/>
          <p:cNvSpPr/>
          <p:nvPr/>
        </p:nvSpPr>
        <p:spPr>
          <a:xfrm>
            <a:off x="265113" y="2565400"/>
            <a:ext cx="8359775" cy="1655688"/>
          </a:xfrm>
          <a:prstGeom prst="rect">
            <a:avLst/>
          </a:prstGeom>
          <a:gradFill>
            <a:gsLst>
              <a:gs pos="0">
                <a:sysClr val="window" lastClr="FFFFFF"/>
              </a:gs>
              <a:gs pos="50000">
                <a:srgbClr val="FFFFFF">
                  <a:lumMod val="95000"/>
                </a:srgbClr>
              </a:gs>
            </a:gsLst>
            <a:lin ang="5400000" scaled="0"/>
          </a:gradFill>
          <a:ln w="12700" cap="flat" cmpd="sng" algn="ctr">
            <a:solidFill>
              <a:sysClr val="window" lastClr="FFFFFF">
                <a:lumMod val="75000"/>
              </a:sysClr>
            </a:solidFill>
            <a:prstDash val="solid"/>
          </a:ln>
          <a:effectLst/>
        </p:spPr>
        <p:txBody>
          <a:bodyPr rtlCol="1"/>
          <a:lstStyle/>
          <a:p>
            <a:pPr fontAlgn="auto">
              <a:spcBef>
                <a:spcPts val="0"/>
              </a:spcBef>
              <a:spcAft>
                <a:spcPts val="0"/>
              </a:spcAft>
              <a:defRPr/>
            </a:pPr>
            <a:r>
              <a:rPr lang="he-IL" b="1" kern="0" dirty="0">
                <a:solidFill>
                  <a:prstClr val="black"/>
                </a:solidFill>
                <a:latin typeface="Arial"/>
                <a:cs typeface="Arial"/>
              </a:rPr>
              <a:t>תשובה:</a:t>
            </a:r>
          </a:p>
          <a:p>
            <a:pPr fontAlgn="auto">
              <a:spcBef>
                <a:spcPts val="0"/>
              </a:spcBef>
              <a:spcAft>
                <a:spcPts val="0"/>
              </a:spcAft>
              <a:defRPr/>
            </a:pPr>
            <a:r>
              <a:rPr lang="he-IL" kern="0" dirty="0">
                <a:latin typeface="Arial"/>
                <a:cs typeface="Arial"/>
              </a:rPr>
              <a:t>הצמחים מקבוצה א' מתו כי הם לא ביצעו תהליך פוטוסינתזה, משום שפחמן דו-חמצני לא נכנס לעלים. בלא פוטוסינתזה, לא היו בצמח חומרים אורגניים לגדילה ולהפקת אנרגיה.</a:t>
            </a:r>
          </a:p>
          <a:p>
            <a:pPr fontAlgn="auto">
              <a:spcBef>
                <a:spcPts val="0"/>
              </a:spcBef>
              <a:spcAft>
                <a:spcPts val="0"/>
              </a:spcAft>
              <a:defRPr/>
            </a:pPr>
            <a:r>
              <a:rPr lang="he-IL" kern="0" dirty="0">
                <a:latin typeface="Arial"/>
                <a:cs typeface="Arial"/>
              </a:rPr>
              <a:t>הצמחים מקבוצה ב' מתו מהתייבשות, מאחר שהם איבדו הרבה מים דרך הפיוניות בתהליך דִיות.</a:t>
            </a:r>
          </a:p>
          <a:p>
            <a:pPr fontAlgn="auto">
              <a:spcBef>
                <a:spcPts val="0"/>
              </a:spcBef>
              <a:spcAft>
                <a:spcPts val="0"/>
              </a:spcAft>
              <a:defRPr/>
            </a:pPr>
            <a:endParaRPr lang="he-IL" kern="0" dirty="0">
              <a:latin typeface="Arial"/>
              <a:cs typeface="Arial"/>
            </a:endParaRPr>
          </a:p>
        </p:txBody>
      </p:sp>
      <p:sp>
        <p:nvSpPr>
          <p:cNvPr id="9" name="Rectangle 3"/>
          <p:cNvSpPr/>
          <p:nvPr/>
        </p:nvSpPr>
        <p:spPr>
          <a:xfrm>
            <a:off x="389135" y="419100"/>
            <a:ext cx="8215313" cy="4603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fontAlgn="auto">
              <a:spcBef>
                <a:spcPts val="0"/>
              </a:spcBef>
              <a:spcAft>
                <a:spcPts val="0"/>
              </a:spcAft>
              <a:defRPr/>
            </a:pPr>
            <a:endParaRPr lang="he-IL" dirty="0">
              <a:solidFill>
                <a:prstClr val="white"/>
              </a:solidFill>
            </a:endParaRPr>
          </a:p>
        </p:txBody>
      </p:sp>
      <p:sp>
        <p:nvSpPr>
          <p:cNvPr id="10" name="Slide Number Placeholder 8"/>
          <p:cNvSpPr>
            <a:spLocks noGrp="1"/>
          </p:cNvSpPr>
          <p:nvPr>
            <p:ph type="sldNum" sz="quarter" idx="12"/>
          </p:nvPr>
        </p:nvSpPr>
        <p:spPr bwMode="auto">
          <a:xfrm>
            <a:off x="197159" y="6237312"/>
            <a:ext cx="774441" cy="365125"/>
          </a:xfrm>
          <a:ln>
            <a:miter lim="800000"/>
            <a:headEnd/>
            <a:tailEnd/>
          </a:ln>
        </p:spPr>
        <p:txBody>
          <a:bodyPr vert="horz" wrap="square" lIns="91440" tIns="45720" rIns="91440" bIns="45720" numCol="1" anchor="t" anchorCtr="0" compatLnSpc="1">
            <a:prstTxWarp prst="textNoShape">
              <a:avLst/>
            </a:prstTxWarp>
          </a:bodyPr>
          <a:lstStyle/>
          <a:p>
            <a:pPr fontAlgn="base">
              <a:spcBef>
                <a:spcPct val="0"/>
              </a:spcBef>
              <a:spcAft>
                <a:spcPct val="0"/>
              </a:spcAft>
              <a:defRPr/>
            </a:pPr>
            <a:fld id="{FBCEFA07-D00C-4DF1-AC33-4CC8C8A6BFD5}" type="slidenum">
              <a:rPr lang="he-IL" sz="1400" smtClean="0">
                <a:solidFill>
                  <a:schemeClr val="bg1">
                    <a:lumMod val="75000"/>
                  </a:schemeClr>
                </a:solidFill>
              </a:rPr>
              <a:pPr fontAlgn="base">
                <a:spcBef>
                  <a:spcPct val="0"/>
                </a:spcBef>
                <a:spcAft>
                  <a:spcPct val="0"/>
                </a:spcAft>
                <a:defRPr/>
              </a:pPr>
              <a:t>44</a:t>
            </a:fld>
            <a:endParaRPr lang="he-IL" sz="1400" dirty="0" smtClean="0">
              <a:solidFill>
                <a:schemeClr val="bg1">
                  <a:lumMod val="75000"/>
                </a:schemeClr>
              </a:solidFill>
            </a:endParaRPr>
          </a:p>
        </p:txBody>
      </p:sp>
    </p:spTree>
  </p:cSld>
  <p:clrMapOvr>
    <a:masterClrMapping/>
  </p:clrMapOvr>
  <p:transition spd="slow"/>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כותרת 5"/>
          <p:cNvSpPr>
            <a:spLocks noGrp="1"/>
          </p:cNvSpPr>
          <p:nvPr>
            <p:ph type="ctrTitle"/>
          </p:nvPr>
        </p:nvSpPr>
        <p:spPr>
          <a:xfrm>
            <a:off x="785813" y="71438"/>
            <a:ext cx="7772400" cy="441325"/>
          </a:xfrm>
        </p:spPr>
        <p:txBody>
          <a:bodyPr/>
          <a:lstStyle/>
          <a:p>
            <a:pPr fontAlgn="auto">
              <a:defRPr/>
            </a:pPr>
            <a:r>
              <a:rPr lang="he-IL" sz="1800" b="1" dirty="0" smtClean="0">
                <a:solidFill>
                  <a:srgbClr val="FF6600"/>
                </a:solidFill>
                <a:ea typeface="+mn-ea"/>
              </a:rPr>
              <a:t>מיטוכונדריה</a:t>
            </a:r>
            <a:endParaRPr lang="he-IL" sz="1800" dirty="0" smtClean="0"/>
          </a:p>
        </p:txBody>
      </p:sp>
      <p:sp>
        <p:nvSpPr>
          <p:cNvPr id="7" name="TextBox 6"/>
          <p:cNvSpPr txBox="1"/>
          <p:nvPr/>
        </p:nvSpPr>
        <p:spPr>
          <a:xfrm>
            <a:off x="236538" y="620713"/>
            <a:ext cx="8397875" cy="1200150"/>
          </a:xfrm>
          <a:prstGeom prst="rect">
            <a:avLst/>
          </a:prstGeom>
          <a:noFill/>
          <a:ln w="19050">
            <a:noFill/>
          </a:ln>
          <a:effectLst>
            <a:outerShdw sx="102000" sy="102000" algn="tl" rotWithShape="0">
              <a:sysClr val="window" lastClr="FFFFFF">
                <a:lumMod val="65000"/>
                <a:alpha val="0"/>
              </a:sysClr>
            </a:outerShdw>
          </a:effectLst>
        </p:spPr>
        <p:txBody>
          <a:bodyPr rtlCol="1">
            <a:spAutoFit/>
          </a:bodyPr>
          <a:lstStyle/>
          <a:p>
            <a:pPr fontAlgn="auto">
              <a:spcBef>
                <a:spcPts val="0"/>
              </a:spcBef>
              <a:spcAft>
                <a:spcPts val="0"/>
              </a:spcAft>
              <a:defRPr/>
            </a:pPr>
            <a:r>
              <a:rPr lang="he-IL" dirty="0">
                <a:latin typeface="Calibri" pitchFamily="34" charset="0"/>
              </a:rPr>
              <a:t>זהו תרשים של מיטוכונדריה. היא מוקפת בשני קרומים. פיתולי הקרום הפנימי מגדילים את היחס בין שטח הפנים לבין הנפח שלו, דבר הגורם להגברת יעילות תהליך הנשימה התאית.</a:t>
            </a:r>
          </a:p>
          <a:p>
            <a:pPr fontAlgn="auto">
              <a:spcBef>
                <a:spcPts val="0"/>
              </a:spcBef>
              <a:spcAft>
                <a:spcPts val="0"/>
              </a:spcAft>
              <a:defRPr/>
            </a:pPr>
            <a:endParaRPr lang="he-IL" dirty="0">
              <a:latin typeface="Calibri" pitchFamily="34" charset="0"/>
            </a:endParaRPr>
          </a:p>
          <a:p>
            <a:pPr fontAlgn="auto">
              <a:spcBef>
                <a:spcPts val="0"/>
              </a:spcBef>
              <a:spcAft>
                <a:spcPts val="0"/>
              </a:spcAft>
              <a:defRPr/>
            </a:pPr>
            <a:r>
              <a:rPr lang="he-IL" kern="0" dirty="0">
                <a:latin typeface="Calibri" pitchFamily="34" charset="0"/>
              </a:rPr>
              <a:t>השאלה הבאה עוסקת בנושא הגדלת היחס שטח פנים/נפח.</a:t>
            </a:r>
            <a:endParaRPr lang="he-IL" kern="0" dirty="0"/>
          </a:p>
        </p:txBody>
      </p:sp>
      <p:sp>
        <p:nvSpPr>
          <p:cNvPr id="70662" name="מלבן 1"/>
          <p:cNvSpPr>
            <a:spLocks noChangeArrowheads="1"/>
          </p:cNvSpPr>
          <p:nvPr/>
        </p:nvSpPr>
        <p:spPr bwMode="auto">
          <a:xfrm>
            <a:off x="3658394" y="5348669"/>
            <a:ext cx="2960688"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sz="1400" dirty="0" err="1">
                <a:solidFill>
                  <a:srgbClr val="000000"/>
                </a:solidFill>
                <a:latin typeface="Calibri" pitchFamily="34" charset="0"/>
                <a:cs typeface="Calibri" pitchFamily="34" charset="0"/>
              </a:rPr>
              <a:t>Tinojasontran</a:t>
            </a:r>
            <a:r>
              <a:rPr lang="en-US" sz="1400" dirty="0">
                <a:solidFill>
                  <a:srgbClr val="000000"/>
                </a:solidFill>
                <a:latin typeface="Calibri" pitchFamily="34" charset="0"/>
                <a:cs typeface="Calibri" pitchFamily="34" charset="0"/>
              </a:rPr>
              <a:t>. Wikimedia commons©</a:t>
            </a:r>
          </a:p>
          <a:p>
            <a:endParaRPr lang="en-US" dirty="0">
              <a:solidFill>
                <a:srgbClr val="000000"/>
              </a:solidFill>
              <a:latin typeface="Calibri" pitchFamily="34" charset="0"/>
              <a:cs typeface="Calibri" pitchFamily="34" charset="0"/>
            </a:endParaRPr>
          </a:p>
        </p:txBody>
      </p:sp>
      <p:grpSp>
        <p:nvGrpSpPr>
          <p:cNvPr id="70663" name="קבוצה 2"/>
          <p:cNvGrpSpPr>
            <a:grpSpLocks/>
          </p:cNvGrpSpPr>
          <p:nvPr/>
        </p:nvGrpSpPr>
        <p:grpSpPr bwMode="auto">
          <a:xfrm>
            <a:off x="2555875" y="2017713"/>
            <a:ext cx="4738688" cy="3305175"/>
            <a:chOff x="1187624" y="2276872"/>
            <a:chExt cx="4738861" cy="3305175"/>
          </a:xfrm>
        </p:grpSpPr>
        <p:pic>
          <p:nvPicPr>
            <p:cNvPr id="70664" name="Picture 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11760" y="2276872"/>
              <a:ext cx="3514725" cy="3305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TextBox 7"/>
            <p:cNvSpPr txBox="1"/>
            <p:nvPr/>
          </p:nvSpPr>
          <p:spPr>
            <a:xfrm>
              <a:off x="1187624" y="4508897"/>
              <a:ext cx="1947934" cy="369887"/>
            </a:xfrm>
            <a:prstGeom prst="rect">
              <a:avLst/>
            </a:prstGeom>
            <a:noFill/>
            <a:ln w="19050">
              <a:noFill/>
            </a:ln>
            <a:effectLst>
              <a:outerShdw sx="102000" sy="102000" algn="tl" rotWithShape="0">
                <a:sysClr val="window" lastClr="FFFFFF">
                  <a:lumMod val="65000"/>
                  <a:alpha val="0"/>
                </a:sysClr>
              </a:outerShdw>
            </a:effectLst>
          </p:spPr>
          <p:txBody>
            <a:bodyPr rtlCol="1">
              <a:spAutoFit/>
            </a:bodyPr>
            <a:lstStyle/>
            <a:p>
              <a:pPr fontAlgn="auto">
                <a:spcBef>
                  <a:spcPts val="0"/>
                </a:spcBef>
                <a:spcAft>
                  <a:spcPts val="0"/>
                </a:spcAft>
                <a:defRPr/>
              </a:pPr>
              <a:r>
                <a:rPr lang="he-IL" kern="0" dirty="0">
                  <a:solidFill>
                    <a:prstClr val="black"/>
                  </a:solidFill>
                </a:rPr>
                <a:t>קרום פנימי מפותל</a:t>
              </a:r>
            </a:p>
          </p:txBody>
        </p:sp>
        <p:sp>
          <p:nvSpPr>
            <p:cNvPr id="11" name="TextBox 10"/>
            <p:cNvSpPr txBox="1"/>
            <p:nvPr/>
          </p:nvSpPr>
          <p:spPr>
            <a:xfrm>
              <a:off x="1316217" y="4924822"/>
              <a:ext cx="1947933" cy="368300"/>
            </a:xfrm>
            <a:prstGeom prst="rect">
              <a:avLst/>
            </a:prstGeom>
            <a:noFill/>
            <a:ln w="19050">
              <a:noFill/>
            </a:ln>
            <a:effectLst>
              <a:outerShdw sx="102000" sy="102000" algn="tl" rotWithShape="0">
                <a:sysClr val="window" lastClr="FFFFFF">
                  <a:lumMod val="65000"/>
                  <a:alpha val="0"/>
                </a:sysClr>
              </a:outerShdw>
            </a:effectLst>
          </p:spPr>
          <p:txBody>
            <a:bodyPr rtlCol="1">
              <a:spAutoFit/>
            </a:bodyPr>
            <a:lstStyle/>
            <a:p>
              <a:pPr fontAlgn="auto">
                <a:spcBef>
                  <a:spcPts val="0"/>
                </a:spcBef>
                <a:spcAft>
                  <a:spcPts val="0"/>
                </a:spcAft>
                <a:defRPr/>
              </a:pPr>
              <a:r>
                <a:rPr lang="he-IL" kern="0" dirty="0">
                  <a:solidFill>
                    <a:prstClr val="black"/>
                  </a:solidFill>
                </a:rPr>
                <a:t>קרום חיצוני</a:t>
              </a:r>
            </a:p>
          </p:txBody>
        </p:sp>
        <p:sp>
          <p:nvSpPr>
            <p:cNvPr id="2" name="אליפסה 1"/>
            <p:cNvSpPr/>
            <p:nvPr/>
          </p:nvSpPr>
          <p:spPr>
            <a:xfrm flipH="1">
              <a:off x="3961088" y="2924572"/>
              <a:ext cx="198444" cy="25241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endParaRPr lang="he-IL">
                <a:solidFill>
                  <a:prstClr val="white"/>
                </a:solidFill>
              </a:endParaRPr>
            </a:p>
          </p:txBody>
        </p:sp>
        <p:sp>
          <p:nvSpPr>
            <p:cNvPr id="13" name="אליפסה 12"/>
            <p:cNvSpPr/>
            <p:nvPr/>
          </p:nvSpPr>
          <p:spPr>
            <a:xfrm flipH="1">
              <a:off x="4456406" y="3327797"/>
              <a:ext cx="328624" cy="25241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endParaRPr lang="he-IL">
                <a:solidFill>
                  <a:prstClr val="white"/>
                </a:solidFill>
              </a:endParaRPr>
            </a:p>
          </p:txBody>
        </p:sp>
        <p:pic>
          <p:nvPicPr>
            <p:cNvPr id="70669"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83546" y="3003333"/>
              <a:ext cx="173639" cy="1736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14" name="Rectangle 3"/>
          <p:cNvSpPr/>
          <p:nvPr/>
        </p:nvSpPr>
        <p:spPr>
          <a:xfrm>
            <a:off x="389135" y="419100"/>
            <a:ext cx="8215313" cy="4603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fontAlgn="auto">
              <a:spcBef>
                <a:spcPts val="0"/>
              </a:spcBef>
              <a:spcAft>
                <a:spcPts val="0"/>
              </a:spcAft>
              <a:defRPr/>
            </a:pPr>
            <a:endParaRPr lang="he-IL" dirty="0">
              <a:solidFill>
                <a:prstClr val="white"/>
              </a:solidFill>
            </a:endParaRPr>
          </a:p>
        </p:txBody>
      </p:sp>
      <p:sp>
        <p:nvSpPr>
          <p:cNvPr id="15" name="Slide Number Placeholder 8"/>
          <p:cNvSpPr>
            <a:spLocks noGrp="1"/>
          </p:cNvSpPr>
          <p:nvPr>
            <p:ph type="sldNum" sz="quarter" idx="12"/>
          </p:nvPr>
        </p:nvSpPr>
        <p:spPr bwMode="auto">
          <a:xfrm>
            <a:off x="197159" y="6237312"/>
            <a:ext cx="774441" cy="365125"/>
          </a:xfrm>
          <a:ln>
            <a:miter lim="800000"/>
            <a:headEnd/>
            <a:tailEnd/>
          </a:ln>
        </p:spPr>
        <p:txBody>
          <a:bodyPr vert="horz" wrap="square" lIns="91440" tIns="45720" rIns="91440" bIns="45720" numCol="1" anchor="t" anchorCtr="0" compatLnSpc="1">
            <a:prstTxWarp prst="textNoShape">
              <a:avLst/>
            </a:prstTxWarp>
          </a:bodyPr>
          <a:lstStyle/>
          <a:p>
            <a:pPr fontAlgn="base">
              <a:spcBef>
                <a:spcPct val="0"/>
              </a:spcBef>
              <a:spcAft>
                <a:spcPct val="0"/>
              </a:spcAft>
              <a:defRPr/>
            </a:pPr>
            <a:fld id="{FBCEFA07-D00C-4DF1-AC33-4CC8C8A6BFD5}" type="slidenum">
              <a:rPr lang="he-IL" sz="1400" smtClean="0">
                <a:solidFill>
                  <a:schemeClr val="bg1">
                    <a:lumMod val="75000"/>
                  </a:schemeClr>
                </a:solidFill>
              </a:rPr>
              <a:pPr fontAlgn="base">
                <a:spcBef>
                  <a:spcPct val="0"/>
                </a:spcBef>
                <a:spcAft>
                  <a:spcPct val="0"/>
                </a:spcAft>
                <a:defRPr/>
              </a:pPr>
              <a:t>45</a:t>
            </a:fld>
            <a:endParaRPr lang="he-IL" sz="1400" dirty="0" smtClean="0">
              <a:solidFill>
                <a:schemeClr val="bg1">
                  <a:lumMod val="75000"/>
                </a:schemeClr>
              </a:solidFill>
            </a:endParaRPr>
          </a:p>
        </p:txBody>
      </p:sp>
    </p:spTree>
  </p:cSld>
  <p:clrMapOvr>
    <a:masterClrMapping/>
  </p:clrMapOvr>
  <p:transition spd="slow"/>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כותרת 5"/>
          <p:cNvSpPr>
            <a:spLocks noGrp="1"/>
          </p:cNvSpPr>
          <p:nvPr>
            <p:ph type="ctrTitle"/>
          </p:nvPr>
        </p:nvSpPr>
        <p:spPr>
          <a:xfrm>
            <a:off x="785813" y="71438"/>
            <a:ext cx="7772400" cy="441325"/>
          </a:xfrm>
        </p:spPr>
        <p:txBody>
          <a:bodyPr/>
          <a:lstStyle/>
          <a:p>
            <a:pPr fontAlgn="auto">
              <a:defRPr/>
            </a:pPr>
            <a:r>
              <a:rPr lang="he-IL" sz="1800" b="1" dirty="0" smtClean="0">
                <a:solidFill>
                  <a:srgbClr val="FF6600"/>
                </a:solidFill>
                <a:ea typeface="+mn-ea"/>
              </a:rPr>
              <a:t>שאלה 21</a:t>
            </a:r>
            <a:endParaRPr lang="he-IL" sz="1800" dirty="0" smtClean="0"/>
          </a:p>
        </p:txBody>
      </p:sp>
      <p:sp>
        <p:nvSpPr>
          <p:cNvPr id="9" name="TextBox 8"/>
          <p:cNvSpPr txBox="1"/>
          <p:nvPr/>
        </p:nvSpPr>
        <p:spPr>
          <a:xfrm>
            <a:off x="241300" y="620713"/>
            <a:ext cx="8397875" cy="1200150"/>
          </a:xfrm>
          <a:prstGeom prst="rect">
            <a:avLst/>
          </a:prstGeom>
          <a:noFill/>
          <a:ln w="19050">
            <a:noFill/>
          </a:ln>
          <a:effectLst>
            <a:outerShdw sx="102000" sy="102000" algn="tl" rotWithShape="0">
              <a:sysClr val="window" lastClr="FFFFFF">
                <a:lumMod val="65000"/>
                <a:alpha val="0"/>
              </a:sysClr>
            </a:outerShdw>
          </a:effectLst>
        </p:spPr>
        <p:txBody>
          <a:bodyPr rtlCol="1">
            <a:spAutoFit/>
          </a:bodyPr>
          <a:lstStyle/>
          <a:p>
            <a:pPr fontAlgn="auto">
              <a:spcBef>
                <a:spcPts val="0"/>
              </a:spcBef>
              <a:spcAft>
                <a:spcPts val="0"/>
              </a:spcAft>
              <a:defRPr/>
            </a:pPr>
            <a:r>
              <a:rPr lang="he-IL" b="1" kern="0" dirty="0">
                <a:solidFill>
                  <a:srgbClr val="1D4C72"/>
                </a:solidFill>
              </a:rPr>
              <a:t>שאלה 21:</a:t>
            </a:r>
            <a:endParaRPr lang="he-IL" b="1" kern="0" dirty="0">
              <a:solidFill>
                <a:schemeClr val="tx2"/>
              </a:solidFill>
            </a:endParaRPr>
          </a:p>
          <a:p>
            <a:pPr fontAlgn="auto">
              <a:spcBef>
                <a:spcPts val="0"/>
              </a:spcBef>
              <a:spcAft>
                <a:spcPts val="0"/>
              </a:spcAft>
              <a:defRPr/>
            </a:pPr>
            <a:r>
              <a:rPr lang="he-IL" kern="0" noProof="1">
                <a:solidFill>
                  <a:schemeClr val="tx2"/>
                </a:solidFill>
              </a:rPr>
              <a:t>במיטוכונדריה</a:t>
            </a:r>
            <a:r>
              <a:rPr lang="he-IL" kern="0" dirty="0">
                <a:solidFill>
                  <a:schemeClr val="tx2"/>
                </a:solidFill>
              </a:rPr>
              <a:t> יש הגדלת שטח הפנים הפנימי בעזרת פיתולים בקרום הפנימי. מלאו את הטבלה בעוד דוגמאות למקרים שבהם הגדלת היחס בין שטח הפנים לנפח (בתאים, אברים ועוד) עוזרת לייעול התהליך המתרחש בהם?</a:t>
            </a:r>
            <a:endParaRPr lang="en-US" kern="0" dirty="0">
              <a:solidFill>
                <a:schemeClr val="tx2"/>
              </a:solidFill>
            </a:endParaRPr>
          </a:p>
        </p:txBody>
      </p:sp>
      <p:graphicFrame>
        <p:nvGraphicFramePr>
          <p:cNvPr id="2" name="טבלה 1"/>
          <p:cNvGraphicFramePr>
            <a:graphicFrameLocks noGrp="1"/>
          </p:cNvGraphicFramePr>
          <p:nvPr/>
        </p:nvGraphicFramePr>
        <p:xfrm>
          <a:off x="241300" y="2276475"/>
          <a:ext cx="8397875" cy="3730625"/>
        </p:xfrm>
        <a:graphic>
          <a:graphicData uri="http://schemas.openxmlformats.org/drawingml/2006/table">
            <a:tbl>
              <a:tblPr rtl="1" firstRow="1" bandRow="1">
                <a:tableStyleId>{00A15C55-8517-42AA-B614-E9B94910E393}</a:tableStyleId>
              </a:tblPr>
              <a:tblGrid>
                <a:gridCol w="1336511"/>
                <a:gridCol w="4768279"/>
                <a:gridCol w="2293085"/>
              </a:tblGrid>
              <a:tr h="640082">
                <a:tc>
                  <a:txBody>
                    <a:bodyPr/>
                    <a:lstStyle/>
                    <a:p>
                      <a:pPr rtl="1"/>
                      <a:endParaRPr lang="he-IL" sz="1800" dirty="0"/>
                    </a:p>
                  </a:txBody>
                  <a:tcPr/>
                </a:tc>
                <a:tc>
                  <a:txBody>
                    <a:bodyPr/>
                    <a:lstStyle/>
                    <a:p>
                      <a:pPr rtl="1"/>
                      <a:r>
                        <a:rPr lang="he-IL" sz="1800" dirty="0" smtClean="0"/>
                        <a:t>הגדלת היחס בין שטח הפנים לנפח מושגת בעזרת:</a:t>
                      </a:r>
                      <a:endParaRPr lang="he-IL" sz="1800" dirty="0"/>
                    </a:p>
                  </a:txBody>
                  <a:tcPr/>
                </a:tc>
                <a:tc>
                  <a:txBody>
                    <a:bodyPr/>
                    <a:lstStyle/>
                    <a:p>
                      <a:pPr rtl="1"/>
                      <a:r>
                        <a:rPr lang="he-IL" sz="1800" dirty="0" smtClean="0"/>
                        <a:t>ומייעלת את תהליך:</a:t>
                      </a:r>
                      <a:endParaRPr lang="he-IL" sz="1800" dirty="0"/>
                    </a:p>
                  </a:txBody>
                  <a:tcPr/>
                </a:tc>
              </a:tr>
              <a:tr h="1261737">
                <a:tc>
                  <a:txBody>
                    <a:bodyPr/>
                    <a:lstStyle/>
                    <a:p>
                      <a:pPr rtl="1"/>
                      <a:endParaRPr lang="he-IL" sz="1800" dirty="0"/>
                    </a:p>
                  </a:txBody>
                  <a:tcPr/>
                </a:tc>
                <a:tc>
                  <a:txBody>
                    <a:bodyPr/>
                    <a:lstStyle/>
                    <a:p>
                      <a:pPr rtl="1"/>
                      <a:endParaRPr lang="he-IL" sz="1800" dirty="0"/>
                    </a:p>
                  </a:txBody>
                  <a:tcPr/>
                </a:tc>
                <a:tc>
                  <a:txBody>
                    <a:bodyPr/>
                    <a:lstStyle/>
                    <a:p>
                      <a:pPr rtl="1"/>
                      <a:endParaRPr lang="he-IL" sz="1800" dirty="0"/>
                    </a:p>
                  </a:txBody>
                  <a:tcPr/>
                </a:tc>
              </a:tr>
              <a:tr h="914403">
                <a:tc>
                  <a:txBody>
                    <a:bodyPr/>
                    <a:lstStyle/>
                    <a:p>
                      <a:pPr rtl="1"/>
                      <a:endParaRPr lang="he-IL" sz="1800" dirty="0"/>
                    </a:p>
                  </a:txBody>
                  <a:tcPr/>
                </a:tc>
                <a:tc>
                  <a:txBody>
                    <a:bodyPr/>
                    <a:lstStyle/>
                    <a:p>
                      <a:pPr rtl="1"/>
                      <a:endParaRPr lang="he-IL" sz="1800" dirty="0" smtClean="0"/>
                    </a:p>
                    <a:p>
                      <a:pPr rtl="1"/>
                      <a:endParaRPr lang="he-IL" sz="1800" dirty="0" smtClean="0"/>
                    </a:p>
                    <a:p>
                      <a:pPr rtl="1"/>
                      <a:endParaRPr lang="he-IL" sz="1800" dirty="0"/>
                    </a:p>
                  </a:txBody>
                  <a:tcPr/>
                </a:tc>
                <a:tc>
                  <a:txBody>
                    <a:bodyPr/>
                    <a:lstStyle/>
                    <a:p>
                      <a:pPr rtl="1"/>
                      <a:endParaRPr lang="he-IL" sz="1800" dirty="0"/>
                    </a:p>
                  </a:txBody>
                  <a:tcPr/>
                </a:tc>
              </a:tr>
              <a:tr h="914403">
                <a:tc>
                  <a:txBody>
                    <a:bodyPr/>
                    <a:lstStyle/>
                    <a:p>
                      <a:pPr rtl="1"/>
                      <a:endParaRPr lang="he-IL" sz="1800" dirty="0"/>
                    </a:p>
                  </a:txBody>
                  <a:tcPr/>
                </a:tc>
                <a:tc>
                  <a:txBody>
                    <a:bodyPr/>
                    <a:lstStyle/>
                    <a:p>
                      <a:pPr rtl="1"/>
                      <a:endParaRPr lang="he-IL" sz="1800" dirty="0" smtClean="0"/>
                    </a:p>
                    <a:p>
                      <a:pPr rtl="1"/>
                      <a:endParaRPr lang="he-IL" sz="1800" dirty="0" smtClean="0"/>
                    </a:p>
                    <a:p>
                      <a:pPr rtl="1"/>
                      <a:endParaRPr lang="he-IL" sz="1800" dirty="0"/>
                    </a:p>
                  </a:txBody>
                  <a:tcPr/>
                </a:tc>
                <a:tc>
                  <a:txBody>
                    <a:bodyPr/>
                    <a:lstStyle/>
                    <a:p>
                      <a:pPr rtl="1"/>
                      <a:endParaRPr lang="he-IL" sz="1800" dirty="0"/>
                    </a:p>
                  </a:txBody>
                  <a:tcPr/>
                </a:tc>
              </a:tr>
            </a:tbl>
          </a:graphicData>
        </a:graphic>
      </p:graphicFrame>
      <p:sp>
        <p:nvSpPr>
          <p:cNvPr id="7" name="Rectangle 3"/>
          <p:cNvSpPr/>
          <p:nvPr/>
        </p:nvSpPr>
        <p:spPr>
          <a:xfrm>
            <a:off x="389135" y="419100"/>
            <a:ext cx="8215313" cy="4603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fontAlgn="auto">
              <a:spcBef>
                <a:spcPts val="0"/>
              </a:spcBef>
              <a:spcAft>
                <a:spcPts val="0"/>
              </a:spcAft>
              <a:defRPr/>
            </a:pPr>
            <a:endParaRPr lang="he-IL" dirty="0">
              <a:solidFill>
                <a:prstClr val="white"/>
              </a:solidFill>
            </a:endParaRPr>
          </a:p>
        </p:txBody>
      </p:sp>
      <p:sp>
        <p:nvSpPr>
          <p:cNvPr id="8" name="Slide Number Placeholder 8"/>
          <p:cNvSpPr>
            <a:spLocks noGrp="1"/>
          </p:cNvSpPr>
          <p:nvPr>
            <p:ph type="sldNum" sz="quarter" idx="12"/>
          </p:nvPr>
        </p:nvSpPr>
        <p:spPr bwMode="auto">
          <a:xfrm>
            <a:off x="197159" y="6237312"/>
            <a:ext cx="774441" cy="365125"/>
          </a:xfrm>
          <a:ln>
            <a:miter lim="800000"/>
            <a:headEnd/>
            <a:tailEnd/>
          </a:ln>
        </p:spPr>
        <p:txBody>
          <a:bodyPr vert="horz" wrap="square" lIns="91440" tIns="45720" rIns="91440" bIns="45720" numCol="1" anchor="t" anchorCtr="0" compatLnSpc="1">
            <a:prstTxWarp prst="textNoShape">
              <a:avLst/>
            </a:prstTxWarp>
          </a:bodyPr>
          <a:lstStyle/>
          <a:p>
            <a:pPr fontAlgn="base">
              <a:spcBef>
                <a:spcPct val="0"/>
              </a:spcBef>
              <a:spcAft>
                <a:spcPct val="0"/>
              </a:spcAft>
              <a:defRPr/>
            </a:pPr>
            <a:fld id="{FBCEFA07-D00C-4DF1-AC33-4CC8C8A6BFD5}" type="slidenum">
              <a:rPr lang="he-IL" sz="1400" smtClean="0">
                <a:solidFill>
                  <a:schemeClr val="bg1">
                    <a:lumMod val="75000"/>
                  </a:schemeClr>
                </a:solidFill>
              </a:rPr>
              <a:pPr fontAlgn="base">
                <a:spcBef>
                  <a:spcPct val="0"/>
                </a:spcBef>
                <a:spcAft>
                  <a:spcPct val="0"/>
                </a:spcAft>
                <a:defRPr/>
              </a:pPr>
              <a:t>46</a:t>
            </a:fld>
            <a:endParaRPr lang="he-IL" sz="1400" dirty="0" smtClean="0">
              <a:solidFill>
                <a:schemeClr val="bg1">
                  <a:lumMod val="75000"/>
                </a:schemeClr>
              </a:solidFill>
            </a:endParaRPr>
          </a:p>
        </p:txBody>
      </p:sp>
    </p:spTree>
  </p:cSld>
  <p:clrMapOvr>
    <a:masterClrMapping/>
  </p:clrMapOvr>
  <p:transition spd="slow"/>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כותרת 5"/>
          <p:cNvSpPr>
            <a:spLocks noGrp="1"/>
          </p:cNvSpPr>
          <p:nvPr>
            <p:ph type="ctrTitle"/>
          </p:nvPr>
        </p:nvSpPr>
        <p:spPr>
          <a:xfrm>
            <a:off x="785813" y="71438"/>
            <a:ext cx="7772400" cy="441325"/>
          </a:xfrm>
        </p:spPr>
        <p:txBody>
          <a:bodyPr/>
          <a:lstStyle/>
          <a:p>
            <a:pPr fontAlgn="auto">
              <a:defRPr/>
            </a:pPr>
            <a:r>
              <a:rPr lang="he-IL" sz="1800" b="1" dirty="0" smtClean="0">
                <a:solidFill>
                  <a:srgbClr val="FF6600"/>
                </a:solidFill>
                <a:ea typeface="+mn-ea"/>
              </a:rPr>
              <a:t>תשובה</a:t>
            </a:r>
            <a:endParaRPr lang="he-IL" sz="1800" dirty="0" smtClean="0"/>
          </a:p>
        </p:txBody>
      </p:sp>
      <p:sp>
        <p:nvSpPr>
          <p:cNvPr id="9" name="TextBox 8"/>
          <p:cNvSpPr txBox="1"/>
          <p:nvPr/>
        </p:nvSpPr>
        <p:spPr>
          <a:xfrm>
            <a:off x="241300" y="620713"/>
            <a:ext cx="8397875" cy="1200150"/>
          </a:xfrm>
          <a:prstGeom prst="rect">
            <a:avLst/>
          </a:prstGeom>
          <a:noFill/>
          <a:ln w="19050">
            <a:noFill/>
          </a:ln>
          <a:effectLst>
            <a:outerShdw sx="102000" sy="102000" algn="tl" rotWithShape="0">
              <a:sysClr val="window" lastClr="FFFFFF">
                <a:lumMod val="65000"/>
                <a:alpha val="0"/>
              </a:sysClr>
            </a:outerShdw>
          </a:effectLst>
        </p:spPr>
        <p:txBody>
          <a:bodyPr rtlCol="1">
            <a:spAutoFit/>
          </a:bodyPr>
          <a:lstStyle/>
          <a:p>
            <a:pPr fontAlgn="auto">
              <a:spcBef>
                <a:spcPts val="0"/>
              </a:spcBef>
              <a:spcAft>
                <a:spcPts val="0"/>
              </a:spcAft>
              <a:defRPr/>
            </a:pPr>
            <a:r>
              <a:rPr lang="he-IL" b="1" kern="0" dirty="0">
                <a:solidFill>
                  <a:srgbClr val="1D4C72"/>
                </a:solidFill>
              </a:rPr>
              <a:t>שאלה </a:t>
            </a:r>
            <a:r>
              <a:rPr lang="he-IL" b="1" kern="0" dirty="0" smtClean="0">
                <a:solidFill>
                  <a:srgbClr val="1D4C72"/>
                </a:solidFill>
              </a:rPr>
              <a:t>21:</a:t>
            </a:r>
            <a:endParaRPr lang="he-IL" b="1" kern="0" dirty="0">
              <a:solidFill>
                <a:schemeClr val="tx2"/>
              </a:solidFill>
            </a:endParaRPr>
          </a:p>
          <a:p>
            <a:pPr fontAlgn="auto">
              <a:spcBef>
                <a:spcPts val="0"/>
              </a:spcBef>
              <a:spcAft>
                <a:spcPts val="0"/>
              </a:spcAft>
              <a:defRPr/>
            </a:pPr>
            <a:r>
              <a:rPr lang="he-IL" kern="0" noProof="1">
                <a:solidFill>
                  <a:schemeClr val="tx2"/>
                </a:solidFill>
              </a:rPr>
              <a:t>במיטוכונדרייה</a:t>
            </a:r>
            <a:r>
              <a:rPr lang="he-IL" kern="0" dirty="0">
                <a:solidFill>
                  <a:schemeClr val="tx2"/>
                </a:solidFill>
              </a:rPr>
              <a:t> יש הגדלת שטח הפנים הפנימי בעזרת פיתולים בקרום הפנימי. מלאו את הטבלה בעוד דוגמאות למקרים שבהם הגדלת היחס בין שטח הפנים לנפח (בתאים, אברים ועוד) עוזרת לייעול התהליך המתרחש בהם?</a:t>
            </a:r>
            <a:endParaRPr lang="en-US" kern="0" dirty="0">
              <a:solidFill>
                <a:schemeClr val="tx2"/>
              </a:solidFill>
            </a:endParaRPr>
          </a:p>
        </p:txBody>
      </p:sp>
      <p:graphicFrame>
        <p:nvGraphicFramePr>
          <p:cNvPr id="2" name="טבלה 1"/>
          <p:cNvGraphicFramePr>
            <a:graphicFrameLocks noGrp="1"/>
          </p:cNvGraphicFramePr>
          <p:nvPr/>
        </p:nvGraphicFramePr>
        <p:xfrm>
          <a:off x="241300" y="2276475"/>
          <a:ext cx="8397875" cy="3732213"/>
        </p:xfrm>
        <a:graphic>
          <a:graphicData uri="http://schemas.openxmlformats.org/drawingml/2006/table">
            <a:tbl>
              <a:tblPr rtl="1" firstRow="1" bandRow="1">
                <a:tableStyleId>{00A15C55-8517-42AA-B614-E9B94910E393}</a:tableStyleId>
              </a:tblPr>
              <a:tblGrid>
                <a:gridCol w="1336511"/>
                <a:gridCol w="4768279"/>
                <a:gridCol w="2293085"/>
              </a:tblGrid>
              <a:tr h="640394">
                <a:tc>
                  <a:txBody>
                    <a:bodyPr/>
                    <a:lstStyle/>
                    <a:p>
                      <a:pPr rtl="1"/>
                      <a:endParaRPr lang="he-IL" sz="1800" dirty="0"/>
                    </a:p>
                  </a:txBody>
                  <a:tcPr marT="45743" marB="45743"/>
                </a:tc>
                <a:tc>
                  <a:txBody>
                    <a:bodyPr/>
                    <a:lstStyle/>
                    <a:p>
                      <a:pPr rtl="1"/>
                      <a:r>
                        <a:rPr lang="he-IL" sz="1800" dirty="0" smtClean="0"/>
                        <a:t>הגדלת היחס בין שטח הפנים לנפח מושגת בעזרת:</a:t>
                      </a:r>
                      <a:endParaRPr lang="he-IL" sz="1800" dirty="0"/>
                    </a:p>
                  </a:txBody>
                  <a:tcPr marT="45743" marB="45743"/>
                </a:tc>
                <a:tc>
                  <a:txBody>
                    <a:bodyPr/>
                    <a:lstStyle/>
                    <a:p>
                      <a:pPr rtl="1"/>
                      <a:r>
                        <a:rPr lang="he-IL" sz="1800" dirty="0" smtClean="0"/>
                        <a:t>ומייעלת את תהליך:</a:t>
                      </a:r>
                      <a:endParaRPr lang="he-IL" sz="1800" dirty="0"/>
                    </a:p>
                  </a:txBody>
                  <a:tcPr marT="45743" marB="45743"/>
                </a:tc>
              </a:tr>
              <a:tr h="1262353">
                <a:tc>
                  <a:txBody>
                    <a:bodyPr/>
                    <a:lstStyle/>
                    <a:p>
                      <a:pPr rtl="1"/>
                      <a:r>
                        <a:rPr lang="he-IL" sz="1800" kern="0" dirty="0" smtClean="0">
                          <a:solidFill>
                            <a:schemeClr val="tx1"/>
                          </a:solidFill>
                        </a:rPr>
                        <a:t>במעי הדק </a:t>
                      </a:r>
                      <a:endParaRPr lang="he-IL" sz="1800" dirty="0">
                        <a:solidFill>
                          <a:schemeClr val="tx1"/>
                        </a:solidFill>
                      </a:endParaRPr>
                    </a:p>
                  </a:txBody>
                  <a:tcPr marT="45743" marB="45743"/>
                </a:tc>
                <a:tc>
                  <a:txBody>
                    <a:bodyPr/>
                    <a:lstStyle/>
                    <a:p>
                      <a:pPr marL="0" marR="0" indent="0" algn="r" defTabSz="914400" rtl="1" eaLnBrk="1" fontAlgn="auto" latinLnBrk="0" hangingPunct="1">
                        <a:lnSpc>
                          <a:spcPct val="100000"/>
                        </a:lnSpc>
                        <a:spcBef>
                          <a:spcPts val="0"/>
                        </a:spcBef>
                        <a:spcAft>
                          <a:spcPts val="0"/>
                        </a:spcAft>
                        <a:buClrTx/>
                        <a:buSzTx/>
                        <a:buFontTx/>
                        <a:buNone/>
                        <a:tabLst/>
                        <a:defRPr/>
                      </a:pPr>
                      <a:r>
                        <a:rPr lang="he-IL" sz="1800" kern="0" dirty="0" smtClean="0">
                          <a:solidFill>
                            <a:schemeClr val="tx1"/>
                          </a:solidFill>
                        </a:rPr>
                        <a:t>פיתולים (סיסים), ופיתולים קטנים בקרום התאים (סיסונים)</a:t>
                      </a:r>
                    </a:p>
                    <a:p>
                      <a:pPr rtl="1"/>
                      <a:endParaRPr lang="he-IL" sz="1800" dirty="0">
                        <a:solidFill>
                          <a:schemeClr val="tx1"/>
                        </a:solidFill>
                      </a:endParaRPr>
                    </a:p>
                  </a:txBody>
                  <a:tcPr marT="45743" marB="45743"/>
                </a:tc>
                <a:tc>
                  <a:txBody>
                    <a:bodyPr/>
                    <a:lstStyle/>
                    <a:p>
                      <a:pPr rtl="1"/>
                      <a:r>
                        <a:rPr lang="he-IL" sz="1800" dirty="0" smtClean="0">
                          <a:solidFill>
                            <a:schemeClr val="tx1"/>
                          </a:solidFill>
                        </a:rPr>
                        <a:t>ספיגת המזון מהמעי לדם</a:t>
                      </a:r>
                      <a:endParaRPr lang="he-IL" sz="1800" dirty="0">
                        <a:solidFill>
                          <a:schemeClr val="tx1"/>
                        </a:solidFill>
                      </a:endParaRPr>
                    </a:p>
                  </a:txBody>
                  <a:tcPr marT="45743" marB="45743"/>
                </a:tc>
              </a:tr>
              <a:tr h="914848">
                <a:tc>
                  <a:txBody>
                    <a:bodyPr/>
                    <a:lstStyle/>
                    <a:p>
                      <a:pPr rtl="1"/>
                      <a:r>
                        <a:rPr lang="he-IL" sz="1800" dirty="0" smtClean="0">
                          <a:solidFill>
                            <a:schemeClr val="tx1"/>
                          </a:solidFill>
                        </a:rPr>
                        <a:t>בריאות</a:t>
                      </a:r>
                      <a:endParaRPr lang="he-IL" sz="1800" dirty="0">
                        <a:solidFill>
                          <a:schemeClr val="tx1"/>
                        </a:solidFill>
                      </a:endParaRPr>
                    </a:p>
                  </a:txBody>
                  <a:tcPr marT="45743" marB="45743"/>
                </a:tc>
                <a:tc>
                  <a:txBody>
                    <a:bodyPr/>
                    <a:lstStyle/>
                    <a:p>
                      <a:pPr rtl="1"/>
                      <a:r>
                        <a:rPr lang="he-IL" sz="1800" kern="0" dirty="0" smtClean="0">
                          <a:solidFill>
                            <a:schemeClr val="tx1"/>
                          </a:solidFill>
                        </a:rPr>
                        <a:t>מספר עצום של הנאדיות</a:t>
                      </a:r>
                      <a:endParaRPr lang="he-IL" sz="1800" dirty="0">
                        <a:solidFill>
                          <a:schemeClr val="tx1"/>
                        </a:solidFill>
                      </a:endParaRPr>
                    </a:p>
                  </a:txBody>
                  <a:tcPr marT="45743" marB="45743"/>
                </a:tc>
                <a:tc>
                  <a:txBody>
                    <a:bodyPr/>
                    <a:lstStyle/>
                    <a:p>
                      <a:pPr rtl="1"/>
                      <a:r>
                        <a:rPr lang="he-IL" sz="1800" dirty="0" smtClean="0">
                          <a:solidFill>
                            <a:schemeClr val="tx1"/>
                          </a:solidFill>
                        </a:rPr>
                        <a:t>מעבר החמצן לדם ומעבר הפחמן</a:t>
                      </a:r>
                      <a:r>
                        <a:rPr lang="he-IL" sz="1800" baseline="0" dirty="0" smtClean="0">
                          <a:solidFill>
                            <a:schemeClr val="tx1"/>
                          </a:solidFill>
                        </a:rPr>
                        <a:t> הדו-חמצני לנאדיות</a:t>
                      </a:r>
                      <a:endParaRPr lang="he-IL" sz="1800" dirty="0">
                        <a:solidFill>
                          <a:schemeClr val="tx1"/>
                        </a:solidFill>
                      </a:endParaRPr>
                    </a:p>
                  </a:txBody>
                  <a:tcPr marT="45743" marB="45743"/>
                </a:tc>
              </a:tr>
              <a:tr h="914618">
                <a:tc>
                  <a:txBody>
                    <a:bodyPr/>
                    <a:lstStyle/>
                    <a:p>
                      <a:pPr rtl="1"/>
                      <a:r>
                        <a:rPr lang="he-IL" sz="1800" dirty="0" smtClean="0">
                          <a:solidFill>
                            <a:schemeClr val="tx1"/>
                          </a:solidFill>
                        </a:rPr>
                        <a:t>בתאי הגוף</a:t>
                      </a:r>
                      <a:endParaRPr lang="he-IL" sz="1800" dirty="0">
                        <a:solidFill>
                          <a:schemeClr val="tx1"/>
                        </a:solidFill>
                      </a:endParaRPr>
                    </a:p>
                  </a:txBody>
                  <a:tcPr marT="45743" marB="45743"/>
                </a:tc>
                <a:tc>
                  <a:txBody>
                    <a:bodyPr/>
                    <a:lstStyle/>
                    <a:p>
                      <a:pPr rtl="1"/>
                      <a:r>
                        <a:rPr lang="he-IL" sz="1800" kern="0" dirty="0" smtClean="0">
                          <a:solidFill>
                            <a:schemeClr val="tx1"/>
                          </a:solidFill>
                        </a:rPr>
                        <a:t>תאי הגוף קטנים מאוד ולכן היחס בין שטח הפנים לנפח גדול מאוד</a:t>
                      </a:r>
                      <a:endParaRPr lang="he-IL" sz="1800" dirty="0">
                        <a:solidFill>
                          <a:schemeClr val="tx1"/>
                        </a:solidFill>
                      </a:endParaRPr>
                    </a:p>
                  </a:txBody>
                  <a:tcPr marT="45743" marB="45743"/>
                </a:tc>
                <a:tc>
                  <a:txBody>
                    <a:bodyPr/>
                    <a:lstStyle/>
                    <a:p>
                      <a:pPr rtl="1"/>
                      <a:r>
                        <a:rPr lang="he-IL" sz="1800" dirty="0" smtClean="0">
                          <a:solidFill>
                            <a:schemeClr val="tx1"/>
                          </a:solidFill>
                        </a:rPr>
                        <a:t>קליטת חומרים אל התא ופליטת חומרים  ממנו החוצה</a:t>
                      </a:r>
                      <a:endParaRPr lang="he-IL" sz="1800" dirty="0">
                        <a:solidFill>
                          <a:schemeClr val="tx1"/>
                        </a:solidFill>
                      </a:endParaRPr>
                    </a:p>
                  </a:txBody>
                  <a:tcPr marT="45743" marB="45743"/>
                </a:tc>
              </a:tr>
            </a:tbl>
          </a:graphicData>
        </a:graphic>
      </p:graphicFrame>
      <p:sp>
        <p:nvSpPr>
          <p:cNvPr id="7" name="Rectangle 3"/>
          <p:cNvSpPr/>
          <p:nvPr/>
        </p:nvSpPr>
        <p:spPr>
          <a:xfrm>
            <a:off x="389135" y="419100"/>
            <a:ext cx="8215313" cy="4603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fontAlgn="auto">
              <a:spcBef>
                <a:spcPts val="0"/>
              </a:spcBef>
              <a:spcAft>
                <a:spcPts val="0"/>
              </a:spcAft>
              <a:defRPr/>
            </a:pPr>
            <a:endParaRPr lang="he-IL" dirty="0">
              <a:solidFill>
                <a:prstClr val="white"/>
              </a:solidFill>
            </a:endParaRPr>
          </a:p>
        </p:txBody>
      </p:sp>
      <p:sp>
        <p:nvSpPr>
          <p:cNvPr id="8" name="Slide Number Placeholder 8"/>
          <p:cNvSpPr>
            <a:spLocks noGrp="1"/>
          </p:cNvSpPr>
          <p:nvPr>
            <p:ph type="sldNum" sz="quarter" idx="12"/>
          </p:nvPr>
        </p:nvSpPr>
        <p:spPr bwMode="auto">
          <a:xfrm>
            <a:off x="197159" y="6237312"/>
            <a:ext cx="774441" cy="365125"/>
          </a:xfrm>
          <a:ln>
            <a:miter lim="800000"/>
            <a:headEnd/>
            <a:tailEnd/>
          </a:ln>
        </p:spPr>
        <p:txBody>
          <a:bodyPr vert="horz" wrap="square" lIns="91440" tIns="45720" rIns="91440" bIns="45720" numCol="1" anchor="t" anchorCtr="0" compatLnSpc="1">
            <a:prstTxWarp prst="textNoShape">
              <a:avLst/>
            </a:prstTxWarp>
          </a:bodyPr>
          <a:lstStyle/>
          <a:p>
            <a:pPr fontAlgn="base">
              <a:spcBef>
                <a:spcPct val="0"/>
              </a:spcBef>
              <a:spcAft>
                <a:spcPct val="0"/>
              </a:spcAft>
              <a:defRPr/>
            </a:pPr>
            <a:fld id="{FBCEFA07-D00C-4DF1-AC33-4CC8C8A6BFD5}" type="slidenum">
              <a:rPr lang="he-IL" sz="1400" smtClean="0">
                <a:solidFill>
                  <a:schemeClr val="bg1">
                    <a:lumMod val="75000"/>
                  </a:schemeClr>
                </a:solidFill>
              </a:rPr>
              <a:pPr fontAlgn="base">
                <a:spcBef>
                  <a:spcPct val="0"/>
                </a:spcBef>
                <a:spcAft>
                  <a:spcPct val="0"/>
                </a:spcAft>
                <a:defRPr/>
              </a:pPr>
              <a:t>47</a:t>
            </a:fld>
            <a:endParaRPr lang="he-IL" sz="1400" dirty="0" smtClean="0">
              <a:solidFill>
                <a:schemeClr val="bg1">
                  <a:lumMod val="75000"/>
                </a:schemeClr>
              </a:solidFill>
            </a:endParaRPr>
          </a:p>
        </p:txBody>
      </p:sp>
    </p:spTree>
  </p:cSld>
  <p:clrMapOvr>
    <a:masterClrMapping/>
  </p:clrMapOvr>
  <p:transition spd="slow"/>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כותרת 5"/>
          <p:cNvSpPr>
            <a:spLocks noGrp="1"/>
          </p:cNvSpPr>
          <p:nvPr>
            <p:ph type="ctrTitle"/>
          </p:nvPr>
        </p:nvSpPr>
        <p:spPr>
          <a:xfrm>
            <a:off x="785813" y="71438"/>
            <a:ext cx="7772400" cy="441325"/>
          </a:xfrm>
        </p:spPr>
        <p:txBody>
          <a:bodyPr/>
          <a:lstStyle/>
          <a:p>
            <a:pPr fontAlgn="auto">
              <a:defRPr/>
            </a:pPr>
            <a:r>
              <a:rPr lang="he-IL" sz="1800" b="1" dirty="0" smtClean="0">
                <a:solidFill>
                  <a:srgbClr val="FF6600"/>
                </a:solidFill>
                <a:ea typeface="+mn-ea"/>
              </a:rPr>
              <a:t>שאלות 22-24: </a:t>
            </a:r>
            <a:r>
              <a:rPr lang="en-US" sz="1800" b="1" dirty="0" smtClean="0">
                <a:solidFill>
                  <a:srgbClr val="FF6600"/>
                </a:solidFill>
                <a:ea typeface="+mn-ea"/>
              </a:rPr>
              <a:t>ATP</a:t>
            </a:r>
            <a:endParaRPr lang="he-IL" sz="1800" dirty="0" smtClean="0"/>
          </a:p>
        </p:txBody>
      </p:sp>
      <p:sp>
        <p:nvSpPr>
          <p:cNvPr id="7" name="TextBox 6"/>
          <p:cNvSpPr txBox="1"/>
          <p:nvPr/>
        </p:nvSpPr>
        <p:spPr>
          <a:xfrm>
            <a:off x="428625" y="714375"/>
            <a:ext cx="8397875" cy="1754188"/>
          </a:xfrm>
          <a:prstGeom prst="rect">
            <a:avLst/>
          </a:prstGeom>
          <a:noFill/>
          <a:ln w="19050">
            <a:noFill/>
          </a:ln>
          <a:effectLst>
            <a:outerShdw sx="102000" sy="102000" algn="tl" rotWithShape="0">
              <a:sysClr val="window" lastClr="FFFFFF">
                <a:lumMod val="65000"/>
                <a:alpha val="0"/>
              </a:sysClr>
            </a:outerShdw>
          </a:effectLst>
        </p:spPr>
        <p:txBody>
          <a:bodyPr rtlCol="1">
            <a:spAutoFit/>
          </a:bodyPr>
          <a:lstStyle/>
          <a:p>
            <a:pPr fontAlgn="auto">
              <a:spcBef>
                <a:spcPts val="0"/>
              </a:spcBef>
              <a:spcAft>
                <a:spcPts val="0"/>
              </a:spcAft>
              <a:defRPr/>
            </a:pPr>
            <a:r>
              <a:rPr lang="he-IL" b="1" kern="0" dirty="0">
                <a:solidFill>
                  <a:srgbClr val="1D4C72"/>
                </a:solidFill>
              </a:rPr>
              <a:t>שאלה 22:</a:t>
            </a:r>
          </a:p>
          <a:p>
            <a:pPr fontAlgn="auto">
              <a:spcBef>
                <a:spcPts val="0"/>
              </a:spcBef>
              <a:spcAft>
                <a:spcPts val="0"/>
              </a:spcAft>
              <a:defRPr/>
            </a:pPr>
            <a:r>
              <a:rPr lang="he-IL" kern="0" dirty="0">
                <a:solidFill>
                  <a:srgbClr val="1D4C72"/>
                </a:solidFill>
              </a:rPr>
              <a:t>איזה מהחומרים </a:t>
            </a:r>
            <a:r>
              <a:rPr lang="he-IL" kern="0" dirty="0">
                <a:solidFill>
                  <a:schemeClr val="tx2"/>
                </a:solidFill>
              </a:rPr>
              <a:t>שלפניך </a:t>
            </a:r>
            <a:r>
              <a:rPr lang="he-IL" u="sng" kern="0" dirty="0">
                <a:solidFill>
                  <a:schemeClr val="tx2"/>
                </a:solidFill>
              </a:rPr>
              <a:t>אינו</a:t>
            </a:r>
            <a:r>
              <a:rPr lang="he-IL" kern="0" dirty="0">
                <a:solidFill>
                  <a:schemeClr val="tx2"/>
                </a:solidFill>
              </a:rPr>
              <a:t> מועבר דרך הדם?</a:t>
            </a:r>
          </a:p>
          <a:p>
            <a:pPr fontAlgn="auto">
              <a:spcBef>
                <a:spcPts val="0"/>
              </a:spcBef>
              <a:spcAft>
                <a:spcPts val="0"/>
              </a:spcAft>
              <a:defRPr/>
            </a:pPr>
            <a:r>
              <a:rPr lang="he-IL" kern="0" dirty="0">
                <a:solidFill>
                  <a:schemeClr val="tx2"/>
                </a:solidFill>
              </a:rPr>
              <a:t>א. הורמון</a:t>
            </a:r>
          </a:p>
          <a:p>
            <a:pPr fontAlgn="auto">
              <a:spcBef>
                <a:spcPts val="0"/>
              </a:spcBef>
              <a:spcAft>
                <a:spcPts val="0"/>
              </a:spcAft>
              <a:defRPr/>
            </a:pPr>
            <a:r>
              <a:rPr lang="he-IL" kern="0" dirty="0">
                <a:solidFill>
                  <a:schemeClr val="tx2"/>
                </a:solidFill>
              </a:rPr>
              <a:t>ב. נוגדן</a:t>
            </a:r>
          </a:p>
          <a:p>
            <a:pPr fontAlgn="auto">
              <a:spcBef>
                <a:spcPts val="0"/>
              </a:spcBef>
              <a:spcAft>
                <a:spcPts val="0"/>
              </a:spcAft>
              <a:defRPr/>
            </a:pPr>
            <a:r>
              <a:rPr lang="he-IL" kern="0" dirty="0">
                <a:solidFill>
                  <a:srgbClr val="1D4C72"/>
                </a:solidFill>
              </a:rPr>
              <a:t>ג. </a:t>
            </a:r>
            <a:r>
              <a:rPr lang="en-US" kern="0" dirty="0">
                <a:solidFill>
                  <a:srgbClr val="1D4C72"/>
                </a:solidFill>
              </a:rPr>
              <a:t>ATP</a:t>
            </a:r>
            <a:endParaRPr lang="he-IL" kern="0" dirty="0">
              <a:solidFill>
                <a:srgbClr val="1D4C72"/>
              </a:solidFill>
            </a:endParaRPr>
          </a:p>
          <a:p>
            <a:pPr fontAlgn="auto">
              <a:spcBef>
                <a:spcPts val="0"/>
              </a:spcBef>
              <a:spcAft>
                <a:spcPts val="0"/>
              </a:spcAft>
              <a:defRPr/>
            </a:pPr>
            <a:r>
              <a:rPr lang="he-IL" kern="0" dirty="0">
                <a:solidFill>
                  <a:srgbClr val="1D4C72"/>
                </a:solidFill>
              </a:rPr>
              <a:t>ד. פחמן דו-חמצני</a:t>
            </a:r>
          </a:p>
        </p:txBody>
      </p:sp>
      <p:sp>
        <p:nvSpPr>
          <p:cNvPr id="9" name="TextBox 8"/>
          <p:cNvSpPr txBox="1"/>
          <p:nvPr/>
        </p:nvSpPr>
        <p:spPr>
          <a:xfrm>
            <a:off x="415925" y="4724400"/>
            <a:ext cx="8397875" cy="1755775"/>
          </a:xfrm>
          <a:prstGeom prst="rect">
            <a:avLst/>
          </a:prstGeom>
          <a:noFill/>
          <a:ln w="19050">
            <a:noFill/>
          </a:ln>
          <a:effectLst>
            <a:outerShdw sx="102000" sy="102000" algn="tl" rotWithShape="0">
              <a:sysClr val="window" lastClr="FFFFFF">
                <a:lumMod val="65000"/>
                <a:alpha val="0"/>
              </a:sysClr>
            </a:outerShdw>
          </a:effectLst>
        </p:spPr>
        <p:txBody>
          <a:bodyPr rtlCol="1">
            <a:spAutoFit/>
          </a:bodyPr>
          <a:lstStyle/>
          <a:p>
            <a:pPr fontAlgn="auto">
              <a:spcBef>
                <a:spcPts val="0"/>
              </a:spcBef>
              <a:spcAft>
                <a:spcPts val="0"/>
              </a:spcAft>
              <a:defRPr/>
            </a:pPr>
            <a:r>
              <a:rPr lang="he-IL" b="1" kern="0" dirty="0">
                <a:solidFill>
                  <a:srgbClr val="1D4C72"/>
                </a:solidFill>
              </a:rPr>
              <a:t>שאלה 24:</a:t>
            </a:r>
          </a:p>
          <a:p>
            <a:pPr fontAlgn="auto">
              <a:spcBef>
                <a:spcPts val="0"/>
              </a:spcBef>
              <a:spcAft>
                <a:spcPts val="0"/>
              </a:spcAft>
              <a:defRPr/>
            </a:pPr>
            <a:r>
              <a:rPr lang="en-US" kern="0" dirty="0">
                <a:solidFill>
                  <a:srgbClr val="1D4C72"/>
                </a:solidFill>
              </a:rPr>
              <a:t>ATP</a:t>
            </a:r>
            <a:r>
              <a:rPr lang="he-IL" kern="0" dirty="0">
                <a:solidFill>
                  <a:srgbClr val="1D4C72"/>
                </a:solidFill>
              </a:rPr>
              <a:t> מנוצל בתא </a:t>
            </a:r>
            <a:r>
              <a:rPr lang="he-IL" kern="0" dirty="0">
                <a:solidFill>
                  <a:schemeClr val="tx2"/>
                </a:solidFill>
              </a:rPr>
              <a:t>בתהליך של:</a:t>
            </a:r>
          </a:p>
          <a:p>
            <a:pPr fontAlgn="auto">
              <a:spcBef>
                <a:spcPts val="0"/>
              </a:spcBef>
              <a:spcAft>
                <a:spcPts val="0"/>
              </a:spcAft>
              <a:defRPr/>
            </a:pPr>
            <a:r>
              <a:rPr lang="he-IL" kern="0" dirty="0">
                <a:solidFill>
                  <a:schemeClr val="tx2"/>
                </a:solidFill>
              </a:rPr>
              <a:t>א. מעבר מים בין התאים לנוזל הבין-תאי</a:t>
            </a:r>
          </a:p>
          <a:p>
            <a:pPr fontAlgn="auto">
              <a:spcBef>
                <a:spcPts val="0"/>
              </a:spcBef>
              <a:spcAft>
                <a:spcPts val="0"/>
              </a:spcAft>
              <a:defRPr/>
            </a:pPr>
            <a:r>
              <a:rPr lang="he-IL" kern="0" dirty="0">
                <a:solidFill>
                  <a:schemeClr val="tx2"/>
                </a:solidFill>
              </a:rPr>
              <a:t>ב. הוצאת יוני נתרן בעזרת משאבות</a:t>
            </a:r>
          </a:p>
          <a:p>
            <a:pPr fontAlgn="auto">
              <a:spcBef>
                <a:spcPts val="0"/>
              </a:spcBef>
              <a:spcAft>
                <a:spcPts val="0"/>
              </a:spcAft>
              <a:defRPr/>
            </a:pPr>
            <a:r>
              <a:rPr lang="he-IL" kern="0" dirty="0">
                <a:solidFill>
                  <a:schemeClr val="tx2"/>
                </a:solidFill>
              </a:rPr>
              <a:t>ג. מעבר </a:t>
            </a:r>
            <a:r>
              <a:rPr lang="en-US" kern="0" dirty="0">
                <a:solidFill>
                  <a:schemeClr val="tx2"/>
                </a:solidFill>
              </a:rPr>
              <a:t>CO</a:t>
            </a:r>
            <a:r>
              <a:rPr lang="en-US" sz="1100" kern="0" dirty="0">
                <a:solidFill>
                  <a:schemeClr val="tx2"/>
                </a:solidFill>
              </a:rPr>
              <a:t>2</a:t>
            </a:r>
            <a:r>
              <a:rPr lang="he-IL" sz="1100" kern="0" dirty="0">
                <a:solidFill>
                  <a:schemeClr val="tx2"/>
                </a:solidFill>
              </a:rPr>
              <a:t> </a:t>
            </a:r>
            <a:r>
              <a:rPr lang="he-IL" kern="0" dirty="0">
                <a:solidFill>
                  <a:schemeClr val="tx2"/>
                </a:solidFill>
              </a:rPr>
              <a:t>מהתאים לדם</a:t>
            </a:r>
          </a:p>
          <a:p>
            <a:pPr fontAlgn="auto">
              <a:spcBef>
                <a:spcPts val="0"/>
              </a:spcBef>
              <a:spcAft>
                <a:spcPts val="0"/>
              </a:spcAft>
              <a:defRPr/>
            </a:pPr>
            <a:r>
              <a:rPr lang="he-IL" kern="0" dirty="0">
                <a:solidFill>
                  <a:schemeClr val="tx2"/>
                </a:solidFill>
              </a:rPr>
              <a:t>ד. יציאת חמצן מהתא המבצע פוטוסינתזה </a:t>
            </a:r>
            <a:r>
              <a:rPr lang="he-IL" kern="0" dirty="0">
                <a:solidFill>
                  <a:srgbClr val="1D4C72"/>
                </a:solidFill>
              </a:rPr>
              <a:t>לחלל העלה</a:t>
            </a:r>
          </a:p>
        </p:txBody>
      </p:sp>
      <p:sp>
        <p:nvSpPr>
          <p:cNvPr id="10" name="TextBox 9"/>
          <p:cNvSpPr txBox="1"/>
          <p:nvPr/>
        </p:nvSpPr>
        <p:spPr>
          <a:xfrm>
            <a:off x="467544" y="2852738"/>
            <a:ext cx="8397875" cy="1754187"/>
          </a:xfrm>
          <a:prstGeom prst="rect">
            <a:avLst/>
          </a:prstGeom>
          <a:noFill/>
          <a:ln w="19050">
            <a:noFill/>
          </a:ln>
          <a:effectLst>
            <a:outerShdw sx="102000" sy="102000" algn="tl" rotWithShape="0">
              <a:sysClr val="window" lastClr="FFFFFF">
                <a:lumMod val="65000"/>
                <a:alpha val="0"/>
              </a:sysClr>
            </a:outerShdw>
          </a:effectLst>
        </p:spPr>
        <p:txBody>
          <a:bodyPr rtlCol="1">
            <a:spAutoFit/>
          </a:bodyPr>
          <a:lstStyle/>
          <a:p>
            <a:pPr fontAlgn="auto">
              <a:spcBef>
                <a:spcPts val="0"/>
              </a:spcBef>
              <a:spcAft>
                <a:spcPts val="0"/>
              </a:spcAft>
              <a:defRPr/>
            </a:pPr>
            <a:r>
              <a:rPr lang="he-IL" b="1" kern="0" dirty="0">
                <a:solidFill>
                  <a:srgbClr val="1D4C72"/>
                </a:solidFill>
              </a:rPr>
              <a:t>שאלה 23:</a:t>
            </a:r>
          </a:p>
          <a:p>
            <a:pPr fontAlgn="auto">
              <a:spcBef>
                <a:spcPts val="0"/>
              </a:spcBef>
              <a:spcAft>
                <a:spcPts val="0"/>
              </a:spcAft>
              <a:defRPr/>
            </a:pPr>
            <a:r>
              <a:rPr lang="he-IL" kern="0" dirty="0">
                <a:solidFill>
                  <a:srgbClr val="1D4C72"/>
                </a:solidFill>
              </a:rPr>
              <a:t>איזה מבין הבאים </a:t>
            </a:r>
            <a:r>
              <a:rPr lang="he-IL" u="sng" kern="0" dirty="0">
                <a:solidFill>
                  <a:schemeClr val="tx2"/>
                </a:solidFill>
              </a:rPr>
              <a:t>אינו</a:t>
            </a:r>
            <a:r>
              <a:rPr lang="he-IL" kern="0" dirty="0">
                <a:solidFill>
                  <a:schemeClr val="tx2"/>
                </a:solidFill>
              </a:rPr>
              <a:t> מועבר דרך הדם?</a:t>
            </a:r>
          </a:p>
          <a:p>
            <a:pPr fontAlgn="auto">
              <a:spcBef>
                <a:spcPts val="0"/>
              </a:spcBef>
              <a:spcAft>
                <a:spcPts val="0"/>
              </a:spcAft>
              <a:defRPr/>
            </a:pPr>
            <a:r>
              <a:rPr lang="he-IL" kern="0" dirty="0">
                <a:solidFill>
                  <a:schemeClr val="tx2"/>
                </a:solidFill>
              </a:rPr>
              <a:t>א. הורמונים</a:t>
            </a:r>
          </a:p>
          <a:p>
            <a:pPr fontAlgn="auto">
              <a:spcBef>
                <a:spcPts val="0"/>
              </a:spcBef>
              <a:spcAft>
                <a:spcPts val="0"/>
              </a:spcAft>
              <a:defRPr/>
            </a:pPr>
            <a:r>
              <a:rPr lang="he-IL" kern="0" dirty="0">
                <a:solidFill>
                  <a:schemeClr val="tx2"/>
                </a:solidFill>
              </a:rPr>
              <a:t>ב. חומרי מזון</a:t>
            </a:r>
          </a:p>
          <a:p>
            <a:pPr fontAlgn="auto">
              <a:spcBef>
                <a:spcPts val="0"/>
              </a:spcBef>
              <a:spcAft>
                <a:spcPts val="0"/>
              </a:spcAft>
              <a:defRPr/>
            </a:pPr>
            <a:r>
              <a:rPr lang="he-IL" kern="0" dirty="0">
                <a:solidFill>
                  <a:schemeClr val="tx2"/>
                </a:solidFill>
              </a:rPr>
              <a:t>ג. </a:t>
            </a:r>
            <a:r>
              <a:rPr lang="en-US" kern="0" dirty="0">
                <a:solidFill>
                  <a:schemeClr val="tx2"/>
                </a:solidFill>
              </a:rPr>
              <a:t>ATP</a:t>
            </a:r>
            <a:endParaRPr lang="he-IL" kern="0" dirty="0">
              <a:solidFill>
                <a:schemeClr val="tx2"/>
              </a:solidFill>
            </a:endParaRPr>
          </a:p>
          <a:p>
            <a:pPr fontAlgn="auto">
              <a:spcBef>
                <a:spcPts val="0"/>
              </a:spcBef>
              <a:spcAft>
                <a:spcPts val="0"/>
              </a:spcAft>
              <a:defRPr/>
            </a:pPr>
            <a:r>
              <a:rPr lang="he-IL" kern="0" dirty="0">
                <a:solidFill>
                  <a:srgbClr val="1D4C72"/>
                </a:solidFill>
              </a:rPr>
              <a:t>ד. חום</a:t>
            </a:r>
          </a:p>
        </p:txBody>
      </p:sp>
      <p:sp>
        <p:nvSpPr>
          <p:cNvPr id="2" name="הסבר קווי 2 1"/>
          <p:cNvSpPr/>
          <p:nvPr/>
        </p:nvSpPr>
        <p:spPr>
          <a:xfrm>
            <a:off x="827088" y="2100263"/>
            <a:ext cx="1687512" cy="1050925"/>
          </a:xfrm>
          <a:prstGeom prst="borderCallout2">
            <a:avLst>
              <a:gd name="adj1" fmla="val 20201"/>
              <a:gd name="adj2" fmla="val -201"/>
              <a:gd name="adj3" fmla="val 23101"/>
              <a:gd name="adj4" fmla="val 500"/>
              <a:gd name="adj5" fmla="val 85769"/>
              <a:gd name="adj6" fmla="val -52772"/>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r>
              <a:rPr lang="he-IL" dirty="0"/>
              <a:t>תזכורת:</a:t>
            </a:r>
          </a:p>
          <a:p>
            <a:pPr algn="ctr">
              <a:defRPr/>
            </a:pPr>
            <a:r>
              <a:rPr lang="he-IL" dirty="0"/>
              <a:t>מהו </a:t>
            </a:r>
            <a:r>
              <a:rPr lang="en-US" dirty="0"/>
              <a:t>ATP</a:t>
            </a:r>
            <a:endParaRPr lang="he-IL" dirty="0"/>
          </a:p>
          <a:p>
            <a:pPr algn="ctr">
              <a:defRPr/>
            </a:pPr>
            <a:r>
              <a:rPr lang="he-IL" dirty="0"/>
              <a:t>בשקף הבא</a:t>
            </a:r>
          </a:p>
        </p:txBody>
      </p:sp>
      <p:sp>
        <p:nvSpPr>
          <p:cNvPr id="11" name="Rectangle 3"/>
          <p:cNvSpPr/>
          <p:nvPr/>
        </p:nvSpPr>
        <p:spPr>
          <a:xfrm>
            <a:off x="389135" y="419100"/>
            <a:ext cx="8215313" cy="4603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fontAlgn="auto">
              <a:spcBef>
                <a:spcPts val="0"/>
              </a:spcBef>
              <a:spcAft>
                <a:spcPts val="0"/>
              </a:spcAft>
              <a:defRPr/>
            </a:pPr>
            <a:endParaRPr lang="he-IL" dirty="0">
              <a:solidFill>
                <a:prstClr val="white"/>
              </a:solidFill>
            </a:endParaRPr>
          </a:p>
        </p:txBody>
      </p:sp>
      <p:sp>
        <p:nvSpPr>
          <p:cNvPr id="12" name="Slide Number Placeholder 8"/>
          <p:cNvSpPr>
            <a:spLocks noGrp="1"/>
          </p:cNvSpPr>
          <p:nvPr>
            <p:ph type="sldNum" sz="quarter" idx="12"/>
          </p:nvPr>
        </p:nvSpPr>
        <p:spPr bwMode="auto">
          <a:xfrm>
            <a:off x="197159" y="6237312"/>
            <a:ext cx="774441" cy="365125"/>
          </a:xfrm>
          <a:ln>
            <a:miter lim="800000"/>
            <a:headEnd/>
            <a:tailEnd/>
          </a:ln>
        </p:spPr>
        <p:txBody>
          <a:bodyPr vert="horz" wrap="square" lIns="91440" tIns="45720" rIns="91440" bIns="45720" numCol="1" anchor="t" anchorCtr="0" compatLnSpc="1">
            <a:prstTxWarp prst="textNoShape">
              <a:avLst/>
            </a:prstTxWarp>
          </a:bodyPr>
          <a:lstStyle/>
          <a:p>
            <a:pPr fontAlgn="base">
              <a:spcBef>
                <a:spcPct val="0"/>
              </a:spcBef>
              <a:spcAft>
                <a:spcPct val="0"/>
              </a:spcAft>
              <a:defRPr/>
            </a:pPr>
            <a:fld id="{FBCEFA07-D00C-4DF1-AC33-4CC8C8A6BFD5}" type="slidenum">
              <a:rPr lang="he-IL" sz="1400" smtClean="0">
                <a:solidFill>
                  <a:schemeClr val="bg1">
                    <a:lumMod val="75000"/>
                  </a:schemeClr>
                </a:solidFill>
              </a:rPr>
              <a:pPr fontAlgn="base">
                <a:spcBef>
                  <a:spcPct val="0"/>
                </a:spcBef>
                <a:spcAft>
                  <a:spcPct val="0"/>
                </a:spcAft>
                <a:defRPr/>
              </a:pPr>
              <a:t>48</a:t>
            </a:fld>
            <a:endParaRPr lang="he-IL" sz="1400" dirty="0" smtClean="0">
              <a:solidFill>
                <a:schemeClr val="bg1">
                  <a:lumMod val="75000"/>
                </a:schemeClr>
              </a:solidFill>
            </a:endParaRPr>
          </a:p>
        </p:txBody>
      </p:sp>
    </p:spTree>
  </p:cSld>
  <p:clrMapOvr>
    <a:masterClrMapping/>
  </p:clrMapOvr>
  <p:transition spd="slow"/>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 name="TextBox 73"/>
          <p:cNvSpPr txBox="1"/>
          <p:nvPr/>
        </p:nvSpPr>
        <p:spPr>
          <a:xfrm>
            <a:off x="-79500" y="5085184"/>
            <a:ext cx="9043988" cy="1477963"/>
          </a:xfrm>
          <a:prstGeom prst="rect">
            <a:avLst/>
          </a:prstGeom>
          <a:noFill/>
          <a:ln w="19050">
            <a:noFill/>
          </a:ln>
          <a:effectLst>
            <a:outerShdw sx="102000" sy="102000" algn="tl" rotWithShape="0">
              <a:schemeClr val="bg1">
                <a:lumMod val="65000"/>
                <a:alpha val="0"/>
              </a:schemeClr>
            </a:outerShdw>
          </a:effectLst>
        </p:spPr>
        <p:txBody>
          <a:bodyPr rtlCol="1">
            <a:spAutoFit/>
          </a:bodyPr>
          <a:lstStyle/>
          <a:p>
            <a:pPr fontAlgn="auto">
              <a:spcBef>
                <a:spcPts val="0"/>
              </a:spcBef>
              <a:spcAft>
                <a:spcPts val="0"/>
              </a:spcAft>
              <a:defRPr/>
            </a:pPr>
            <a:endParaRPr lang="he-IL" dirty="0">
              <a:solidFill>
                <a:srgbClr val="1D4C72"/>
              </a:solidFill>
            </a:endParaRPr>
          </a:p>
          <a:p>
            <a:pPr fontAlgn="auto">
              <a:spcBef>
                <a:spcPts val="0"/>
              </a:spcBef>
              <a:spcAft>
                <a:spcPts val="0"/>
              </a:spcAft>
              <a:defRPr/>
            </a:pPr>
            <a:r>
              <a:rPr lang="he-IL" dirty="0">
                <a:solidFill>
                  <a:prstClr val="black"/>
                </a:solidFill>
              </a:rPr>
              <a:t>                                                                               </a:t>
            </a:r>
          </a:p>
          <a:p>
            <a:pPr fontAlgn="auto">
              <a:spcBef>
                <a:spcPts val="0"/>
              </a:spcBef>
              <a:spcAft>
                <a:spcPts val="0"/>
              </a:spcAft>
              <a:defRPr/>
            </a:pPr>
            <a:endParaRPr lang="he-IL" dirty="0">
              <a:solidFill>
                <a:prstClr val="black"/>
              </a:solidFill>
            </a:endParaRPr>
          </a:p>
          <a:p>
            <a:pPr fontAlgn="auto">
              <a:spcBef>
                <a:spcPts val="0"/>
              </a:spcBef>
              <a:spcAft>
                <a:spcPts val="0"/>
              </a:spcAft>
              <a:defRPr/>
            </a:pPr>
            <a:endParaRPr lang="he-IL" dirty="0">
              <a:solidFill>
                <a:prstClr val="black"/>
              </a:solidFill>
            </a:endParaRPr>
          </a:p>
          <a:p>
            <a:pPr fontAlgn="auto">
              <a:spcBef>
                <a:spcPts val="0"/>
              </a:spcBef>
              <a:spcAft>
                <a:spcPts val="0"/>
              </a:spcAft>
              <a:defRPr/>
            </a:pPr>
            <a:r>
              <a:rPr lang="he-IL" dirty="0">
                <a:solidFill>
                  <a:prstClr val="black"/>
                </a:solidFill>
              </a:rPr>
              <a:t>ה- </a:t>
            </a:r>
            <a:r>
              <a:rPr lang="en-US" dirty="0">
                <a:solidFill>
                  <a:prstClr val="black"/>
                </a:solidFill>
              </a:rPr>
              <a:t>ATP</a:t>
            </a:r>
            <a:r>
              <a:rPr lang="he-IL" dirty="0">
                <a:solidFill>
                  <a:prstClr val="black"/>
                </a:solidFill>
              </a:rPr>
              <a:t> עובר לכל חלקי התא ומספק אנרגיה לתהליכים צורכי אנרגיה </a:t>
            </a:r>
            <a:r>
              <a:rPr lang="he-IL" dirty="0"/>
              <a:t>דרך</a:t>
            </a:r>
            <a:r>
              <a:rPr lang="he-IL" dirty="0">
                <a:solidFill>
                  <a:prstClr val="black"/>
                </a:solidFill>
              </a:rPr>
              <a:t> התפרקותו ל-</a:t>
            </a:r>
            <a:r>
              <a:rPr lang="en-US" dirty="0">
                <a:solidFill>
                  <a:prstClr val="black"/>
                </a:solidFill>
              </a:rPr>
              <a:t>ADP</a:t>
            </a:r>
            <a:r>
              <a:rPr lang="he-IL" dirty="0">
                <a:solidFill>
                  <a:prstClr val="black"/>
                </a:solidFill>
              </a:rPr>
              <a:t>  ול-</a:t>
            </a:r>
            <a:r>
              <a:rPr lang="en-US" dirty="0">
                <a:solidFill>
                  <a:prstClr val="black"/>
                </a:solidFill>
              </a:rPr>
              <a:t>Pi</a:t>
            </a:r>
          </a:p>
        </p:txBody>
      </p:sp>
      <p:sp>
        <p:nvSpPr>
          <p:cNvPr id="93" name="פיצוץ 2 92"/>
          <p:cNvSpPr/>
          <p:nvPr/>
        </p:nvSpPr>
        <p:spPr bwMode="auto">
          <a:xfrm rot="1479687">
            <a:off x="1449388" y="5354638"/>
            <a:ext cx="1247775" cy="1012825"/>
          </a:xfrm>
          <a:prstGeom prst="irregularSeal2">
            <a:avLst/>
          </a:prstGeom>
          <a:solidFill>
            <a:srgbClr val="FF0000">
              <a:alpha val="67000"/>
            </a:srgb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endParaRPr lang="he-IL" dirty="0">
              <a:solidFill>
                <a:prstClr val="white"/>
              </a:solidFill>
            </a:endParaRPr>
          </a:p>
        </p:txBody>
      </p:sp>
      <p:sp>
        <p:nvSpPr>
          <p:cNvPr id="73" name="פיצוץ 2 72"/>
          <p:cNvSpPr/>
          <p:nvPr/>
        </p:nvSpPr>
        <p:spPr bwMode="auto">
          <a:xfrm rot="1479687">
            <a:off x="7373938" y="1627496"/>
            <a:ext cx="1247775" cy="1011237"/>
          </a:xfrm>
          <a:prstGeom prst="irregularSeal2">
            <a:avLst/>
          </a:prstGeom>
          <a:solidFill>
            <a:srgbClr val="FF0000">
              <a:alpha val="67000"/>
            </a:srgb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endParaRPr lang="he-IL" dirty="0">
              <a:solidFill>
                <a:prstClr val="white"/>
              </a:solidFill>
            </a:endParaRPr>
          </a:p>
        </p:txBody>
      </p:sp>
      <p:sp>
        <p:nvSpPr>
          <p:cNvPr id="72" name="פיצוץ 2 71"/>
          <p:cNvSpPr/>
          <p:nvPr/>
        </p:nvSpPr>
        <p:spPr bwMode="auto">
          <a:xfrm rot="1479687">
            <a:off x="2998788" y="1390650"/>
            <a:ext cx="1709737" cy="1414463"/>
          </a:xfrm>
          <a:prstGeom prst="irregularSeal2">
            <a:avLst/>
          </a:prstGeom>
          <a:solidFill>
            <a:srgbClr val="FF0000">
              <a:alpha val="67000"/>
            </a:srgb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endParaRPr lang="he-IL" dirty="0">
              <a:solidFill>
                <a:prstClr val="white"/>
              </a:solidFill>
            </a:endParaRPr>
          </a:p>
        </p:txBody>
      </p:sp>
      <p:sp>
        <p:nvSpPr>
          <p:cNvPr id="7175" name="Slide Number Placeholder 8"/>
          <p:cNvSpPr>
            <a:spLocks noGrp="1"/>
          </p:cNvSpPr>
          <p:nvPr>
            <p:ph type="sldNum" sz="quarter" idx="12"/>
          </p:nvPr>
        </p:nvSpPr>
        <p:spPr bwMode="auto">
          <a:ln>
            <a:miter lim="800000"/>
            <a:headEnd/>
            <a:tailEnd/>
          </a:ln>
        </p:spPr>
        <p:txBody>
          <a:bodyPr vert="horz" wrap="square" lIns="91440" tIns="45720" rIns="91440" bIns="45720" numCol="1" anchor="t" anchorCtr="0" compatLnSpc="1">
            <a:prstTxWarp prst="textNoShape">
              <a:avLst/>
            </a:prstTxWarp>
          </a:bodyPr>
          <a:lstStyle/>
          <a:p>
            <a:pPr fontAlgn="base">
              <a:spcBef>
                <a:spcPct val="0"/>
              </a:spcBef>
              <a:spcAft>
                <a:spcPct val="0"/>
              </a:spcAft>
              <a:defRPr/>
            </a:pPr>
            <a:fld id="{236B4A78-A4EE-4924-86D4-025CCE7837F4}" type="slidenum">
              <a:rPr lang="he-IL" smtClean="0"/>
              <a:pPr fontAlgn="base">
                <a:spcBef>
                  <a:spcPct val="0"/>
                </a:spcBef>
                <a:spcAft>
                  <a:spcPct val="0"/>
                </a:spcAft>
                <a:defRPr/>
              </a:pPr>
              <a:t>49</a:t>
            </a:fld>
            <a:endParaRPr lang="he-IL" dirty="0" smtClean="0"/>
          </a:p>
        </p:txBody>
      </p:sp>
      <p:sp>
        <p:nvSpPr>
          <p:cNvPr id="6" name="כותרת 5"/>
          <p:cNvSpPr>
            <a:spLocks noGrp="1"/>
          </p:cNvSpPr>
          <p:nvPr>
            <p:ph type="ctrTitle"/>
          </p:nvPr>
        </p:nvSpPr>
        <p:spPr>
          <a:xfrm>
            <a:off x="785813" y="44624"/>
            <a:ext cx="7772400" cy="441325"/>
          </a:xfrm>
        </p:spPr>
        <p:txBody>
          <a:bodyPr/>
          <a:lstStyle/>
          <a:p>
            <a:pPr fontAlgn="auto">
              <a:defRPr/>
            </a:pPr>
            <a:r>
              <a:rPr lang="he-IL" sz="1800" b="1" dirty="0" smtClean="0">
                <a:solidFill>
                  <a:srgbClr val="FF6600"/>
                </a:solidFill>
                <a:ea typeface="+mn-ea"/>
              </a:rPr>
              <a:t>תזכורת:</a:t>
            </a:r>
            <a:r>
              <a:rPr lang="en-US" sz="1800" b="1" dirty="0" smtClean="0">
                <a:solidFill>
                  <a:srgbClr val="FF6600"/>
                </a:solidFill>
                <a:ea typeface="+mn-ea"/>
              </a:rPr>
              <a:t> </a:t>
            </a:r>
            <a:r>
              <a:rPr lang="he-IL" sz="1800" b="1" dirty="0" smtClean="0">
                <a:solidFill>
                  <a:srgbClr val="FF6600"/>
                </a:solidFill>
                <a:ea typeface="+mn-ea"/>
              </a:rPr>
              <a:t> </a:t>
            </a:r>
            <a:r>
              <a:rPr lang="en-US" sz="1800" b="1" dirty="0" smtClean="0">
                <a:solidFill>
                  <a:srgbClr val="FF6600"/>
                </a:solidFill>
                <a:ea typeface="+mn-ea"/>
              </a:rPr>
              <a:t>ATP</a:t>
            </a:r>
            <a:r>
              <a:rPr lang="he-IL" sz="1800" b="1" dirty="0" smtClean="0">
                <a:solidFill>
                  <a:srgbClr val="FF6600"/>
                </a:solidFill>
                <a:ea typeface="+mn-ea"/>
              </a:rPr>
              <a:t> – מתווך במעברי אנרגיה </a:t>
            </a:r>
            <a:r>
              <a:rPr lang="he-IL" sz="1800" b="1" dirty="0" smtClean="0">
                <a:solidFill>
                  <a:schemeClr val="accent3"/>
                </a:solidFill>
                <a:ea typeface="+mn-ea"/>
              </a:rPr>
              <a:t>בתא</a:t>
            </a:r>
            <a:endParaRPr lang="he-IL" sz="1800" dirty="0" smtClean="0">
              <a:solidFill>
                <a:schemeClr val="accent3"/>
              </a:solidFill>
            </a:endParaRPr>
          </a:p>
        </p:txBody>
      </p:sp>
      <p:sp>
        <p:nvSpPr>
          <p:cNvPr id="26" name="פיצוץ 2 25"/>
          <p:cNvSpPr/>
          <p:nvPr/>
        </p:nvSpPr>
        <p:spPr bwMode="auto">
          <a:xfrm rot="1479687">
            <a:off x="6921921" y="4976190"/>
            <a:ext cx="1729019" cy="1181594"/>
          </a:xfrm>
          <a:prstGeom prst="irregularSeal2">
            <a:avLst/>
          </a:prstGeom>
          <a:solidFill>
            <a:srgbClr val="FF0000">
              <a:alpha val="67000"/>
            </a:srgb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endParaRPr lang="he-IL" dirty="0">
              <a:solidFill>
                <a:prstClr val="white"/>
              </a:solidFill>
            </a:endParaRPr>
          </a:p>
        </p:txBody>
      </p:sp>
      <p:grpSp>
        <p:nvGrpSpPr>
          <p:cNvPr id="74761" name="קבוצה 6"/>
          <p:cNvGrpSpPr>
            <a:grpSpLocks/>
          </p:cNvGrpSpPr>
          <p:nvPr/>
        </p:nvGrpSpPr>
        <p:grpSpPr bwMode="auto">
          <a:xfrm>
            <a:off x="366713" y="995363"/>
            <a:ext cx="8223250" cy="1395412"/>
            <a:chOff x="35535" y="2636571"/>
            <a:chExt cx="8225033" cy="1393901"/>
          </a:xfrm>
        </p:grpSpPr>
        <p:sp>
          <p:nvSpPr>
            <p:cNvPr id="18" name="חץ ימינה 17"/>
            <p:cNvSpPr/>
            <p:nvPr/>
          </p:nvSpPr>
          <p:spPr>
            <a:xfrm>
              <a:off x="4714911" y="3359687"/>
              <a:ext cx="979700" cy="485249"/>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endParaRPr lang="he-IL" dirty="0">
                <a:solidFill>
                  <a:prstClr val="white"/>
                </a:solidFill>
              </a:endParaRPr>
            </a:p>
          </p:txBody>
        </p:sp>
        <p:sp>
          <p:nvSpPr>
            <p:cNvPr id="50" name="TextBox 49"/>
            <p:cNvSpPr txBox="1"/>
            <p:nvPr/>
          </p:nvSpPr>
          <p:spPr>
            <a:xfrm>
              <a:off x="76819" y="2636571"/>
              <a:ext cx="8183749" cy="369486"/>
            </a:xfrm>
            <a:prstGeom prst="rect">
              <a:avLst/>
            </a:prstGeom>
            <a:noFill/>
            <a:ln w="19050">
              <a:noFill/>
            </a:ln>
            <a:effectLst>
              <a:outerShdw sx="102000" sy="102000" algn="tl" rotWithShape="0">
                <a:schemeClr val="bg1">
                  <a:lumMod val="65000"/>
                  <a:alpha val="0"/>
                </a:schemeClr>
              </a:outerShdw>
            </a:effectLst>
          </p:spPr>
          <p:txBody>
            <a:bodyPr rtlCol="1">
              <a:spAutoFit/>
            </a:bodyPr>
            <a:lstStyle/>
            <a:p>
              <a:pPr algn="l" fontAlgn="auto">
                <a:spcBef>
                  <a:spcPts val="0"/>
                </a:spcBef>
                <a:spcAft>
                  <a:spcPts val="0"/>
                </a:spcAft>
                <a:defRPr/>
              </a:pPr>
              <a:r>
                <a:rPr lang="en-US" dirty="0">
                  <a:solidFill>
                    <a:srgbClr val="1D4C72"/>
                  </a:solidFill>
                </a:rPr>
                <a:t>         ADP          +    Pi                                                                ATP                </a:t>
              </a:r>
              <a:endParaRPr lang="he-IL" dirty="0">
                <a:solidFill>
                  <a:srgbClr val="1D4C72"/>
                </a:solidFill>
              </a:endParaRPr>
            </a:p>
          </p:txBody>
        </p:sp>
        <p:cxnSp>
          <p:nvCxnSpPr>
            <p:cNvPr id="7170" name="מחבר חץ ישר 7169"/>
            <p:cNvCxnSpPr/>
            <p:nvPr/>
          </p:nvCxnSpPr>
          <p:spPr>
            <a:xfrm>
              <a:off x="4595824" y="2822107"/>
              <a:ext cx="979699" cy="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grpSp>
          <p:nvGrpSpPr>
            <p:cNvPr id="74802" name="קבוצה 7171"/>
            <p:cNvGrpSpPr>
              <a:grpSpLocks/>
            </p:cNvGrpSpPr>
            <p:nvPr/>
          </p:nvGrpSpPr>
          <p:grpSpPr bwMode="auto">
            <a:xfrm>
              <a:off x="35535" y="3156968"/>
              <a:ext cx="4140299" cy="873504"/>
              <a:chOff x="35535" y="3156968"/>
              <a:chExt cx="4140299" cy="873504"/>
            </a:xfrm>
          </p:grpSpPr>
          <p:grpSp>
            <p:nvGrpSpPr>
              <p:cNvPr id="74814" name="קבוצה 7167"/>
              <p:cNvGrpSpPr>
                <a:grpSpLocks/>
              </p:cNvGrpSpPr>
              <p:nvPr/>
            </p:nvGrpSpPr>
            <p:grpSpPr bwMode="auto">
              <a:xfrm>
                <a:off x="35535" y="3156968"/>
                <a:ext cx="1682429" cy="661780"/>
                <a:chOff x="35535" y="3156968"/>
                <a:chExt cx="1682429" cy="661780"/>
              </a:xfrm>
            </p:grpSpPr>
            <p:grpSp>
              <p:nvGrpSpPr>
                <p:cNvPr id="74823" name="קבוצה 18"/>
                <p:cNvGrpSpPr>
                  <a:grpSpLocks/>
                </p:cNvGrpSpPr>
                <p:nvPr/>
              </p:nvGrpSpPr>
              <p:grpSpPr bwMode="auto">
                <a:xfrm>
                  <a:off x="35535" y="3156968"/>
                  <a:ext cx="1300980" cy="661780"/>
                  <a:chOff x="5148064" y="3599308"/>
                  <a:chExt cx="1300980" cy="661780"/>
                </a:xfrm>
              </p:grpSpPr>
              <p:sp>
                <p:nvSpPr>
                  <p:cNvPr id="20" name="מלבן מעוגל 19"/>
                  <p:cNvSpPr/>
                  <p:nvPr/>
                </p:nvSpPr>
                <p:spPr>
                  <a:xfrm>
                    <a:off x="5148064" y="3599047"/>
                    <a:ext cx="916186" cy="66127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endParaRPr lang="he-IL" dirty="0">
                      <a:solidFill>
                        <a:prstClr val="white"/>
                      </a:solidFill>
                    </a:endParaRPr>
                  </a:p>
                </p:txBody>
              </p:sp>
              <p:sp>
                <p:nvSpPr>
                  <p:cNvPr id="21" name="אליפסה 20"/>
                  <p:cNvSpPr/>
                  <p:nvPr/>
                </p:nvSpPr>
                <p:spPr>
                  <a:xfrm>
                    <a:off x="6089655" y="3730667"/>
                    <a:ext cx="384258" cy="39803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endParaRPr lang="he-IL" dirty="0">
                      <a:solidFill>
                        <a:prstClr val="white"/>
                      </a:solidFill>
                    </a:endParaRPr>
                  </a:p>
                </p:txBody>
              </p:sp>
            </p:grpSp>
            <p:sp>
              <p:nvSpPr>
                <p:cNvPr id="38" name="אליפסה 37"/>
                <p:cNvSpPr/>
                <p:nvPr/>
              </p:nvSpPr>
              <p:spPr>
                <a:xfrm>
                  <a:off x="1356622" y="3270884"/>
                  <a:ext cx="335035" cy="39803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endParaRPr lang="he-IL" dirty="0">
                    <a:solidFill>
                      <a:prstClr val="white"/>
                    </a:solidFill>
                  </a:endParaRPr>
                </a:p>
              </p:txBody>
            </p:sp>
          </p:grpSp>
          <p:sp>
            <p:nvSpPr>
              <p:cNvPr id="39" name="אליפסה 38"/>
              <p:cNvSpPr/>
              <p:nvPr/>
            </p:nvSpPr>
            <p:spPr>
              <a:xfrm>
                <a:off x="2031455" y="3270883"/>
                <a:ext cx="360441" cy="39803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endParaRPr lang="he-IL" dirty="0">
                  <a:solidFill>
                    <a:prstClr val="white"/>
                  </a:solidFill>
                </a:endParaRPr>
              </a:p>
            </p:txBody>
          </p:sp>
          <p:sp>
            <p:nvSpPr>
              <p:cNvPr id="40" name="מלבן מעוגל 39"/>
              <p:cNvSpPr/>
              <p:nvPr/>
            </p:nvSpPr>
            <p:spPr bwMode="auto">
              <a:xfrm>
                <a:off x="2714228" y="3381888"/>
                <a:ext cx="1460817" cy="648584"/>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r>
                  <a:rPr lang="he-IL" sz="1600" b="1" dirty="0">
                    <a:solidFill>
                      <a:srgbClr val="FFFF00"/>
                    </a:solidFill>
                  </a:rPr>
                  <a:t>אנרגיה</a:t>
                </a:r>
              </a:p>
              <a:p>
                <a:pPr algn="ctr">
                  <a:defRPr/>
                </a:pPr>
                <a:r>
                  <a:rPr lang="he-IL" sz="1600" b="1" dirty="0">
                    <a:solidFill>
                      <a:srgbClr val="FFFF00"/>
                    </a:solidFill>
                  </a:rPr>
                  <a:t>מנשימה תאית</a:t>
                </a:r>
              </a:p>
            </p:txBody>
          </p:sp>
          <p:sp>
            <p:nvSpPr>
              <p:cNvPr id="25" name="חיבור 24"/>
              <p:cNvSpPr/>
              <p:nvPr/>
            </p:nvSpPr>
            <p:spPr>
              <a:xfrm>
                <a:off x="1718650" y="3361273"/>
                <a:ext cx="312805" cy="215666"/>
              </a:xfrm>
              <a:prstGeom prst="mathPlus">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endParaRPr lang="he-IL" dirty="0">
                  <a:solidFill>
                    <a:prstClr val="white"/>
                  </a:solidFill>
                </a:endParaRPr>
              </a:p>
            </p:txBody>
          </p:sp>
          <p:sp>
            <p:nvSpPr>
              <p:cNvPr id="42" name="חיבור 41"/>
              <p:cNvSpPr/>
              <p:nvPr/>
            </p:nvSpPr>
            <p:spPr>
              <a:xfrm>
                <a:off x="2437943" y="3380302"/>
                <a:ext cx="312806" cy="215666"/>
              </a:xfrm>
              <a:prstGeom prst="mathPlus">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endParaRPr lang="he-IL" dirty="0">
                  <a:solidFill>
                    <a:prstClr val="white"/>
                  </a:solidFill>
                </a:endParaRPr>
              </a:p>
            </p:txBody>
          </p:sp>
          <p:sp>
            <p:nvSpPr>
              <p:cNvPr id="7171" name="TextBox 7170"/>
              <p:cNvSpPr txBox="1"/>
              <p:nvPr/>
            </p:nvSpPr>
            <p:spPr>
              <a:xfrm>
                <a:off x="102224" y="3232825"/>
                <a:ext cx="589090" cy="574053"/>
              </a:xfrm>
              <a:prstGeom prst="rect">
                <a:avLst/>
              </a:prstGeom>
              <a:noFill/>
              <a:ln w="22225">
                <a:noFill/>
              </a:ln>
              <a:effectLst>
                <a:outerShdw sx="101000" sy="101000" algn="ctr" rotWithShape="0">
                  <a:schemeClr val="bg1">
                    <a:lumMod val="75000"/>
                  </a:schemeClr>
                </a:outerShdw>
              </a:effectLst>
            </p:spPr>
            <p:txBody>
              <a:bodyPr rtlCol="1" anchor="ctr">
                <a:normAutofit/>
              </a:bodyPr>
              <a:lstStyle/>
              <a:p>
                <a:pPr fontAlgn="auto">
                  <a:spcBef>
                    <a:spcPts val="0"/>
                  </a:spcBef>
                  <a:spcAft>
                    <a:spcPts val="0"/>
                  </a:spcAft>
                  <a:defRPr/>
                </a:pPr>
                <a:r>
                  <a:rPr lang="en-US" sz="2000" dirty="0">
                    <a:solidFill>
                      <a:prstClr val="black"/>
                    </a:solidFill>
                    <a:latin typeface="Arial"/>
                    <a:cs typeface="Arial"/>
                  </a:rPr>
                  <a:t>A</a:t>
                </a:r>
                <a:endParaRPr lang="he-IL" sz="2000" dirty="0">
                  <a:solidFill>
                    <a:prstClr val="black"/>
                  </a:solidFill>
                  <a:latin typeface="Arial"/>
                  <a:cs typeface="Arial"/>
                </a:endParaRPr>
              </a:p>
            </p:txBody>
          </p:sp>
          <p:sp>
            <p:nvSpPr>
              <p:cNvPr id="55" name="TextBox 54"/>
              <p:cNvSpPr txBox="1"/>
              <p:nvPr/>
            </p:nvSpPr>
            <p:spPr>
              <a:xfrm>
                <a:off x="767531" y="3210624"/>
                <a:ext cx="590678" cy="574053"/>
              </a:xfrm>
              <a:prstGeom prst="rect">
                <a:avLst/>
              </a:prstGeom>
              <a:noFill/>
              <a:ln w="22225">
                <a:noFill/>
              </a:ln>
              <a:effectLst>
                <a:outerShdw sx="101000" sy="101000" algn="ctr" rotWithShape="0">
                  <a:schemeClr val="bg1">
                    <a:lumMod val="75000"/>
                  </a:schemeClr>
                </a:outerShdw>
              </a:effectLst>
            </p:spPr>
            <p:txBody>
              <a:bodyPr rtlCol="1" anchor="ctr">
                <a:normAutofit/>
              </a:bodyPr>
              <a:lstStyle/>
              <a:p>
                <a:pPr fontAlgn="auto">
                  <a:spcBef>
                    <a:spcPts val="0"/>
                  </a:spcBef>
                  <a:spcAft>
                    <a:spcPts val="0"/>
                  </a:spcAft>
                  <a:defRPr/>
                </a:pPr>
                <a:r>
                  <a:rPr lang="en-US" dirty="0">
                    <a:solidFill>
                      <a:prstClr val="black"/>
                    </a:solidFill>
                    <a:latin typeface="Arial"/>
                    <a:cs typeface="Arial"/>
                  </a:rPr>
                  <a:t>Pi</a:t>
                </a:r>
                <a:endParaRPr lang="he-IL" dirty="0">
                  <a:solidFill>
                    <a:prstClr val="black"/>
                  </a:solidFill>
                  <a:latin typeface="Arial"/>
                  <a:cs typeface="Arial"/>
                </a:endParaRPr>
              </a:p>
            </p:txBody>
          </p:sp>
          <p:sp>
            <p:nvSpPr>
              <p:cNvPr id="56" name="TextBox 55"/>
              <p:cNvSpPr txBox="1"/>
              <p:nvPr/>
            </p:nvSpPr>
            <p:spPr>
              <a:xfrm>
                <a:off x="1129559" y="3210624"/>
                <a:ext cx="589091" cy="574053"/>
              </a:xfrm>
              <a:prstGeom prst="rect">
                <a:avLst/>
              </a:prstGeom>
              <a:noFill/>
              <a:ln w="22225">
                <a:noFill/>
              </a:ln>
              <a:effectLst>
                <a:outerShdw sx="101000" sy="101000" algn="ctr" rotWithShape="0">
                  <a:schemeClr val="bg1">
                    <a:lumMod val="75000"/>
                  </a:schemeClr>
                </a:outerShdw>
              </a:effectLst>
            </p:spPr>
            <p:txBody>
              <a:bodyPr rtlCol="1" anchor="ctr">
                <a:normAutofit/>
              </a:bodyPr>
              <a:lstStyle/>
              <a:p>
                <a:pPr fontAlgn="auto">
                  <a:spcBef>
                    <a:spcPts val="0"/>
                  </a:spcBef>
                  <a:spcAft>
                    <a:spcPts val="0"/>
                  </a:spcAft>
                  <a:defRPr/>
                </a:pPr>
                <a:r>
                  <a:rPr lang="en-US" dirty="0">
                    <a:solidFill>
                      <a:prstClr val="black"/>
                    </a:solidFill>
                    <a:latin typeface="Arial"/>
                    <a:cs typeface="Arial"/>
                  </a:rPr>
                  <a:t>Pi</a:t>
                </a:r>
                <a:endParaRPr lang="he-IL" dirty="0">
                  <a:solidFill>
                    <a:prstClr val="black"/>
                  </a:solidFill>
                  <a:latin typeface="Arial"/>
                  <a:cs typeface="Arial"/>
                </a:endParaRPr>
              </a:p>
            </p:txBody>
          </p:sp>
          <p:sp>
            <p:nvSpPr>
              <p:cNvPr id="57" name="TextBox 56"/>
              <p:cNvSpPr txBox="1"/>
              <p:nvPr/>
            </p:nvSpPr>
            <p:spPr>
              <a:xfrm>
                <a:off x="1802805" y="3210624"/>
                <a:ext cx="589091" cy="574053"/>
              </a:xfrm>
              <a:prstGeom prst="rect">
                <a:avLst/>
              </a:prstGeom>
              <a:noFill/>
              <a:ln w="22225">
                <a:noFill/>
              </a:ln>
              <a:effectLst>
                <a:outerShdw sx="101000" sy="101000" algn="ctr" rotWithShape="0">
                  <a:schemeClr val="bg1">
                    <a:lumMod val="75000"/>
                  </a:schemeClr>
                </a:outerShdw>
              </a:effectLst>
            </p:spPr>
            <p:txBody>
              <a:bodyPr rtlCol="1" anchor="ctr">
                <a:normAutofit/>
              </a:bodyPr>
              <a:lstStyle/>
              <a:p>
                <a:pPr fontAlgn="auto">
                  <a:spcBef>
                    <a:spcPts val="0"/>
                  </a:spcBef>
                  <a:spcAft>
                    <a:spcPts val="0"/>
                  </a:spcAft>
                  <a:defRPr/>
                </a:pPr>
                <a:r>
                  <a:rPr lang="en-US" dirty="0">
                    <a:solidFill>
                      <a:prstClr val="black"/>
                    </a:solidFill>
                    <a:latin typeface="Arial"/>
                    <a:cs typeface="Arial"/>
                  </a:rPr>
                  <a:t>Pi</a:t>
                </a:r>
                <a:endParaRPr lang="he-IL" dirty="0">
                  <a:solidFill>
                    <a:prstClr val="black"/>
                  </a:solidFill>
                  <a:latin typeface="Arial"/>
                  <a:cs typeface="Arial"/>
                </a:endParaRPr>
              </a:p>
            </p:txBody>
          </p:sp>
        </p:grpSp>
        <p:grpSp>
          <p:nvGrpSpPr>
            <p:cNvPr id="74803" name="קבוצה 1"/>
            <p:cNvGrpSpPr>
              <a:grpSpLocks/>
            </p:cNvGrpSpPr>
            <p:nvPr/>
          </p:nvGrpSpPr>
          <p:grpSpPr bwMode="auto">
            <a:xfrm>
              <a:off x="5882046" y="3245942"/>
              <a:ext cx="2049768" cy="661780"/>
              <a:chOff x="5882046" y="3245942"/>
              <a:chExt cx="2049768" cy="661780"/>
            </a:xfrm>
          </p:grpSpPr>
          <p:grpSp>
            <p:nvGrpSpPr>
              <p:cNvPr id="74804" name="קבוצה 43"/>
              <p:cNvGrpSpPr>
                <a:grpSpLocks/>
              </p:cNvGrpSpPr>
              <p:nvPr/>
            </p:nvGrpSpPr>
            <p:grpSpPr bwMode="auto">
              <a:xfrm>
                <a:off x="5888718" y="3245942"/>
                <a:ext cx="1682429" cy="661780"/>
                <a:chOff x="35535" y="3156968"/>
                <a:chExt cx="1682429" cy="661780"/>
              </a:xfrm>
            </p:grpSpPr>
            <p:grpSp>
              <p:nvGrpSpPr>
                <p:cNvPr id="74810" name="קבוצה 44"/>
                <p:cNvGrpSpPr>
                  <a:grpSpLocks/>
                </p:cNvGrpSpPr>
                <p:nvPr/>
              </p:nvGrpSpPr>
              <p:grpSpPr bwMode="auto">
                <a:xfrm>
                  <a:off x="35535" y="3156968"/>
                  <a:ext cx="1300980" cy="661780"/>
                  <a:chOff x="5148064" y="3599308"/>
                  <a:chExt cx="1300980" cy="661780"/>
                </a:xfrm>
              </p:grpSpPr>
              <p:sp>
                <p:nvSpPr>
                  <p:cNvPr id="47" name="מלבן מעוגל 46"/>
                  <p:cNvSpPr/>
                  <p:nvPr/>
                </p:nvSpPr>
                <p:spPr>
                  <a:xfrm>
                    <a:off x="5147674" y="3598876"/>
                    <a:ext cx="916185" cy="66285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endParaRPr lang="he-IL" dirty="0">
                      <a:solidFill>
                        <a:prstClr val="white"/>
                      </a:solidFill>
                    </a:endParaRPr>
                  </a:p>
                </p:txBody>
              </p:sp>
              <p:sp>
                <p:nvSpPr>
                  <p:cNvPr id="48" name="אליפסה 47"/>
                  <p:cNvSpPr/>
                  <p:nvPr/>
                </p:nvSpPr>
                <p:spPr>
                  <a:xfrm>
                    <a:off x="6089264" y="3730496"/>
                    <a:ext cx="387434" cy="39961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endParaRPr lang="he-IL" dirty="0">
                      <a:solidFill>
                        <a:prstClr val="white"/>
                      </a:solidFill>
                    </a:endParaRPr>
                  </a:p>
                </p:txBody>
              </p:sp>
            </p:grpSp>
            <p:sp>
              <p:nvSpPr>
                <p:cNvPr id="46" name="אליפסה 45"/>
                <p:cNvSpPr/>
                <p:nvPr/>
              </p:nvSpPr>
              <p:spPr>
                <a:xfrm>
                  <a:off x="1357818" y="3270713"/>
                  <a:ext cx="360441" cy="39961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endParaRPr lang="he-IL" dirty="0">
                    <a:solidFill>
                      <a:prstClr val="white"/>
                    </a:solidFill>
                  </a:endParaRPr>
                </a:p>
              </p:txBody>
            </p:sp>
          </p:grpSp>
          <p:sp>
            <p:nvSpPr>
              <p:cNvPr id="49" name="אליפסה 48"/>
              <p:cNvSpPr/>
              <p:nvPr/>
            </p:nvSpPr>
            <p:spPr>
              <a:xfrm>
                <a:off x="7571443" y="3343829"/>
                <a:ext cx="360440" cy="39803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endParaRPr lang="he-IL" dirty="0">
                  <a:solidFill>
                    <a:prstClr val="white"/>
                  </a:solidFill>
                </a:endParaRPr>
              </a:p>
            </p:txBody>
          </p:sp>
          <p:sp>
            <p:nvSpPr>
              <p:cNvPr id="54" name="TextBox 53"/>
              <p:cNvSpPr txBox="1"/>
              <p:nvPr/>
            </p:nvSpPr>
            <p:spPr>
              <a:xfrm>
                <a:off x="5881977" y="3294669"/>
                <a:ext cx="589090" cy="575639"/>
              </a:xfrm>
              <a:prstGeom prst="rect">
                <a:avLst/>
              </a:prstGeom>
              <a:noFill/>
              <a:ln w="22225">
                <a:noFill/>
              </a:ln>
              <a:effectLst>
                <a:outerShdw sx="101000" sy="101000" algn="ctr" rotWithShape="0">
                  <a:schemeClr val="bg1">
                    <a:lumMod val="75000"/>
                  </a:schemeClr>
                </a:outerShdw>
              </a:effectLst>
            </p:spPr>
            <p:txBody>
              <a:bodyPr rtlCol="1" anchor="ctr">
                <a:normAutofit/>
              </a:bodyPr>
              <a:lstStyle/>
              <a:p>
                <a:pPr fontAlgn="auto">
                  <a:spcBef>
                    <a:spcPts val="0"/>
                  </a:spcBef>
                  <a:spcAft>
                    <a:spcPts val="0"/>
                  </a:spcAft>
                  <a:defRPr/>
                </a:pPr>
                <a:r>
                  <a:rPr lang="en-US" sz="2000" dirty="0">
                    <a:solidFill>
                      <a:prstClr val="black"/>
                    </a:solidFill>
                    <a:latin typeface="Arial"/>
                    <a:cs typeface="Arial"/>
                  </a:rPr>
                  <a:t>A</a:t>
                </a:r>
                <a:endParaRPr lang="he-IL" sz="2000" dirty="0">
                  <a:solidFill>
                    <a:prstClr val="black"/>
                  </a:solidFill>
                  <a:latin typeface="Arial"/>
                  <a:cs typeface="Arial"/>
                </a:endParaRPr>
              </a:p>
            </p:txBody>
          </p:sp>
          <p:sp>
            <p:nvSpPr>
              <p:cNvPr id="58" name="TextBox 57"/>
              <p:cNvSpPr txBox="1"/>
              <p:nvPr/>
            </p:nvSpPr>
            <p:spPr>
              <a:xfrm>
                <a:off x="6612385" y="3308942"/>
                <a:ext cx="589090" cy="574053"/>
              </a:xfrm>
              <a:prstGeom prst="rect">
                <a:avLst/>
              </a:prstGeom>
              <a:noFill/>
              <a:ln w="22225">
                <a:noFill/>
              </a:ln>
              <a:effectLst>
                <a:outerShdw sx="101000" sy="101000" algn="ctr" rotWithShape="0">
                  <a:schemeClr val="bg1">
                    <a:lumMod val="75000"/>
                  </a:schemeClr>
                </a:outerShdw>
              </a:effectLst>
            </p:spPr>
            <p:txBody>
              <a:bodyPr rtlCol="1" anchor="ctr">
                <a:normAutofit/>
              </a:bodyPr>
              <a:lstStyle/>
              <a:p>
                <a:pPr fontAlgn="auto">
                  <a:spcBef>
                    <a:spcPts val="0"/>
                  </a:spcBef>
                  <a:spcAft>
                    <a:spcPts val="0"/>
                  </a:spcAft>
                  <a:defRPr/>
                </a:pPr>
                <a:r>
                  <a:rPr lang="en-US" dirty="0">
                    <a:solidFill>
                      <a:prstClr val="black"/>
                    </a:solidFill>
                    <a:latin typeface="Arial"/>
                    <a:cs typeface="Arial"/>
                  </a:rPr>
                  <a:t>Pi</a:t>
                </a:r>
                <a:endParaRPr lang="he-IL" dirty="0">
                  <a:solidFill>
                    <a:prstClr val="black"/>
                  </a:solidFill>
                  <a:latin typeface="Arial"/>
                  <a:cs typeface="Arial"/>
                </a:endParaRPr>
              </a:p>
            </p:txBody>
          </p:sp>
          <p:sp>
            <p:nvSpPr>
              <p:cNvPr id="59" name="TextBox 58"/>
              <p:cNvSpPr txBox="1"/>
              <p:nvPr/>
            </p:nvSpPr>
            <p:spPr>
              <a:xfrm>
                <a:off x="6982352" y="3315285"/>
                <a:ext cx="589091" cy="574053"/>
              </a:xfrm>
              <a:prstGeom prst="rect">
                <a:avLst/>
              </a:prstGeom>
              <a:noFill/>
              <a:ln w="22225">
                <a:noFill/>
              </a:ln>
              <a:effectLst>
                <a:outerShdw sx="101000" sy="101000" algn="ctr" rotWithShape="0">
                  <a:schemeClr val="bg1">
                    <a:lumMod val="75000"/>
                  </a:schemeClr>
                </a:outerShdw>
              </a:effectLst>
            </p:spPr>
            <p:txBody>
              <a:bodyPr rtlCol="1" anchor="ctr">
                <a:normAutofit/>
              </a:bodyPr>
              <a:lstStyle/>
              <a:p>
                <a:pPr fontAlgn="auto">
                  <a:spcBef>
                    <a:spcPts val="0"/>
                  </a:spcBef>
                  <a:spcAft>
                    <a:spcPts val="0"/>
                  </a:spcAft>
                  <a:defRPr/>
                </a:pPr>
                <a:r>
                  <a:rPr lang="en-US" dirty="0">
                    <a:solidFill>
                      <a:prstClr val="black"/>
                    </a:solidFill>
                    <a:latin typeface="Arial"/>
                    <a:cs typeface="Arial"/>
                  </a:rPr>
                  <a:t>Pi</a:t>
                </a:r>
                <a:endParaRPr lang="he-IL" dirty="0">
                  <a:solidFill>
                    <a:prstClr val="black"/>
                  </a:solidFill>
                  <a:latin typeface="Arial"/>
                  <a:cs typeface="Arial"/>
                </a:endParaRPr>
              </a:p>
            </p:txBody>
          </p:sp>
          <p:sp>
            <p:nvSpPr>
              <p:cNvPr id="60" name="TextBox 59"/>
              <p:cNvSpPr txBox="1"/>
              <p:nvPr/>
            </p:nvSpPr>
            <p:spPr>
              <a:xfrm>
                <a:off x="7336442" y="3281983"/>
                <a:ext cx="589090" cy="574053"/>
              </a:xfrm>
              <a:prstGeom prst="rect">
                <a:avLst/>
              </a:prstGeom>
              <a:noFill/>
              <a:ln w="22225">
                <a:noFill/>
              </a:ln>
              <a:effectLst>
                <a:outerShdw sx="101000" sy="101000" algn="ctr" rotWithShape="0">
                  <a:schemeClr val="bg1">
                    <a:lumMod val="75000"/>
                  </a:schemeClr>
                </a:outerShdw>
              </a:effectLst>
            </p:spPr>
            <p:txBody>
              <a:bodyPr rtlCol="1" anchor="ctr">
                <a:normAutofit/>
              </a:bodyPr>
              <a:lstStyle/>
              <a:p>
                <a:pPr fontAlgn="auto">
                  <a:spcBef>
                    <a:spcPts val="0"/>
                  </a:spcBef>
                  <a:spcAft>
                    <a:spcPts val="0"/>
                  </a:spcAft>
                  <a:defRPr/>
                </a:pPr>
                <a:r>
                  <a:rPr lang="en-US" dirty="0">
                    <a:solidFill>
                      <a:prstClr val="black"/>
                    </a:solidFill>
                    <a:latin typeface="Arial"/>
                    <a:cs typeface="Arial"/>
                  </a:rPr>
                  <a:t>Pi</a:t>
                </a:r>
                <a:endParaRPr lang="he-IL" dirty="0">
                  <a:solidFill>
                    <a:prstClr val="black"/>
                  </a:solidFill>
                  <a:latin typeface="Arial"/>
                  <a:cs typeface="Arial"/>
                </a:endParaRPr>
              </a:p>
            </p:txBody>
          </p:sp>
        </p:grpSp>
      </p:grpSp>
      <p:grpSp>
        <p:nvGrpSpPr>
          <p:cNvPr id="74762" name="קבוצה 50"/>
          <p:cNvGrpSpPr>
            <a:grpSpLocks/>
          </p:cNvGrpSpPr>
          <p:nvPr/>
        </p:nvGrpSpPr>
        <p:grpSpPr bwMode="auto">
          <a:xfrm>
            <a:off x="4048125" y="5141913"/>
            <a:ext cx="4398963" cy="773112"/>
            <a:chOff x="35535" y="3069461"/>
            <a:chExt cx="4399922" cy="772399"/>
          </a:xfrm>
        </p:grpSpPr>
        <p:grpSp>
          <p:nvGrpSpPr>
            <p:cNvPr id="74786" name="קבוצה 51"/>
            <p:cNvGrpSpPr>
              <a:grpSpLocks/>
            </p:cNvGrpSpPr>
            <p:nvPr/>
          </p:nvGrpSpPr>
          <p:grpSpPr bwMode="auto">
            <a:xfrm>
              <a:off x="35535" y="3156968"/>
              <a:ext cx="1682429" cy="661780"/>
              <a:chOff x="35535" y="3156968"/>
              <a:chExt cx="1682429" cy="661780"/>
            </a:xfrm>
          </p:grpSpPr>
          <p:grpSp>
            <p:nvGrpSpPr>
              <p:cNvPr id="74795" name="קבוצה 67"/>
              <p:cNvGrpSpPr>
                <a:grpSpLocks/>
              </p:cNvGrpSpPr>
              <p:nvPr/>
            </p:nvGrpSpPr>
            <p:grpSpPr bwMode="auto">
              <a:xfrm>
                <a:off x="35535" y="3156968"/>
                <a:ext cx="1300980" cy="661780"/>
                <a:chOff x="5148064" y="3599308"/>
                <a:chExt cx="1300980" cy="661780"/>
              </a:xfrm>
            </p:grpSpPr>
            <p:sp>
              <p:nvSpPr>
                <p:cNvPr id="70" name="מלבן מעוגל 69"/>
                <p:cNvSpPr/>
                <p:nvPr/>
              </p:nvSpPr>
              <p:spPr>
                <a:xfrm>
                  <a:off x="5148064" y="3599032"/>
                  <a:ext cx="916188" cy="6613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endParaRPr lang="he-IL" dirty="0">
                    <a:solidFill>
                      <a:prstClr val="white"/>
                    </a:solidFill>
                  </a:endParaRPr>
                </a:p>
              </p:txBody>
            </p:sp>
            <p:sp>
              <p:nvSpPr>
                <p:cNvPr id="71" name="אליפסה 70"/>
                <p:cNvSpPr/>
                <p:nvPr/>
              </p:nvSpPr>
              <p:spPr>
                <a:xfrm>
                  <a:off x="6089658" y="3730674"/>
                  <a:ext cx="412840" cy="39809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endParaRPr lang="he-IL" dirty="0">
                    <a:solidFill>
                      <a:prstClr val="white"/>
                    </a:solidFill>
                  </a:endParaRPr>
                </a:p>
              </p:txBody>
            </p:sp>
          </p:grpSp>
          <p:sp>
            <p:nvSpPr>
              <p:cNvPr id="69" name="אליפסה 68"/>
              <p:cNvSpPr/>
              <p:nvPr/>
            </p:nvSpPr>
            <p:spPr>
              <a:xfrm>
                <a:off x="1358212" y="3270887"/>
                <a:ext cx="360441" cy="39809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endParaRPr lang="he-IL" dirty="0">
                  <a:solidFill>
                    <a:prstClr val="white"/>
                  </a:solidFill>
                </a:endParaRPr>
              </a:p>
            </p:txBody>
          </p:sp>
        </p:grpSp>
        <p:sp>
          <p:nvSpPr>
            <p:cNvPr id="53" name="אליפסה 52"/>
            <p:cNvSpPr/>
            <p:nvPr/>
          </p:nvSpPr>
          <p:spPr>
            <a:xfrm>
              <a:off x="2031458" y="3270887"/>
              <a:ext cx="360441" cy="39809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endParaRPr lang="he-IL" dirty="0">
                <a:solidFill>
                  <a:prstClr val="white"/>
                </a:solidFill>
              </a:endParaRPr>
            </a:p>
          </p:txBody>
        </p:sp>
        <p:sp>
          <p:nvSpPr>
            <p:cNvPr id="61" name="מלבן מעוגל 60"/>
            <p:cNvSpPr/>
            <p:nvPr/>
          </p:nvSpPr>
          <p:spPr bwMode="auto">
            <a:xfrm>
              <a:off x="2974639" y="3069461"/>
              <a:ext cx="1460818" cy="772399"/>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r>
                <a:rPr lang="he-IL" sz="1400" b="1" dirty="0">
                  <a:solidFill>
                    <a:srgbClr val="FFFF00"/>
                  </a:solidFill>
                </a:rPr>
                <a:t>אנרגיה</a:t>
              </a:r>
            </a:p>
            <a:p>
              <a:pPr algn="ctr">
                <a:defRPr/>
              </a:pPr>
              <a:r>
                <a:rPr lang="he-IL" sz="1400" b="1" dirty="0">
                  <a:solidFill>
                    <a:srgbClr val="FFFF00"/>
                  </a:solidFill>
                </a:rPr>
                <a:t>לתהליכים בתא</a:t>
              </a:r>
            </a:p>
          </p:txBody>
        </p:sp>
        <p:sp>
          <p:nvSpPr>
            <p:cNvPr id="62" name="חיבור 61"/>
            <p:cNvSpPr/>
            <p:nvPr/>
          </p:nvSpPr>
          <p:spPr>
            <a:xfrm>
              <a:off x="1718652" y="3359705"/>
              <a:ext cx="312806" cy="215701"/>
            </a:xfrm>
            <a:prstGeom prst="mathPlus">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endParaRPr lang="he-IL" dirty="0">
                <a:solidFill>
                  <a:prstClr val="white"/>
                </a:solidFill>
              </a:endParaRPr>
            </a:p>
          </p:txBody>
        </p:sp>
        <p:sp>
          <p:nvSpPr>
            <p:cNvPr id="63" name="חיבור 62"/>
            <p:cNvSpPr/>
            <p:nvPr/>
          </p:nvSpPr>
          <p:spPr>
            <a:xfrm>
              <a:off x="2437947" y="3378738"/>
              <a:ext cx="312805" cy="215701"/>
            </a:xfrm>
            <a:prstGeom prst="mathPlus">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endParaRPr lang="he-IL" dirty="0">
                <a:solidFill>
                  <a:prstClr val="white"/>
                </a:solidFill>
              </a:endParaRPr>
            </a:p>
          </p:txBody>
        </p:sp>
        <p:sp>
          <p:nvSpPr>
            <p:cNvPr id="64" name="TextBox 63"/>
            <p:cNvSpPr txBox="1"/>
            <p:nvPr/>
          </p:nvSpPr>
          <p:spPr>
            <a:xfrm>
              <a:off x="102225" y="3231237"/>
              <a:ext cx="589091" cy="574145"/>
            </a:xfrm>
            <a:prstGeom prst="rect">
              <a:avLst/>
            </a:prstGeom>
            <a:noFill/>
            <a:ln w="22225">
              <a:noFill/>
            </a:ln>
            <a:effectLst>
              <a:outerShdw sx="101000" sy="101000" algn="ctr" rotWithShape="0">
                <a:schemeClr val="bg1">
                  <a:lumMod val="75000"/>
                </a:schemeClr>
              </a:outerShdw>
            </a:effectLst>
          </p:spPr>
          <p:txBody>
            <a:bodyPr rtlCol="1" anchor="ctr">
              <a:normAutofit/>
            </a:bodyPr>
            <a:lstStyle/>
            <a:p>
              <a:pPr fontAlgn="auto">
                <a:spcBef>
                  <a:spcPts val="0"/>
                </a:spcBef>
                <a:spcAft>
                  <a:spcPts val="0"/>
                </a:spcAft>
                <a:defRPr/>
              </a:pPr>
              <a:r>
                <a:rPr lang="en-US" sz="2000" dirty="0">
                  <a:solidFill>
                    <a:prstClr val="black"/>
                  </a:solidFill>
                  <a:latin typeface="Arial"/>
                  <a:cs typeface="Arial"/>
                </a:rPr>
                <a:t>A</a:t>
              </a:r>
              <a:endParaRPr lang="he-IL" sz="2000" dirty="0">
                <a:solidFill>
                  <a:prstClr val="black"/>
                </a:solidFill>
                <a:latin typeface="Arial"/>
                <a:cs typeface="Arial"/>
              </a:endParaRPr>
            </a:p>
          </p:txBody>
        </p:sp>
        <p:sp>
          <p:nvSpPr>
            <p:cNvPr id="65" name="TextBox 64"/>
            <p:cNvSpPr txBox="1"/>
            <p:nvPr/>
          </p:nvSpPr>
          <p:spPr>
            <a:xfrm>
              <a:off x="767533" y="3210618"/>
              <a:ext cx="589090" cy="574145"/>
            </a:xfrm>
            <a:prstGeom prst="rect">
              <a:avLst/>
            </a:prstGeom>
            <a:noFill/>
            <a:ln w="22225">
              <a:noFill/>
            </a:ln>
            <a:effectLst>
              <a:outerShdw sx="101000" sy="101000" algn="ctr" rotWithShape="0">
                <a:schemeClr val="bg1">
                  <a:lumMod val="75000"/>
                </a:schemeClr>
              </a:outerShdw>
            </a:effectLst>
          </p:spPr>
          <p:txBody>
            <a:bodyPr rtlCol="1" anchor="ctr">
              <a:normAutofit/>
            </a:bodyPr>
            <a:lstStyle/>
            <a:p>
              <a:pPr fontAlgn="auto">
                <a:spcBef>
                  <a:spcPts val="0"/>
                </a:spcBef>
                <a:spcAft>
                  <a:spcPts val="0"/>
                </a:spcAft>
                <a:defRPr/>
              </a:pPr>
              <a:r>
                <a:rPr lang="en-US" dirty="0">
                  <a:solidFill>
                    <a:prstClr val="black"/>
                  </a:solidFill>
                  <a:latin typeface="Arial"/>
                  <a:cs typeface="Arial"/>
                </a:rPr>
                <a:t>Pi</a:t>
              </a:r>
              <a:endParaRPr lang="he-IL" dirty="0">
                <a:solidFill>
                  <a:prstClr val="black"/>
                </a:solidFill>
                <a:latin typeface="Arial"/>
                <a:cs typeface="Arial"/>
              </a:endParaRPr>
            </a:p>
          </p:txBody>
        </p:sp>
        <p:sp>
          <p:nvSpPr>
            <p:cNvPr id="66" name="TextBox 65"/>
            <p:cNvSpPr txBox="1"/>
            <p:nvPr/>
          </p:nvSpPr>
          <p:spPr>
            <a:xfrm>
              <a:off x="1127973" y="3210618"/>
              <a:ext cx="590679" cy="574145"/>
            </a:xfrm>
            <a:prstGeom prst="rect">
              <a:avLst/>
            </a:prstGeom>
            <a:noFill/>
            <a:ln w="22225">
              <a:noFill/>
            </a:ln>
            <a:effectLst>
              <a:outerShdw sx="101000" sy="101000" algn="ctr" rotWithShape="0">
                <a:schemeClr val="bg1">
                  <a:lumMod val="75000"/>
                </a:schemeClr>
              </a:outerShdw>
            </a:effectLst>
          </p:spPr>
          <p:txBody>
            <a:bodyPr rtlCol="1" anchor="ctr">
              <a:normAutofit/>
            </a:bodyPr>
            <a:lstStyle/>
            <a:p>
              <a:pPr fontAlgn="auto">
                <a:spcBef>
                  <a:spcPts val="0"/>
                </a:spcBef>
                <a:spcAft>
                  <a:spcPts val="0"/>
                </a:spcAft>
                <a:defRPr/>
              </a:pPr>
              <a:r>
                <a:rPr lang="en-US" dirty="0">
                  <a:solidFill>
                    <a:prstClr val="black"/>
                  </a:solidFill>
                  <a:latin typeface="Arial"/>
                  <a:cs typeface="Arial"/>
                </a:rPr>
                <a:t>Pi</a:t>
              </a:r>
              <a:endParaRPr lang="he-IL" dirty="0">
                <a:solidFill>
                  <a:prstClr val="black"/>
                </a:solidFill>
                <a:latin typeface="Arial"/>
                <a:cs typeface="Arial"/>
              </a:endParaRPr>
            </a:p>
          </p:txBody>
        </p:sp>
        <p:sp>
          <p:nvSpPr>
            <p:cNvPr id="67" name="TextBox 66"/>
            <p:cNvSpPr txBox="1"/>
            <p:nvPr/>
          </p:nvSpPr>
          <p:spPr>
            <a:xfrm>
              <a:off x="1802808" y="3210618"/>
              <a:ext cx="589090" cy="574145"/>
            </a:xfrm>
            <a:prstGeom prst="rect">
              <a:avLst/>
            </a:prstGeom>
            <a:noFill/>
            <a:ln w="22225">
              <a:noFill/>
            </a:ln>
            <a:effectLst>
              <a:outerShdw sx="101000" sy="101000" algn="ctr" rotWithShape="0">
                <a:schemeClr val="bg1">
                  <a:lumMod val="75000"/>
                </a:schemeClr>
              </a:outerShdw>
            </a:effectLst>
          </p:spPr>
          <p:txBody>
            <a:bodyPr rtlCol="1" anchor="ctr">
              <a:normAutofit/>
            </a:bodyPr>
            <a:lstStyle/>
            <a:p>
              <a:pPr fontAlgn="auto">
                <a:spcBef>
                  <a:spcPts val="0"/>
                </a:spcBef>
                <a:spcAft>
                  <a:spcPts val="0"/>
                </a:spcAft>
                <a:defRPr/>
              </a:pPr>
              <a:r>
                <a:rPr lang="en-US" dirty="0">
                  <a:solidFill>
                    <a:prstClr val="black"/>
                  </a:solidFill>
                  <a:latin typeface="Arial"/>
                  <a:cs typeface="Arial"/>
                </a:rPr>
                <a:t>Pi</a:t>
              </a:r>
              <a:endParaRPr lang="he-IL" dirty="0">
                <a:solidFill>
                  <a:prstClr val="black"/>
                </a:solidFill>
                <a:latin typeface="Arial"/>
                <a:cs typeface="Arial"/>
              </a:endParaRPr>
            </a:p>
          </p:txBody>
        </p:sp>
      </p:grpSp>
      <p:grpSp>
        <p:nvGrpSpPr>
          <p:cNvPr id="74763" name="קבוצה 72"/>
          <p:cNvGrpSpPr>
            <a:grpSpLocks/>
          </p:cNvGrpSpPr>
          <p:nvPr/>
        </p:nvGrpSpPr>
        <p:grpSpPr bwMode="auto">
          <a:xfrm>
            <a:off x="498475" y="5237163"/>
            <a:ext cx="2049463" cy="661987"/>
            <a:chOff x="5882046" y="3245942"/>
            <a:chExt cx="2049768" cy="661780"/>
          </a:xfrm>
        </p:grpSpPr>
        <p:grpSp>
          <p:nvGrpSpPr>
            <p:cNvPr id="74776" name="קבוצה 73"/>
            <p:cNvGrpSpPr>
              <a:grpSpLocks/>
            </p:cNvGrpSpPr>
            <p:nvPr/>
          </p:nvGrpSpPr>
          <p:grpSpPr bwMode="auto">
            <a:xfrm>
              <a:off x="5888718" y="3245942"/>
              <a:ext cx="1682429" cy="661780"/>
              <a:chOff x="35535" y="3156968"/>
              <a:chExt cx="1682429" cy="661780"/>
            </a:xfrm>
          </p:grpSpPr>
          <p:grpSp>
            <p:nvGrpSpPr>
              <p:cNvPr id="74782" name="קבוצה 79"/>
              <p:cNvGrpSpPr>
                <a:grpSpLocks/>
              </p:cNvGrpSpPr>
              <p:nvPr/>
            </p:nvGrpSpPr>
            <p:grpSpPr bwMode="auto">
              <a:xfrm>
                <a:off x="35535" y="3156968"/>
                <a:ext cx="1300980" cy="661780"/>
                <a:chOff x="5148064" y="3599308"/>
                <a:chExt cx="1300980" cy="661780"/>
              </a:xfrm>
            </p:grpSpPr>
            <p:sp>
              <p:nvSpPr>
                <p:cNvPr id="82" name="מלבן מעוגל 81"/>
                <p:cNvSpPr/>
                <p:nvPr/>
              </p:nvSpPr>
              <p:spPr>
                <a:xfrm>
                  <a:off x="5147743" y="3599308"/>
                  <a:ext cx="916124" cy="66178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endParaRPr lang="he-IL" dirty="0">
                    <a:solidFill>
                      <a:prstClr val="white"/>
                    </a:solidFill>
                  </a:endParaRPr>
                </a:p>
              </p:txBody>
            </p:sp>
            <p:sp>
              <p:nvSpPr>
                <p:cNvPr id="83" name="אליפסה 82"/>
                <p:cNvSpPr/>
                <p:nvPr/>
              </p:nvSpPr>
              <p:spPr>
                <a:xfrm>
                  <a:off x="6089271" y="3731029"/>
                  <a:ext cx="360415" cy="39833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endParaRPr lang="he-IL" dirty="0">
                    <a:solidFill>
                      <a:prstClr val="white"/>
                    </a:solidFill>
                  </a:endParaRPr>
                </a:p>
              </p:txBody>
            </p:sp>
          </p:grpSp>
          <p:sp>
            <p:nvSpPr>
              <p:cNvPr id="81" name="אליפסה 80"/>
              <p:cNvSpPr/>
              <p:nvPr/>
            </p:nvSpPr>
            <p:spPr>
              <a:xfrm>
                <a:off x="1357798" y="3271232"/>
                <a:ext cx="360416" cy="39833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endParaRPr lang="he-IL" dirty="0">
                  <a:solidFill>
                    <a:prstClr val="white"/>
                  </a:solidFill>
                </a:endParaRPr>
              </a:p>
            </p:txBody>
          </p:sp>
        </p:grpSp>
        <p:sp>
          <p:nvSpPr>
            <p:cNvPr id="75" name="אליפסה 74"/>
            <p:cNvSpPr/>
            <p:nvPr/>
          </p:nvSpPr>
          <p:spPr>
            <a:xfrm>
              <a:off x="7571397" y="3344336"/>
              <a:ext cx="360417" cy="39675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endParaRPr lang="he-IL" dirty="0">
                <a:solidFill>
                  <a:prstClr val="white"/>
                </a:solidFill>
              </a:endParaRPr>
            </a:p>
          </p:txBody>
        </p:sp>
        <p:sp>
          <p:nvSpPr>
            <p:cNvPr id="76" name="TextBox 75"/>
            <p:cNvSpPr txBox="1"/>
            <p:nvPr/>
          </p:nvSpPr>
          <p:spPr>
            <a:xfrm>
              <a:off x="5882046" y="3295139"/>
              <a:ext cx="589051" cy="574495"/>
            </a:xfrm>
            <a:prstGeom prst="rect">
              <a:avLst/>
            </a:prstGeom>
            <a:noFill/>
            <a:ln w="22225">
              <a:noFill/>
            </a:ln>
            <a:effectLst>
              <a:outerShdw sx="101000" sy="101000" algn="ctr" rotWithShape="0">
                <a:schemeClr val="bg1">
                  <a:lumMod val="75000"/>
                </a:schemeClr>
              </a:outerShdw>
            </a:effectLst>
          </p:spPr>
          <p:txBody>
            <a:bodyPr rtlCol="1" anchor="ctr">
              <a:normAutofit/>
            </a:bodyPr>
            <a:lstStyle/>
            <a:p>
              <a:pPr fontAlgn="auto">
                <a:spcBef>
                  <a:spcPts val="0"/>
                </a:spcBef>
                <a:spcAft>
                  <a:spcPts val="0"/>
                </a:spcAft>
                <a:defRPr/>
              </a:pPr>
              <a:r>
                <a:rPr lang="en-US" sz="2000" dirty="0">
                  <a:solidFill>
                    <a:prstClr val="black"/>
                  </a:solidFill>
                  <a:latin typeface="Arial"/>
                  <a:cs typeface="Arial"/>
                </a:rPr>
                <a:t>A</a:t>
              </a:r>
              <a:endParaRPr lang="he-IL" sz="2000" dirty="0">
                <a:solidFill>
                  <a:prstClr val="black"/>
                </a:solidFill>
                <a:latin typeface="Arial"/>
                <a:cs typeface="Arial"/>
              </a:endParaRPr>
            </a:p>
          </p:txBody>
        </p:sp>
        <p:sp>
          <p:nvSpPr>
            <p:cNvPr id="77" name="TextBox 76"/>
            <p:cNvSpPr txBox="1"/>
            <p:nvPr/>
          </p:nvSpPr>
          <p:spPr>
            <a:xfrm>
              <a:off x="6612405" y="3309422"/>
              <a:ext cx="589051" cy="572908"/>
            </a:xfrm>
            <a:prstGeom prst="rect">
              <a:avLst/>
            </a:prstGeom>
            <a:noFill/>
            <a:ln w="22225">
              <a:noFill/>
            </a:ln>
            <a:effectLst>
              <a:outerShdw sx="101000" sy="101000" algn="ctr" rotWithShape="0">
                <a:schemeClr val="bg1">
                  <a:lumMod val="75000"/>
                </a:schemeClr>
              </a:outerShdw>
            </a:effectLst>
          </p:spPr>
          <p:txBody>
            <a:bodyPr rtlCol="1" anchor="ctr">
              <a:normAutofit/>
            </a:bodyPr>
            <a:lstStyle/>
            <a:p>
              <a:pPr fontAlgn="auto">
                <a:spcBef>
                  <a:spcPts val="0"/>
                </a:spcBef>
                <a:spcAft>
                  <a:spcPts val="0"/>
                </a:spcAft>
                <a:defRPr/>
              </a:pPr>
              <a:r>
                <a:rPr lang="en-US" dirty="0">
                  <a:solidFill>
                    <a:prstClr val="black"/>
                  </a:solidFill>
                  <a:latin typeface="Arial"/>
                  <a:cs typeface="Arial"/>
                </a:rPr>
                <a:t>Pi</a:t>
              </a:r>
              <a:endParaRPr lang="he-IL" dirty="0">
                <a:solidFill>
                  <a:prstClr val="black"/>
                </a:solidFill>
                <a:latin typeface="Arial"/>
                <a:cs typeface="Arial"/>
              </a:endParaRPr>
            </a:p>
          </p:txBody>
        </p:sp>
        <p:sp>
          <p:nvSpPr>
            <p:cNvPr id="78" name="TextBox 77"/>
            <p:cNvSpPr txBox="1"/>
            <p:nvPr/>
          </p:nvSpPr>
          <p:spPr>
            <a:xfrm>
              <a:off x="6982348" y="3315770"/>
              <a:ext cx="589050" cy="572908"/>
            </a:xfrm>
            <a:prstGeom prst="rect">
              <a:avLst/>
            </a:prstGeom>
            <a:noFill/>
            <a:ln w="22225">
              <a:noFill/>
            </a:ln>
            <a:effectLst>
              <a:outerShdw sx="101000" sy="101000" algn="ctr" rotWithShape="0">
                <a:schemeClr val="bg1">
                  <a:lumMod val="75000"/>
                </a:schemeClr>
              </a:outerShdw>
            </a:effectLst>
          </p:spPr>
          <p:txBody>
            <a:bodyPr rtlCol="1" anchor="ctr">
              <a:normAutofit/>
            </a:bodyPr>
            <a:lstStyle/>
            <a:p>
              <a:pPr fontAlgn="auto">
                <a:spcBef>
                  <a:spcPts val="0"/>
                </a:spcBef>
                <a:spcAft>
                  <a:spcPts val="0"/>
                </a:spcAft>
                <a:defRPr/>
              </a:pPr>
              <a:r>
                <a:rPr lang="en-US" dirty="0">
                  <a:solidFill>
                    <a:prstClr val="black"/>
                  </a:solidFill>
                  <a:latin typeface="Arial"/>
                  <a:cs typeface="Arial"/>
                </a:rPr>
                <a:t>Pi</a:t>
              </a:r>
              <a:endParaRPr lang="he-IL" dirty="0">
                <a:solidFill>
                  <a:prstClr val="black"/>
                </a:solidFill>
                <a:latin typeface="Arial"/>
                <a:cs typeface="Arial"/>
              </a:endParaRPr>
            </a:p>
          </p:txBody>
        </p:sp>
        <p:sp>
          <p:nvSpPr>
            <p:cNvPr id="79" name="TextBox 78"/>
            <p:cNvSpPr txBox="1"/>
            <p:nvPr/>
          </p:nvSpPr>
          <p:spPr>
            <a:xfrm>
              <a:off x="7336412" y="3282443"/>
              <a:ext cx="589051" cy="572909"/>
            </a:xfrm>
            <a:prstGeom prst="rect">
              <a:avLst/>
            </a:prstGeom>
            <a:noFill/>
            <a:ln w="22225">
              <a:noFill/>
            </a:ln>
            <a:effectLst>
              <a:outerShdw sx="101000" sy="101000" algn="ctr" rotWithShape="0">
                <a:schemeClr val="bg1">
                  <a:lumMod val="75000"/>
                </a:schemeClr>
              </a:outerShdw>
            </a:effectLst>
          </p:spPr>
          <p:txBody>
            <a:bodyPr rtlCol="1" anchor="ctr">
              <a:normAutofit/>
            </a:bodyPr>
            <a:lstStyle/>
            <a:p>
              <a:pPr fontAlgn="auto">
                <a:spcBef>
                  <a:spcPts val="0"/>
                </a:spcBef>
                <a:spcAft>
                  <a:spcPts val="0"/>
                </a:spcAft>
                <a:defRPr/>
              </a:pPr>
              <a:r>
                <a:rPr lang="en-US" dirty="0">
                  <a:solidFill>
                    <a:prstClr val="black"/>
                  </a:solidFill>
                  <a:latin typeface="Arial"/>
                  <a:cs typeface="Arial"/>
                </a:rPr>
                <a:t>Pi</a:t>
              </a:r>
              <a:endParaRPr lang="he-IL" dirty="0">
                <a:solidFill>
                  <a:prstClr val="black"/>
                </a:solidFill>
                <a:latin typeface="Arial"/>
                <a:cs typeface="Arial"/>
              </a:endParaRPr>
            </a:p>
          </p:txBody>
        </p:sp>
      </p:grpSp>
      <p:sp>
        <p:nvSpPr>
          <p:cNvPr id="84" name="חץ ימינה 83"/>
          <p:cNvSpPr/>
          <p:nvPr/>
        </p:nvSpPr>
        <p:spPr>
          <a:xfrm>
            <a:off x="2833688" y="5292725"/>
            <a:ext cx="979487" cy="48418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endParaRPr lang="he-IL" dirty="0">
              <a:solidFill>
                <a:prstClr val="white"/>
              </a:solidFill>
            </a:endParaRPr>
          </a:p>
        </p:txBody>
      </p:sp>
      <p:sp>
        <p:nvSpPr>
          <p:cNvPr id="85" name="TextBox 84"/>
          <p:cNvSpPr txBox="1"/>
          <p:nvPr/>
        </p:nvSpPr>
        <p:spPr>
          <a:xfrm>
            <a:off x="-44450" y="4867275"/>
            <a:ext cx="8183563" cy="369888"/>
          </a:xfrm>
          <a:prstGeom prst="rect">
            <a:avLst/>
          </a:prstGeom>
          <a:noFill/>
          <a:ln w="19050">
            <a:noFill/>
          </a:ln>
          <a:effectLst>
            <a:outerShdw sx="102000" sy="102000" algn="tl" rotWithShape="0">
              <a:schemeClr val="bg1">
                <a:lumMod val="65000"/>
                <a:alpha val="0"/>
              </a:schemeClr>
            </a:outerShdw>
          </a:effectLst>
        </p:spPr>
        <p:txBody>
          <a:bodyPr rtlCol="1">
            <a:spAutoFit/>
          </a:bodyPr>
          <a:lstStyle/>
          <a:p>
            <a:pPr algn="l" fontAlgn="auto">
              <a:spcBef>
                <a:spcPts val="0"/>
              </a:spcBef>
              <a:spcAft>
                <a:spcPts val="0"/>
              </a:spcAft>
              <a:defRPr/>
            </a:pPr>
            <a:r>
              <a:rPr lang="en-US" dirty="0">
                <a:solidFill>
                  <a:srgbClr val="1D4C72"/>
                </a:solidFill>
              </a:rPr>
              <a:t>                    ATP                                               ADP          +   Pi         </a:t>
            </a:r>
            <a:endParaRPr lang="he-IL" dirty="0">
              <a:solidFill>
                <a:srgbClr val="1D4C72"/>
              </a:solidFill>
            </a:endParaRPr>
          </a:p>
        </p:txBody>
      </p:sp>
      <p:cxnSp>
        <p:nvCxnSpPr>
          <p:cNvPr id="86" name="מחבר חץ ישר 85"/>
          <p:cNvCxnSpPr/>
          <p:nvPr/>
        </p:nvCxnSpPr>
        <p:spPr>
          <a:xfrm>
            <a:off x="2949575" y="4876800"/>
            <a:ext cx="977900" cy="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3" name="מלבן מעוגל 2"/>
          <p:cNvSpPr/>
          <p:nvPr/>
        </p:nvSpPr>
        <p:spPr>
          <a:xfrm>
            <a:off x="107950" y="465138"/>
            <a:ext cx="8928100" cy="3251200"/>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endParaRPr lang="he-IL" dirty="0">
              <a:solidFill>
                <a:prstClr val="white"/>
              </a:solidFill>
            </a:endParaRPr>
          </a:p>
        </p:txBody>
      </p:sp>
      <p:sp>
        <p:nvSpPr>
          <p:cNvPr id="87" name="מלבן מעוגל 86"/>
          <p:cNvSpPr/>
          <p:nvPr/>
        </p:nvSpPr>
        <p:spPr>
          <a:xfrm>
            <a:off x="107950" y="3822700"/>
            <a:ext cx="8928100" cy="2901950"/>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endParaRPr lang="he-IL" dirty="0">
              <a:solidFill>
                <a:prstClr val="white"/>
              </a:solidFill>
            </a:endParaRPr>
          </a:p>
        </p:txBody>
      </p:sp>
      <p:sp>
        <p:nvSpPr>
          <p:cNvPr id="80" name="מלבן מעוגל 79"/>
          <p:cNvSpPr/>
          <p:nvPr/>
        </p:nvSpPr>
        <p:spPr bwMode="auto">
          <a:xfrm>
            <a:off x="7264400" y="1772816"/>
            <a:ext cx="1460500" cy="649287"/>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endParaRPr lang="he-IL" sz="1600" b="1" dirty="0">
              <a:solidFill>
                <a:srgbClr val="FFFF00"/>
              </a:solidFill>
            </a:endParaRPr>
          </a:p>
          <a:p>
            <a:pPr algn="ctr">
              <a:defRPr/>
            </a:pPr>
            <a:r>
              <a:rPr lang="he-IL" sz="1600" b="1" dirty="0">
                <a:solidFill>
                  <a:srgbClr val="FFFF00"/>
                </a:solidFill>
              </a:rPr>
              <a:t>אנרגיה</a:t>
            </a:r>
          </a:p>
        </p:txBody>
      </p:sp>
      <p:sp>
        <p:nvSpPr>
          <p:cNvPr id="89" name="TextBox 88"/>
          <p:cNvSpPr txBox="1"/>
          <p:nvPr/>
        </p:nvSpPr>
        <p:spPr>
          <a:xfrm>
            <a:off x="312738" y="2119313"/>
            <a:ext cx="4471987" cy="2308225"/>
          </a:xfrm>
          <a:prstGeom prst="rect">
            <a:avLst/>
          </a:prstGeom>
          <a:noFill/>
          <a:ln w="19050">
            <a:noFill/>
          </a:ln>
          <a:effectLst>
            <a:outerShdw sx="102000" sy="102000" algn="tl" rotWithShape="0">
              <a:schemeClr val="bg1">
                <a:lumMod val="65000"/>
                <a:alpha val="0"/>
              </a:schemeClr>
            </a:outerShdw>
          </a:effectLst>
        </p:spPr>
        <p:txBody>
          <a:bodyPr rtlCol="1">
            <a:spAutoFit/>
          </a:bodyPr>
          <a:lstStyle/>
          <a:p>
            <a:pPr fontAlgn="auto">
              <a:spcBef>
                <a:spcPts val="0"/>
              </a:spcBef>
              <a:spcAft>
                <a:spcPts val="0"/>
              </a:spcAft>
              <a:defRPr/>
            </a:pPr>
            <a:endParaRPr lang="he-IL" dirty="0">
              <a:solidFill>
                <a:srgbClr val="1D4C72"/>
              </a:solidFill>
            </a:endParaRPr>
          </a:p>
          <a:p>
            <a:pPr fontAlgn="auto">
              <a:spcBef>
                <a:spcPts val="0"/>
              </a:spcBef>
              <a:spcAft>
                <a:spcPts val="0"/>
              </a:spcAft>
              <a:defRPr/>
            </a:pPr>
            <a:r>
              <a:rPr lang="he-IL" dirty="0">
                <a:solidFill>
                  <a:prstClr val="black"/>
                </a:solidFill>
              </a:rPr>
              <a:t>                                                                               </a:t>
            </a:r>
          </a:p>
          <a:p>
            <a:pPr fontAlgn="auto">
              <a:spcBef>
                <a:spcPts val="0"/>
              </a:spcBef>
              <a:spcAft>
                <a:spcPts val="0"/>
              </a:spcAft>
              <a:defRPr/>
            </a:pPr>
            <a:r>
              <a:rPr lang="en-US" dirty="0">
                <a:solidFill>
                  <a:prstClr val="black"/>
                </a:solidFill>
              </a:rPr>
              <a:t>ATP </a:t>
            </a:r>
            <a:r>
              <a:rPr lang="he-IL" dirty="0">
                <a:solidFill>
                  <a:prstClr val="black"/>
                </a:solidFill>
              </a:rPr>
              <a:t> נוצר מהתלכדות </a:t>
            </a:r>
            <a:r>
              <a:rPr lang="en-US" dirty="0">
                <a:solidFill>
                  <a:prstClr val="black"/>
                </a:solidFill>
              </a:rPr>
              <a:t>ADP</a:t>
            </a:r>
            <a:r>
              <a:rPr lang="he-IL" dirty="0">
                <a:solidFill>
                  <a:prstClr val="black"/>
                </a:solidFill>
              </a:rPr>
              <a:t> וזרחה בודדת (</a:t>
            </a:r>
            <a:r>
              <a:rPr lang="en-US" dirty="0">
                <a:solidFill>
                  <a:prstClr val="black"/>
                </a:solidFill>
              </a:rPr>
              <a:t>Pi</a:t>
            </a:r>
            <a:r>
              <a:rPr lang="he-IL" dirty="0">
                <a:solidFill>
                  <a:prstClr val="black"/>
                </a:solidFill>
              </a:rPr>
              <a:t>)    בעזרת אנרגיה שמקורה מפירוק גלוקוז  </a:t>
            </a:r>
          </a:p>
          <a:p>
            <a:pPr fontAlgn="auto">
              <a:spcBef>
                <a:spcPts val="0"/>
              </a:spcBef>
              <a:spcAft>
                <a:spcPts val="0"/>
              </a:spcAft>
              <a:defRPr/>
            </a:pPr>
            <a:r>
              <a:rPr lang="he-IL" dirty="0">
                <a:solidFill>
                  <a:prstClr val="black"/>
                </a:solidFill>
              </a:rPr>
              <a:t> בנשימה תאית ומפירוק חומרים </a:t>
            </a:r>
            <a:r>
              <a:rPr lang="he-IL" dirty="0"/>
              <a:t>אורגניים</a:t>
            </a:r>
            <a:r>
              <a:rPr lang="he-IL" dirty="0">
                <a:solidFill>
                  <a:prstClr val="black"/>
                </a:solidFill>
              </a:rPr>
              <a:t> אחרים</a:t>
            </a:r>
          </a:p>
          <a:p>
            <a:pPr fontAlgn="auto">
              <a:spcBef>
                <a:spcPts val="0"/>
              </a:spcBef>
              <a:spcAft>
                <a:spcPts val="0"/>
              </a:spcAft>
              <a:defRPr/>
            </a:pPr>
            <a:endParaRPr lang="he-IL" dirty="0">
              <a:solidFill>
                <a:prstClr val="black"/>
              </a:solidFill>
            </a:endParaRPr>
          </a:p>
          <a:p>
            <a:pPr fontAlgn="auto">
              <a:spcBef>
                <a:spcPts val="0"/>
              </a:spcBef>
              <a:spcAft>
                <a:spcPts val="0"/>
              </a:spcAft>
              <a:defRPr/>
            </a:pPr>
            <a:endParaRPr lang="he-IL" dirty="0">
              <a:solidFill>
                <a:prstClr val="black"/>
              </a:solidFill>
            </a:endParaRPr>
          </a:p>
          <a:p>
            <a:pPr fontAlgn="auto">
              <a:spcBef>
                <a:spcPts val="0"/>
              </a:spcBef>
              <a:spcAft>
                <a:spcPts val="0"/>
              </a:spcAft>
              <a:defRPr/>
            </a:pPr>
            <a:endParaRPr lang="he-IL" dirty="0">
              <a:solidFill>
                <a:prstClr val="black"/>
              </a:solidFill>
            </a:endParaRPr>
          </a:p>
        </p:txBody>
      </p:sp>
      <p:sp>
        <p:nvSpPr>
          <p:cNvPr id="90" name="TextBox 89"/>
          <p:cNvSpPr txBox="1"/>
          <p:nvPr/>
        </p:nvSpPr>
        <p:spPr>
          <a:xfrm>
            <a:off x="6021388" y="2374900"/>
            <a:ext cx="2563812" cy="1200150"/>
          </a:xfrm>
          <a:prstGeom prst="rect">
            <a:avLst/>
          </a:prstGeom>
          <a:noFill/>
          <a:ln w="19050">
            <a:noFill/>
          </a:ln>
          <a:effectLst>
            <a:outerShdw sx="102000" sy="102000" algn="tl" rotWithShape="0">
              <a:schemeClr val="bg1">
                <a:lumMod val="65000"/>
                <a:alpha val="0"/>
              </a:schemeClr>
            </a:outerShdw>
          </a:effectLst>
        </p:spPr>
        <p:txBody>
          <a:bodyPr rtlCol="1">
            <a:spAutoFit/>
          </a:bodyPr>
          <a:lstStyle/>
          <a:p>
            <a:pPr fontAlgn="auto">
              <a:spcBef>
                <a:spcPts val="0"/>
              </a:spcBef>
              <a:spcAft>
                <a:spcPts val="0"/>
              </a:spcAft>
              <a:defRPr/>
            </a:pPr>
            <a:endParaRPr lang="he-IL" dirty="0">
              <a:solidFill>
                <a:srgbClr val="1D4C72"/>
              </a:solidFill>
            </a:endParaRPr>
          </a:p>
          <a:p>
            <a:pPr fontAlgn="auto">
              <a:spcBef>
                <a:spcPts val="0"/>
              </a:spcBef>
              <a:spcAft>
                <a:spcPts val="0"/>
              </a:spcAft>
              <a:defRPr/>
            </a:pPr>
            <a:r>
              <a:rPr lang="he-IL" dirty="0">
                <a:solidFill>
                  <a:prstClr val="black"/>
                </a:solidFill>
              </a:rPr>
              <a:t>מולקולת ה-</a:t>
            </a:r>
            <a:r>
              <a:rPr lang="en-US" dirty="0">
                <a:solidFill>
                  <a:prstClr val="black"/>
                </a:solidFill>
              </a:rPr>
              <a:t>ATP</a:t>
            </a:r>
            <a:endParaRPr lang="he-IL" dirty="0">
              <a:solidFill>
                <a:prstClr val="black"/>
              </a:solidFill>
            </a:endParaRPr>
          </a:p>
          <a:p>
            <a:pPr fontAlgn="auto">
              <a:spcBef>
                <a:spcPts val="0"/>
              </a:spcBef>
              <a:spcAft>
                <a:spcPts val="0"/>
              </a:spcAft>
              <a:defRPr/>
            </a:pPr>
            <a:r>
              <a:rPr lang="he-IL" dirty="0">
                <a:solidFill>
                  <a:prstClr val="black"/>
                </a:solidFill>
              </a:rPr>
              <a:t> היא מטבע אנרגיה שיש בתוכה אנרגיה כימית</a:t>
            </a:r>
          </a:p>
        </p:txBody>
      </p:sp>
      <p:sp>
        <p:nvSpPr>
          <p:cNvPr id="91" name="TextBox 90"/>
          <p:cNvSpPr txBox="1"/>
          <p:nvPr/>
        </p:nvSpPr>
        <p:spPr>
          <a:xfrm>
            <a:off x="-422275" y="3495675"/>
            <a:ext cx="7627938" cy="923925"/>
          </a:xfrm>
          <a:prstGeom prst="rect">
            <a:avLst/>
          </a:prstGeom>
          <a:noFill/>
          <a:ln w="19050">
            <a:noFill/>
          </a:ln>
          <a:effectLst>
            <a:outerShdw sx="102000" sy="102000" algn="tl" rotWithShape="0">
              <a:schemeClr val="bg1">
                <a:lumMod val="65000"/>
                <a:alpha val="0"/>
              </a:schemeClr>
            </a:outerShdw>
          </a:effectLst>
        </p:spPr>
        <p:txBody>
          <a:bodyPr rtlCol="1">
            <a:spAutoFit/>
          </a:bodyPr>
          <a:lstStyle/>
          <a:p>
            <a:pPr fontAlgn="auto">
              <a:spcBef>
                <a:spcPts val="0"/>
              </a:spcBef>
              <a:spcAft>
                <a:spcPts val="0"/>
              </a:spcAft>
              <a:defRPr/>
            </a:pPr>
            <a:endParaRPr lang="he-IL" dirty="0">
              <a:solidFill>
                <a:srgbClr val="1D4C72"/>
              </a:solidFill>
            </a:endParaRPr>
          </a:p>
          <a:p>
            <a:pPr fontAlgn="auto">
              <a:spcBef>
                <a:spcPts val="0"/>
              </a:spcBef>
              <a:spcAft>
                <a:spcPts val="0"/>
              </a:spcAft>
              <a:defRPr/>
            </a:pPr>
            <a:r>
              <a:rPr lang="he-IL" dirty="0">
                <a:solidFill>
                  <a:prstClr val="black"/>
                </a:solidFill>
              </a:rPr>
              <a:t>                                                                               </a:t>
            </a:r>
          </a:p>
          <a:p>
            <a:pPr fontAlgn="auto">
              <a:spcBef>
                <a:spcPts val="0"/>
              </a:spcBef>
              <a:spcAft>
                <a:spcPts val="0"/>
              </a:spcAft>
              <a:defRPr/>
            </a:pPr>
            <a:r>
              <a:rPr lang="he-IL" b="1" dirty="0">
                <a:solidFill>
                  <a:srgbClr val="FF0000"/>
                </a:solidFill>
              </a:rPr>
              <a:t>כאשר ה- </a:t>
            </a:r>
            <a:r>
              <a:rPr lang="en-US" b="1" dirty="0">
                <a:solidFill>
                  <a:srgbClr val="FF0000"/>
                </a:solidFill>
              </a:rPr>
              <a:t>ATP</a:t>
            </a:r>
            <a:r>
              <a:rPr lang="he-IL" b="1" dirty="0">
                <a:solidFill>
                  <a:srgbClr val="FF0000"/>
                </a:solidFill>
              </a:rPr>
              <a:t> מתפרק, האנרגיה משתחררת</a:t>
            </a:r>
          </a:p>
        </p:txBody>
      </p:sp>
      <p:sp>
        <p:nvSpPr>
          <p:cNvPr id="92" name="TextBox 91"/>
          <p:cNvSpPr txBox="1"/>
          <p:nvPr/>
        </p:nvSpPr>
        <p:spPr>
          <a:xfrm>
            <a:off x="-44450" y="525463"/>
            <a:ext cx="7512050" cy="369887"/>
          </a:xfrm>
          <a:prstGeom prst="rect">
            <a:avLst/>
          </a:prstGeom>
          <a:noFill/>
          <a:ln w="19050">
            <a:noFill/>
          </a:ln>
          <a:effectLst>
            <a:outerShdw sx="102000" sy="102000" algn="tl" rotWithShape="0">
              <a:schemeClr val="bg1">
                <a:lumMod val="65000"/>
                <a:alpha val="0"/>
              </a:schemeClr>
            </a:outerShdw>
          </a:effectLst>
        </p:spPr>
        <p:txBody>
          <a:bodyPr rtlCol="1">
            <a:spAutoFit/>
          </a:bodyPr>
          <a:lstStyle/>
          <a:p>
            <a:pPr fontAlgn="auto">
              <a:spcBef>
                <a:spcPts val="0"/>
              </a:spcBef>
              <a:spcAft>
                <a:spcPts val="0"/>
              </a:spcAft>
              <a:defRPr/>
            </a:pPr>
            <a:r>
              <a:rPr lang="he-IL" b="1" dirty="0">
                <a:solidFill>
                  <a:srgbClr val="FF0000"/>
                </a:solidFill>
              </a:rPr>
              <a:t>כדי ליצור </a:t>
            </a:r>
            <a:r>
              <a:rPr lang="en-US" b="1" dirty="0">
                <a:solidFill>
                  <a:srgbClr val="FF0000"/>
                </a:solidFill>
              </a:rPr>
              <a:t>ATP</a:t>
            </a:r>
            <a:r>
              <a:rPr lang="he-IL" b="1" dirty="0">
                <a:solidFill>
                  <a:srgbClr val="FF0000"/>
                </a:solidFill>
              </a:rPr>
              <a:t> צריך להשקיע אנרגיה</a:t>
            </a:r>
          </a:p>
        </p:txBody>
      </p:sp>
      <p:sp>
        <p:nvSpPr>
          <p:cNvPr id="123" name="מלבן מעוגל 122"/>
          <p:cNvSpPr/>
          <p:nvPr/>
        </p:nvSpPr>
        <p:spPr bwMode="auto">
          <a:xfrm>
            <a:off x="1343025" y="5453063"/>
            <a:ext cx="1379538" cy="647700"/>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endParaRPr lang="he-IL" sz="1600" b="1" dirty="0">
              <a:solidFill>
                <a:srgbClr val="FFFF00"/>
              </a:solidFill>
            </a:endParaRPr>
          </a:p>
          <a:p>
            <a:pPr algn="ctr">
              <a:defRPr/>
            </a:pPr>
            <a:r>
              <a:rPr lang="he-IL" sz="1600" b="1" dirty="0">
                <a:solidFill>
                  <a:srgbClr val="FFFF00"/>
                </a:solidFill>
              </a:rPr>
              <a:t>אנרגיה</a:t>
            </a:r>
          </a:p>
        </p:txBody>
      </p:sp>
      <p:sp>
        <p:nvSpPr>
          <p:cNvPr id="88" name="Rectangle 3"/>
          <p:cNvSpPr/>
          <p:nvPr/>
        </p:nvSpPr>
        <p:spPr>
          <a:xfrm>
            <a:off x="389135" y="358626"/>
            <a:ext cx="8215313" cy="4603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fontAlgn="auto">
              <a:spcBef>
                <a:spcPts val="0"/>
              </a:spcBef>
              <a:spcAft>
                <a:spcPts val="0"/>
              </a:spcAft>
              <a:defRPr/>
            </a:pPr>
            <a:endParaRPr lang="he-IL" dirty="0">
              <a:solidFill>
                <a:prstClr val="white"/>
              </a:solidFill>
            </a:endParaRPr>
          </a:p>
        </p:txBody>
      </p:sp>
      <p:sp>
        <p:nvSpPr>
          <p:cNvPr id="94" name="Slide Number Placeholder 8"/>
          <p:cNvSpPr txBox="1">
            <a:spLocks/>
          </p:cNvSpPr>
          <p:nvPr/>
        </p:nvSpPr>
        <p:spPr bwMode="auto">
          <a:xfrm>
            <a:off x="-46572" y="6520259"/>
            <a:ext cx="774441" cy="365125"/>
          </a:xfrm>
          <a:prstGeom prst="rect">
            <a:avLst/>
          </a:prstGeom>
          <a:ln>
            <a:miter lim="800000"/>
            <a:headEnd/>
            <a:tailEnd/>
          </a:ln>
        </p:spPr>
        <p:txBody>
          <a:bodyPr vert="horz" wrap="square" lIns="91440" tIns="45720" rIns="91440" bIns="45720" numCol="1" anchor="t" anchorCtr="0" compatLnSpc="1">
            <a:prstTxWarp prst="textNoShape">
              <a:avLst/>
            </a:prstTxWarp>
          </a:bodyPr>
          <a:lstStyle>
            <a:defPPr>
              <a:defRPr lang="he-IL"/>
            </a:defPPr>
            <a:lvl1pPr algn="l" rtl="1" fontAlgn="auto">
              <a:spcBef>
                <a:spcPts val="0"/>
              </a:spcBef>
              <a:spcAft>
                <a:spcPts val="0"/>
              </a:spcAft>
              <a:defRPr kern="1200">
                <a:solidFill>
                  <a:srgbClr val="FFFCF7"/>
                </a:solidFill>
                <a:latin typeface="+mn-lt"/>
                <a:ea typeface="+mn-ea"/>
                <a:cs typeface="+mn-cs"/>
              </a:defRPr>
            </a:lvl1pPr>
            <a:lvl2pPr marL="457200" algn="r" rtl="1" fontAlgn="base">
              <a:spcBef>
                <a:spcPct val="0"/>
              </a:spcBef>
              <a:spcAft>
                <a:spcPct val="0"/>
              </a:spcAft>
              <a:defRPr kern="1200">
                <a:solidFill>
                  <a:schemeClr val="tx1"/>
                </a:solidFill>
                <a:latin typeface="Arial" pitchFamily="34" charset="0"/>
                <a:ea typeface="+mn-ea"/>
                <a:cs typeface="Arial" pitchFamily="34" charset="0"/>
              </a:defRPr>
            </a:lvl2pPr>
            <a:lvl3pPr marL="914400" algn="r" rtl="1" fontAlgn="base">
              <a:spcBef>
                <a:spcPct val="0"/>
              </a:spcBef>
              <a:spcAft>
                <a:spcPct val="0"/>
              </a:spcAft>
              <a:defRPr kern="1200">
                <a:solidFill>
                  <a:schemeClr val="tx1"/>
                </a:solidFill>
                <a:latin typeface="Arial" pitchFamily="34" charset="0"/>
                <a:ea typeface="+mn-ea"/>
                <a:cs typeface="Arial" pitchFamily="34" charset="0"/>
              </a:defRPr>
            </a:lvl3pPr>
            <a:lvl4pPr marL="1371600" algn="r" rtl="1" fontAlgn="base">
              <a:spcBef>
                <a:spcPct val="0"/>
              </a:spcBef>
              <a:spcAft>
                <a:spcPct val="0"/>
              </a:spcAft>
              <a:defRPr kern="1200">
                <a:solidFill>
                  <a:schemeClr val="tx1"/>
                </a:solidFill>
                <a:latin typeface="Arial" pitchFamily="34" charset="0"/>
                <a:ea typeface="+mn-ea"/>
                <a:cs typeface="Arial" pitchFamily="34" charset="0"/>
              </a:defRPr>
            </a:lvl4pPr>
            <a:lvl5pPr marL="1828800" algn="r" rtl="1" fontAlgn="base">
              <a:spcBef>
                <a:spcPct val="0"/>
              </a:spcBef>
              <a:spcAft>
                <a:spcPct val="0"/>
              </a:spcAft>
              <a:defRPr kern="1200">
                <a:solidFill>
                  <a:schemeClr val="tx1"/>
                </a:solidFill>
                <a:latin typeface="Arial" pitchFamily="34" charset="0"/>
                <a:ea typeface="+mn-ea"/>
                <a:cs typeface="Arial" pitchFamily="34" charset="0"/>
              </a:defRPr>
            </a:lvl5pPr>
            <a:lvl6pPr marL="2286000" algn="r" defTabSz="914400" rtl="1" eaLnBrk="1" latinLnBrk="0" hangingPunct="1">
              <a:defRPr kern="1200">
                <a:solidFill>
                  <a:schemeClr val="tx1"/>
                </a:solidFill>
                <a:latin typeface="Arial" pitchFamily="34" charset="0"/>
                <a:ea typeface="+mn-ea"/>
                <a:cs typeface="Arial" pitchFamily="34" charset="0"/>
              </a:defRPr>
            </a:lvl6pPr>
            <a:lvl7pPr marL="2743200" algn="r" defTabSz="914400" rtl="1" eaLnBrk="1" latinLnBrk="0" hangingPunct="1">
              <a:defRPr kern="1200">
                <a:solidFill>
                  <a:schemeClr val="tx1"/>
                </a:solidFill>
                <a:latin typeface="Arial" pitchFamily="34" charset="0"/>
                <a:ea typeface="+mn-ea"/>
                <a:cs typeface="Arial" pitchFamily="34" charset="0"/>
              </a:defRPr>
            </a:lvl7pPr>
            <a:lvl8pPr marL="3200400" algn="r" defTabSz="914400" rtl="1" eaLnBrk="1" latinLnBrk="0" hangingPunct="1">
              <a:defRPr kern="1200">
                <a:solidFill>
                  <a:schemeClr val="tx1"/>
                </a:solidFill>
                <a:latin typeface="Arial" pitchFamily="34" charset="0"/>
                <a:ea typeface="+mn-ea"/>
                <a:cs typeface="Arial" pitchFamily="34" charset="0"/>
              </a:defRPr>
            </a:lvl8pPr>
            <a:lvl9pPr marL="3657600" algn="r" defTabSz="914400" rtl="1" eaLnBrk="1" latinLnBrk="0" hangingPunct="1">
              <a:defRPr kern="1200">
                <a:solidFill>
                  <a:schemeClr val="tx1"/>
                </a:solidFill>
                <a:latin typeface="Arial" pitchFamily="34" charset="0"/>
                <a:ea typeface="+mn-ea"/>
                <a:cs typeface="Arial" pitchFamily="34" charset="0"/>
              </a:defRPr>
            </a:lvl9pPr>
          </a:lstStyle>
          <a:p>
            <a:pPr fontAlgn="base">
              <a:spcBef>
                <a:spcPct val="0"/>
              </a:spcBef>
              <a:spcAft>
                <a:spcPct val="0"/>
              </a:spcAft>
              <a:defRPr/>
            </a:pPr>
            <a:fld id="{FBCEFA07-D00C-4DF1-AC33-4CC8C8A6BFD5}" type="slidenum">
              <a:rPr lang="he-IL" sz="1400" smtClean="0">
                <a:solidFill>
                  <a:schemeClr val="bg1">
                    <a:lumMod val="75000"/>
                  </a:schemeClr>
                </a:solidFill>
              </a:rPr>
              <a:pPr fontAlgn="base">
                <a:spcBef>
                  <a:spcPct val="0"/>
                </a:spcBef>
                <a:spcAft>
                  <a:spcPct val="0"/>
                </a:spcAft>
                <a:defRPr/>
              </a:pPr>
              <a:t>49</a:t>
            </a:fld>
            <a:endParaRPr lang="he-IL" sz="1400" dirty="0" smtClean="0">
              <a:solidFill>
                <a:schemeClr val="bg1">
                  <a:lumMod val="75000"/>
                </a:schemeClr>
              </a:solidFill>
            </a:endParaRPr>
          </a:p>
        </p:txBody>
      </p:sp>
    </p:spTree>
  </p:cSld>
  <p:clrMapOvr>
    <a:masterClrMapping/>
  </p:clrMapOvr>
  <p:transition spd="slow"/>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5" name="Slide Number Placeholder 8"/>
          <p:cNvSpPr>
            <a:spLocks noGrp="1"/>
          </p:cNvSpPr>
          <p:nvPr>
            <p:ph type="sldNum" sz="quarter" idx="12"/>
          </p:nvPr>
        </p:nvSpPr>
        <p:spPr bwMode="auto">
          <a:ln>
            <a:miter lim="800000"/>
            <a:headEnd/>
            <a:tailEnd/>
          </a:ln>
        </p:spPr>
        <p:txBody>
          <a:bodyPr vert="horz" wrap="square" lIns="91440" tIns="45720" rIns="91440" bIns="45720" numCol="1" anchor="t" anchorCtr="0" compatLnSpc="1">
            <a:prstTxWarp prst="textNoShape">
              <a:avLst/>
            </a:prstTxWarp>
          </a:bodyPr>
          <a:lstStyle/>
          <a:p>
            <a:pPr fontAlgn="base">
              <a:spcBef>
                <a:spcPct val="0"/>
              </a:spcBef>
              <a:spcAft>
                <a:spcPct val="0"/>
              </a:spcAft>
              <a:defRPr/>
            </a:pPr>
            <a:fld id="{723D8F43-6DE7-44AC-84D6-A7D65E357ED7}" type="slidenum">
              <a:rPr lang="he-IL" smtClean="0"/>
              <a:pPr fontAlgn="base">
                <a:spcBef>
                  <a:spcPct val="0"/>
                </a:spcBef>
                <a:spcAft>
                  <a:spcPct val="0"/>
                </a:spcAft>
                <a:defRPr/>
              </a:pPr>
              <a:t>50</a:t>
            </a:fld>
            <a:endParaRPr lang="he-IL" dirty="0" smtClean="0"/>
          </a:p>
        </p:txBody>
      </p:sp>
      <p:sp>
        <p:nvSpPr>
          <p:cNvPr id="6" name="כותרת 5"/>
          <p:cNvSpPr>
            <a:spLocks noGrp="1"/>
          </p:cNvSpPr>
          <p:nvPr>
            <p:ph type="ctrTitle"/>
          </p:nvPr>
        </p:nvSpPr>
        <p:spPr>
          <a:xfrm>
            <a:off x="785813" y="71438"/>
            <a:ext cx="7772400" cy="441325"/>
          </a:xfrm>
        </p:spPr>
        <p:txBody>
          <a:bodyPr/>
          <a:lstStyle/>
          <a:p>
            <a:pPr fontAlgn="auto">
              <a:defRPr/>
            </a:pPr>
            <a:r>
              <a:rPr lang="he-IL" sz="1800" b="1" dirty="0" smtClean="0">
                <a:solidFill>
                  <a:srgbClr val="FF6600"/>
                </a:solidFill>
                <a:ea typeface="+mn-ea"/>
              </a:rPr>
              <a:t>תשובות</a:t>
            </a:r>
            <a:endParaRPr lang="he-IL" sz="1800" dirty="0" smtClean="0"/>
          </a:p>
        </p:txBody>
      </p:sp>
      <p:sp>
        <p:nvSpPr>
          <p:cNvPr id="7" name="TextBox 6"/>
          <p:cNvSpPr txBox="1"/>
          <p:nvPr/>
        </p:nvSpPr>
        <p:spPr>
          <a:xfrm>
            <a:off x="231775" y="496888"/>
            <a:ext cx="8397875" cy="1754187"/>
          </a:xfrm>
          <a:prstGeom prst="rect">
            <a:avLst/>
          </a:prstGeom>
          <a:noFill/>
          <a:ln w="19050">
            <a:noFill/>
          </a:ln>
          <a:effectLst>
            <a:outerShdw sx="102000" sy="102000" algn="tl" rotWithShape="0">
              <a:sysClr val="window" lastClr="FFFFFF">
                <a:lumMod val="65000"/>
                <a:alpha val="0"/>
              </a:sysClr>
            </a:outerShdw>
          </a:effectLst>
        </p:spPr>
        <p:txBody>
          <a:bodyPr rtlCol="1">
            <a:spAutoFit/>
          </a:bodyPr>
          <a:lstStyle/>
          <a:p>
            <a:pPr fontAlgn="auto">
              <a:spcBef>
                <a:spcPts val="0"/>
              </a:spcBef>
              <a:spcAft>
                <a:spcPts val="0"/>
              </a:spcAft>
              <a:defRPr/>
            </a:pPr>
            <a:r>
              <a:rPr lang="he-IL" b="1" kern="0" dirty="0">
                <a:solidFill>
                  <a:srgbClr val="1D4C72"/>
                </a:solidFill>
              </a:rPr>
              <a:t>שאלה 22:</a:t>
            </a:r>
          </a:p>
          <a:p>
            <a:pPr fontAlgn="auto">
              <a:spcBef>
                <a:spcPts val="0"/>
              </a:spcBef>
              <a:spcAft>
                <a:spcPts val="0"/>
              </a:spcAft>
              <a:defRPr/>
            </a:pPr>
            <a:r>
              <a:rPr lang="he-IL" kern="0" dirty="0">
                <a:solidFill>
                  <a:srgbClr val="1D4C72"/>
                </a:solidFill>
              </a:rPr>
              <a:t>איזה מהחומרים שלפניך </a:t>
            </a:r>
            <a:r>
              <a:rPr lang="he-IL" u="sng" kern="0" dirty="0">
                <a:solidFill>
                  <a:srgbClr val="1D4C72"/>
                </a:solidFill>
              </a:rPr>
              <a:t>אינו</a:t>
            </a:r>
            <a:r>
              <a:rPr lang="he-IL" kern="0" dirty="0">
                <a:solidFill>
                  <a:srgbClr val="1D4C72"/>
                </a:solidFill>
              </a:rPr>
              <a:t> </a:t>
            </a:r>
            <a:r>
              <a:rPr lang="he-IL" kern="0" dirty="0">
                <a:solidFill>
                  <a:schemeClr val="tx2"/>
                </a:solidFill>
              </a:rPr>
              <a:t>מועבר דרך </a:t>
            </a:r>
            <a:r>
              <a:rPr lang="he-IL" kern="0" dirty="0">
                <a:solidFill>
                  <a:srgbClr val="1D4C72"/>
                </a:solidFill>
              </a:rPr>
              <a:t>הדם?</a:t>
            </a:r>
          </a:p>
          <a:p>
            <a:pPr fontAlgn="auto">
              <a:spcBef>
                <a:spcPts val="0"/>
              </a:spcBef>
              <a:spcAft>
                <a:spcPts val="0"/>
              </a:spcAft>
              <a:defRPr/>
            </a:pPr>
            <a:r>
              <a:rPr lang="he-IL" kern="0" dirty="0">
                <a:solidFill>
                  <a:srgbClr val="1D4C72"/>
                </a:solidFill>
              </a:rPr>
              <a:t>א. הורמון</a:t>
            </a:r>
          </a:p>
          <a:p>
            <a:pPr fontAlgn="auto">
              <a:spcBef>
                <a:spcPts val="0"/>
              </a:spcBef>
              <a:spcAft>
                <a:spcPts val="0"/>
              </a:spcAft>
              <a:defRPr/>
            </a:pPr>
            <a:r>
              <a:rPr lang="he-IL" kern="0" dirty="0">
                <a:solidFill>
                  <a:srgbClr val="1D4C72"/>
                </a:solidFill>
              </a:rPr>
              <a:t>ב. נוגדן</a:t>
            </a:r>
          </a:p>
          <a:p>
            <a:pPr fontAlgn="auto">
              <a:spcBef>
                <a:spcPts val="0"/>
              </a:spcBef>
              <a:spcAft>
                <a:spcPts val="0"/>
              </a:spcAft>
              <a:defRPr/>
            </a:pPr>
            <a:r>
              <a:rPr lang="he-IL" kern="0" dirty="0">
                <a:solidFill>
                  <a:srgbClr val="1D4C72"/>
                </a:solidFill>
              </a:rPr>
              <a:t>ג. </a:t>
            </a:r>
            <a:r>
              <a:rPr lang="en-US" kern="0" dirty="0">
                <a:solidFill>
                  <a:srgbClr val="1D4C72"/>
                </a:solidFill>
              </a:rPr>
              <a:t>ATP</a:t>
            </a:r>
            <a:endParaRPr lang="he-IL" kern="0" dirty="0">
              <a:solidFill>
                <a:srgbClr val="1D4C72"/>
              </a:solidFill>
            </a:endParaRPr>
          </a:p>
          <a:p>
            <a:pPr fontAlgn="auto">
              <a:spcBef>
                <a:spcPts val="0"/>
              </a:spcBef>
              <a:spcAft>
                <a:spcPts val="0"/>
              </a:spcAft>
              <a:defRPr/>
            </a:pPr>
            <a:r>
              <a:rPr lang="he-IL" kern="0" dirty="0">
                <a:solidFill>
                  <a:srgbClr val="1D4C72"/>
                </a:solidFill>
              </a:rPr>
              <a:t>ד. פחמן דו-חמצני</a:t>
            </a:r>
          </a:p>
        </p:txBody>
      </p:sp>
      <p:sp>
        <p:nvSpPr>
          <p:cNvPr id="9" name="TextBox 8"/>
          <p:cNvSpPr txBox="1"/>
          <p:nvPr/>
        </p:nvSpPr>
        <p:spPr>
          <a:xfrm>
            <a:off x="231775" y="4724400"/>
            <a:ext cx="8397875" cy="1755775"/>
          </a:xfrm>
          <a:prstGeom prst="rect">
            <a:avLst/>
          </a:prstGeom>
          <a:noFill/>
          <a:ln w="19050">
            <a:noFill/>
          </a:ln>
          <a:effectLst>
            <a:outerShdw sx="102000" sy="102000" algn="tl" rotWithShape="0">
              <a:sysClr val="window" lastClr="FFFFFF">
                <a:lumMod val="65000"/>
                <a:alpha val="0"/>
              </a:sysClr>
            </a:outerShdw>
          </a:effectLst>
        </p:spPr>
        <p:txBody>
          <a:bodyPr rtlCol="1">
            <a:spAutoFit/>
          </a:bodyPr>
          <a:lstStyle/>
          <a:p>
            <a:pPr fontAlgn="auto">
              <a:spcBef>
                <a:spcPts val="0"/>
              </a:spcBef>
              <a:spcAft>
                <a:spcPts val="0"/>
              </a:spcAft>
              <a:defRPr/>
            </a:pPr>
            <a:r>
              <a:rPr lang="he-IL" b="1" kern="0" dirty="0">
                <a:solidFill>
                  <a:srgbClr val="1D4C72"/>
                </a:solidFill>
              </a:rPr>
              <a:t>שאלה 24:</a:t>
            </a:r>
          </a:p>
          <a:p>
            <a:pPr fontAlgn="auto">
              <a:spcBef>
                <a:spcPts val="0"/>
              </a:spcBef>
              <a:spcAft>
                <a:spcPts val="0"/>
              </a:spcAft>
              <a:defRPr/>
            </a:pPr>
            <a:r>
              <a:rPr lang="en-US" kern="0" dirty="0">
                <a:solidFill>
                  <a:srgbClr val="1D4C72"/>
                </a:solidFill>
              </a:rPr>
              <a:t>ATP</a:t>
            </a:r>
            <a:r>
              <a:rPr lang="he-IL" kern="0" dirty="0">
                <a:solidFill>
                  <a:srgbClr val="1D4C72"/>
                </a:solidFill>
              </a:rPr>
              <a:t> מנוצל בתא בתהליך של:</a:t>
            </a:r>
          </a:p>
          <a:p>
            <a:pPr fontAlgn="auto">
              <a:spcBef>
                <a:spcPts val="0"/>
              </a:spcBef>
              <a:spcAft>
                <a:spcPts val="0"/>
              </a:spcAft>
              <a:defRPr/>
            </a:pPr>
            <a:r>
              <a:rPr lang="he-IL" kern="0" dirty="0">
                <a:solidFill>
                  <a:srgbClr val="1D4C72"/>
                </a:solidFill>
              </a:rPr>
              <a:t>א. מעבר מים בין התאים לנוזל הבין-תאי</a:t>
            </a:r>
          </a:p>
          <a:p>
            <a:pPr fontAlgn="auto">
              <a:spcBef>
                <a:spcPts val="0"/>
              </a:spcBef>
              <a:spcAft>
                <a:spcPts val="0"/>
              </a:spcAft>
              <a:defRPr/>
            </a:pPr>
            <a:r>
              <a:rPr lang="he-IL" kern="0" dirty="0">
                <a:solidFill>
                  <a:srgbClr val="1D4C72"/>
                </a:solidFill>
              </a:rPr>
              <a:t>ב. הוצאת יוני נתרן </a:t>
            </a:r>
            <a:r>
              <a:rPr lang="he-IL" kern="0" dirty="0">
                <a:solidFill>
                  <a:schemeClr val="tx2"/>
                </a:solidFill>
              </a:rPr>
              <a:t>בעזרת</a:t>
            </a:r>
            <a:r>
              <a:rPr lang="he-IL" kern="0" dirty="0">
                <a:solidFill>
                  <a:srgbClr val="1D4C72"/>
                </a:solidFill>
              </a:rPr>
              <a:t> משאבות</a:t>
            </a:r>
          </a:p>
          <a:p>
            <a:pPr fontAlgn="auto">
              <a:spcBef>
                <a:spcPts val="0"/>
              </a:spcBef>
              <a:spcAft>
                <a:spcPts val="0"/>
              </a:spcAft>
              <a:defRPr/>
            </a:pPr>
            <a:r>
              <a:rPr lang="he-IL" kern="0" dirty="0">
                <a:solidFill>
                  <a:srgbClr val="1D4C72"/>
                </a:solidFill>
              </a:rPr>
              <a:t>ג. מעבר </a:t>
            </a:r>
            <a:r>
              <a:rPr lang="en-US" kern="0" dirty="0">
                <a:solidFill>
                  <a:srgbClr val="1D4C72"/>
                </a:solidFill>
              </a:rPr>
              <a:t>CO</a:t>
            </a:r>
            <a:r>
              <a:rPr lang="en-US" sz="1100" kern="0" dirty="0">
                <a:solidFill>
                  <a:srgbClr val="1D4C72"/>
                </a:solidFill>
              </a:rPr>
              <a:t>2</a:t>
            </a:r>
            <a:r>
              <a:rPr lang="he-IL" sz="1100" kern="0" dirty="0">
                <a:solidFill>
                  <a:srgbClr val="1D4C72"/>
                </a:solidFill>
              </a:rPr>
              <a:t> </a:t>
            </a:r>
            <a:r>
              <a:rPr lang="he-IL" kern="0" dirty="0">
                <a:solidFill>
                  <a:srgbClr val="1D4C72"/>
                </a:solidFill>
              </a:rPr>
              <a:t>מהתאים לדם</a:t>
            </a:r>
          </a:p>
          <a:p>
            <a:pPr fontAlgn="auto">
              <a:spcBef>
                <a:spcPts val="0"/>
              </a:spcBef>
              <a:spcAft>
                <a:spcPts val="0"/>
              </a:spcAft>
              <a:defRPr/>
            </a:pPr>
            <a:r>
              <a:rPr lang="he-IL" kern="0" dirty="0">
                <a:solidFill>
                  <a:srgbClr val="1D4C72"/>
                </a:solidFill>
              </a:rPr>
              <a:t>ד. יציאת חמצן מהתא המבצע פוטוסינתזה לחלל העלה</a:t>
            </a:r>
          </a:p>
        </p:txBody>
      </p:sp>
      <p:sp>
        <p:nvSpPr>
          <p:cNvPr id="10" name="TextBox 9"/>
          <p:cNvSpPr txBox="1"/>
          <p:nvPr/>
        </p:nvSpPr>
        <p:spPr>
          <a:xfrm>
            <a:off x="231775" y="2492375"/>
            <a:ext cx="8397875" cy="1754188"/>
          </a:xfrm>
          <a:prstGeom prst="rect">
            <a:avLst/>
          </a:prstGeom>
          <a:noFill/>
          <a:ln w="19050">
            <a:noFill/>
          </a:ln>
          <a:effectLst>
            <a:outerShdw sx="102000" sy="102000" algn="tl" rotWithShape="0">
              <a:sysClr val="window" lastClr="FFFFFF">
                <a:lumMod val="65000"/>
                <a:alpha val="0"/>
              </a:sysClr>
            </a:outerShdw>
          </a:effectLst>
        </p:spPr>
        <p:txBody>
          <a:bodyPr rtlCol="1">
            <a:spAutoFit/>
          </a:bodyPr>
          <a:lstStyle/>
          <a:p>
            <a:pPr fontAlgn="auto">
              <a:spcBef>
                <a:spcPts val="0"/>
              </a:spcBef>
              <a:spcAft>
                <a:spcPts val="0"/>
              </a:spcAft>
              <a:defRPr/>
            </a:pPr>
            <a:r>
              <a:rPr lang="he-IL" b="1" kern="0" dirty="0">
                <a:solidFill>
                  <a:srgbClr val="1D4C72"/>
                </a:solidFill>
              </a:rPr>
              <a:t>שאלה 23:</a:t>
            </a:r>
          </a:p>
          <a:p>
            <a:pPr fontAlgn="auto">
              <a:spcBef>
                <a:spcPts val="0"/>
              </a:spcBef>
              <a:spcAft>
                <a:spcPts val="0"/>
              </a:spcAft>
              <a:defRPr/>
            </a:pPr>
            <a:r>
              <a:rPr lang="he-IL" kern="0" dirty="0">
                <a:solidFill>
                  <a:srgbClr val="1D4C72"/>
                </a:solidFill>
              </a:rPr>
              <a:t>איזה מבין הבאים </a:t>
            </a:r>
            <a:r>
              <a:rPr lang="he-IL" u="sng" kern="0" dirty="0">
                <a:solidFill>
                  <a:srgbClr val="1D4C72"/>
                </a:solidFill>
              </a:rPr>
              <a:t>אינו</a:t>
            </a:r>
            <a:r>
              <a:rPr lang="he-IL" kern="0" dirty="0">
                <a:solidFill>
                  <a:srgbClr val="1D4C72"/>
                </a:solidFill>
              </a:rPr>
              <a:t> מועבר</a:t>
            </a:r>
            <a:r>
              <a:rPr lang="he-IL" kern="0" dirty="0">
                <a:solidFill>
                  <a:schemeClr val="tx2"/>
                </a:solidFill>
              </a:rPr>
              <a:t> דרך </a:t>
            </a:r>
            <a:r>
              <a:rPr lang="he-IL" kern="0" dirty="0">
                <a:solidFill>
                  <a:srgbClr val="1D4C72"/>
                </a:solidFill>
              </a:rPr>
              <a:t>הדם?</a:t>
            </a:r>
          </a:p>
          <a:p>
            <a:pPr fontAlgn="auto">
              <a:spcBef>
                <a:spcPts val="0"/>
              </a:spcBef>
              <a:spcAft>
                <a:spcPts val="0"/>
              </a:spcAft>
              <a:defRPr/>
            </a:pPr>
            <a:r>
              <a:rPr lang="he-IL" kern="0" dirty="0">
                <a:solidFill>
                  <a:srgbClr val="1D4C72"/>
                </a:solidFill>
              </a:rPr>
              <a:t>א. הורמונים</a:t>
            </a:r>
          </a:p>
          <a:p>
            <a:pPr fontAlgn="auto">
              <a:spcBef>
                <a:spcPts val="0"/>
              </a:spcBef>
              <a:spcAft>
                <a:spcPts val="0"/>
              </a:spcAft>
              <a:defRPr/>
            </a:pPr>
            <a:r>
              <a:rPr lang="he-IL" kern="0" dirty="0">
                <a:solidFill>
                  <a:srgbClr val="1D4C72"/>
                </a:solidFill>
              </a:rPr>
              <a:t>ב. חומרי מזון</a:t>
            </a:r>
          </a:p>
          <a:p>
            <a:pPr fontAlgn="auto">
              <a:spcBef>
                <a:spcPts val="0"/>
              </a:spcBef>
              <a:spcAft>
                <a:spcPts val="0"/>
              </a:spcAft>
              <a:defRPr/>
            </a:pPr>
            <a:r>
              <a:rPr lang="he-IL" kern="0" dirty="0">
                <a:solidFill>
                  <a:srgbClr val="1D4C72"/>
                </a:solidFill>
              </a:rPr>
              <a:t>ג. </a:t>
            </a:r>
            <a:r>
              <a:rPr lang="en-US" kern="0" dirty="0">
                <a:solidFill>
                  <a:srgbClr val="1D4C72"/>
                </a:solidFill>
              </a:rPr>
              <a:t>ATP</a:t>
            </a:r>
            <a:endParaRPr lang="he-IL" kern="0" dirty="0">
              <a:solidFill>
                <a:srgbClr val="1D4C72"/>
              </a:solidFill>
            </a:endParaRPr>
          </a:p>
          <a:p>
            <a:pPr fontAlgn="auto">
              <a:spcBef>
                <a:spcPts val="0"/>
              </a:spcBef>
              <a:spcAft>
                <a:spcPts val="0"/>
              </a:spcAft>
              <a:defRPr/>
            </a:pPr>
            <a:r>
              <a:rPr lang="he-IL" kern="0" dirty="0">
                <a:solidFill>
                  <a:srgbClr val="1D4C72"/>
                </a:solidFill>
              </a:rPr>
              <a:t>ד. חום</a:t>
            </a:r>
          </a:p>
        </p:txBody>
      </p:sp>
      <p:sp>
        <p:nvSpPr>
          <p:cNvPr id="8" name="Rectangle 12"/>
          <p:cNvSpPr/>
          <p:nvPr/>
        </p:nvSpPr>
        <p:spPr>
          <a:xfrm>
            <a:off x="4338638" y="1698625"/>
            <a:ext cx="2359025" cy="503238"/>
          </a:xfrm>
          <a:prstGeom prst="rect">
            <a:avLst/>
          </a:prstGeom>
          <a:gradFill>
            <a:gsLst>
              <a:gs pos="0">
                <a:sysClr val="window" lastClr="FFFFFF"/>
              </a:gs>
              <a:gs pos="50000">
                <a:srgbClr val="FFFFFF">
                  <a:lumMod val="95000"/>
                </a:srgbClr>
              </a:gs>
            </a:gsLst>
            <a:lin ang="5400000" scaled="0"/>
          </a:gradFill>
          <a:ln w="12700" cap="flat" cmpd="sng" algn="ctr">
            <a:solidFill>
              <a:sysClr val="window" lastClr="FFFFFF">
                <a:lumMod val="75000"/>
              </a:sysClr>
            </a:solidFill>
            <a:prstDash val="solid"/>
          </a:ln>
          <a:effectLst/>
        </p:spPr>
        <p:txBody>
          <a:bodyPr rtlCol="1"/>
          <a:lstStyle/>
          <a:p>
            <a:pPr fontAlgn="auto">
              <a:spcBef>
                <a:spcPts val="0"/>
              </a:spcBef>
              <a:spcAft>
                <a:spcPts val="0"/>
              </a:spcAft>
              <a:defRPr/>
            </a:pPr>
            <a:r>
              <a:rPr lang="he-IL" b="1" kern="0" dirty="0">
                <a:solidFill>
                  <a:prstClr val="black"/>
                </a:solidFill>
                <a:latin typeface="Arial"/>
                <a:cs typeface="Arial"/>
              </a:rPr>
              <a:t>תשובה:   </a:t>
            </a:r>
            <a:r>
              <a:rPr lang="he-IL" kern="0" dirty="0">
                <a:solidFill>
                  <a:prstClr val="black"/>
                </a:solidFill>
                <a:latin typeface="Arial"/>
                <a:cs typeface="Arial"/>
              </a:rPr>
              <a:t>משפט ג'</a:t>
            </a:r>
          </a:p>
          <a:p>
            <a:pPr fontAlgn="auto">
              <a:spcBef>
                <a:spcPts val="0"/>
              </a:spcBef>
              <a:spcAft>
                <a:spcPts val="0"/>
              </a:spcAft>
              <a:defRPr/>
            </a:pPr>
            <a:endParaRPr lang="he-IL" sz="800" kern="0" dirty="0">
              <a:solidFill>
                <a:prstClr val="black"/>
              </a:solidFill>
              <a:latin typeface="Arial"/>
              <a:cs typeface="Arial"/>
            </a:endParaRPr>
          </a:p>
        </p:txBody>
      </p:sp>
      <p:sp>
        <p:nvSpPr>
          <p:cNvPr id="11" name="Rectangle 12"/>
          <p:cNvSpPr/>
          <p:nvPr/>
        </p:nvSpPr>
        <p:spPr>
          <a:xfrm>
            <a:off x="4430713" y="3643313"/>
            <a:ext cx="2427287" cy="503237"/>
          </a:xfrm>
          <a:prstGeom prst="rect">
            <a:avLst/>
          </a:prstGeom>
          <a:gradFill>
            <a:gsLst>
              <a:gs pos="0">
                <a:sysClr val="window" lastClr="FFFFFF"/>
              </a:gs>
              <a:gs pos="50000">
                <a:srgbClr val="FFFFFF">
                  <a:lumMod val="95000"/>
                </a:srgbClr>
              </a:gs>
            </a:gsLst>
            <a:lin ang="5400000" scaled="0"/>
          </a:gradFill>
          <a:ln w="12700" cap="flat" cmpd="sng" algn="ctr">
            <a:solidFill>
              <a:sysClr val="window" lastClr="FFFFFF">
                <a:lumMod val="75000"/>
              </a:sysClr>
            </a:solidFill>
            <a:prstDash val="solid"/>
          </a:ln>
          <a:effectLst/>
        </p:spPr>
        <p:txBody>
          <a:bodyPr rtlCol="1"/>
          <a:lstStyle/>
          <a:p>
            <a:pPr fontAlgn="auto">
              <a:spcBef>
                <a:spcPts val="0"/>
              </a:spcBef>
              <a:spcAft>
                <a:spcPts val="0"/>
              </a:spcAft>
              <a:defRPr/>
            </a:pPr>
            <a:r>
              <a:rPr lang="he-IL" b="1" kern="0" dirty="0">
                <a:solidFill>
                  <a:prstClr val="black"/>
                </a:solidFill>
                <a:latin typeface="Arial"/>
                <a:cs typeface="Arial"/>
              </a:rPr>
              <a:t>תשובה:   </a:t>
            </a:r>
            <a:r>
              <a:rPr lang="he-IL" kern="0" dirty="0">
                <a:solidFill>
                  <a:prstClr val="black"/>
                </a:solidFill>
                <a:latin typeface="Arial"/>
                <a:cs typeface="Arial"/>
              </a:rPr>
              <a:t>משפט ג'</a:t>
            </a:r>
          </a:p>
          <a:p>
            <a:pPr fontAlgn="auto">
              <a:spcBef>
                <a:spcPts val="0"/>
              </a:spcBef>
              <a:spcAft>
                <a:spcPts val="0"/>
              </a:spcAft>
              <a:defRPr/>
            </a:pPr>
            <a:endParaRPr lang="he-IL" sz="800" kern="0" dirty="0">
              <a:solidFill>
                <a:prstClr val="black"/>
              </a:solidFill>
              <a:latin typeface="Arial"/>
              <a:cs typeface="Arial"/>
            </a:endParaRPr>
          </a:p>
        </p:txBody>
      </p:sp>
      <p:sp>
        <p:nvSpPr>
          <p:cNvPr id="12" name="Rectangle 12"/>
          <p:cNvSpPr/>
          <p:nvPr/>
        </p:nvSpPr>
        <p:spPr>
          <a:xfrm>
            <a:off x="400050" y="5157788"/>
            <a:ext cx="3001963" cy="1162050"/>
          </a:xfrm>
          <a:prstGeom prst="rect">
            <a:avLst/>
          </a:prstGeom>
          <a:gradFill>
            <a:gsLst>
              <a:gs pos="0">
                <a:sysClr val="window" lastClr="FFFFFF"/>
              </a:gs>
              <a:gs pos="50000">
                <a:srgbClr val="FFFFFF">
                  <a:lumMod val="95000"/>
                </a:srgbClr>
              </a:gs>
            </a:gsLst>
            <a:lin ang="5400000" scaled="0"/>
          </a:gradFill>
          <a:ln w="12700" cap="flat" cmpd="sng" algn="ctr">
            <a:solidFill>
              <a:sysClr val="window" lastClr="FFFFFF">
                <a:lumMod val="75000"/>
              </a:sysClr>
            </a:solidFill>
            <a:prstDash val="solid"/>
          </a:ln>
          <a:effectLst/>
        </p:spPr>
        <p:txBody>
          <a:bodyPr rtlCol="1"/>
          <a:lstStyle/>
          <a:p>
            <a:pPr fontAlgn="auto">
              <a:spcBef>
                <a:spcPts val="0"/>
              </a:spcBef>
              <a:spcAft>
                <a:spcPts val="0"/>
              </a:spcAft>
              <a:defRPr/>
            </a:pPr>
            <a:r>
              <a:rPr lang="he-IL" b="1" kern="0" dirty="0">
                <a:solidFill>
                  <a:prstClr val="black"/>
                </a:solidFill>
                <a:latin typeface="Arial"/>
                <a:cs typeface="Arial"/>
              </a:rPr>
              <a:t>תשובה:   </a:t>
            </a:r>
            <a:r>
              <a:rPr lang="he-IL" kern="0" dirty="0">
                <a:solidFill>
                  <a:prstClr val="black"/>
                </a:solidFill>
                <a:latin typeface="Arial"/>
                <a:cs typeface="Arial"/>
              </a:rPr>
              <a:t>משפט ב'.</a:t>
            </a:r>
          </a:p>
          <a:p>
            <a:pPr fontAlgn="auto">
              <a:spcBef>
                <a:spcPts val="0"/>
              </a:spcBef>
              <a:spcAft>
                <a:spcPts val="0"/>
              </a:spcAft>
              <a:defRPr/>
            </a:pPr>
            <a:r>
              <a:rPr lang="he-IL" kern="0" dirty="0">
                <a:solidFill>
                  <a:prstClr val="black"/>
                </a:solidFill>
                <a:latin typeface="Arial"/>
                <a:cs typeface="Arial"/>
              </a:rPr>
              <a:t> שאר התהליכים הם פסיביים, כלומר, </a:t>
            </a:r>
            <a:r>
              <a:rPr lang="he-IL" kern="0" dirty="0">
                <a:latin typeface="Arial"/>
                <a:cs typeface="Arial"/>
              </a:rPr>
              <a:t>מתרחשים בלא השקעת אנרגיה.</a:t>
            </a:r>
          </a:p>
        </p:txBody>
      </p:sp>
      <p:sp>
        <p:nvSpPr>
          <p:cNvPr id="13" name="Rectangle 3"/>
          <p:cNvSpPr/>
          <p:nvPr/>
        </p:nvSpPr>
        <p:spPr>
          <a:xfrm>
            <a:off x="389135" y="419100"/>
            <a:ext cx="8215313" cy="4603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fontAlgn="auto">
              <a:spcBef>
                <a:spcPts val="0"/>
              </a:spcBef>
              <a:spcAft>
                <a:spcPts val="0"/>
              </a:spcAft>
              <a:defRPr/>
            </a:pPr>
            <a:endParaRPr lang="he-IL" dirty="0">
              <a:solidFill>
                <a:prstClr val="white"/>
              </a:solidFill>
            </a:endParaRPr>
          </a:p>
        </p:txBody>
      </p:sp>
      <p:sp>
        <p:nvSpPr>
          <p:cNvPr id="14" name="Slide Number Placeholder 8"/>
          <p:cNvSpPr txBox="1">
            <a:spLocks/>
          </p:cNvSpPr>
          <p:nvPr/>
        </p:nvSpPr>
        <p:spPr bwMode="auto">
          <a:xfrm>
            <a:off x="197159" y="6237312"/>
            <a:ext cx="774441" cy="365125"/>
          </a:xfrm>
          <a:prstGeom prst="rect">
            <a:avLst/>
          </a:prstGeom>
          <a:ln>
            <a:miter lim="800000"/>
            <a:headEnd/>
            <a:tailEnd/>
          </a:ln>
        </p:spPr>
        <p:txBody>
          <a:bodyPr vert="horz" wrap="square" lIns="91440" tIns="45720" rIns="91440" bIns="45720" numCol="1" anchor="t" anchorCtr="0" compatLnSpc="1">
            <a:prstTxWarp prst="textNoShape">
              <a:avLst/>
            </a:prstTxWarp>
          </a:bodyPr>
          <a:lstStyle>
            <a:defPPr>
              <a:defRPr lang="he-IL"/>
            </a:defPPr>
            <a:lvl1pPr algn="l" rtl="1" fontAlgn="auto">
              <a:spcBef>
                <a:spcPts val="0"/>
              </a:spcBef>
              <a:spcAft>
                <a:spcPts val="0"/>
              </a:spcAft>
              <a:defRPr kern="1200">
                <a:solidFill>
                  <a:srgbClr val="FFFCF7"/>
                </a:solidFill>
                <a:latin typeface="+mn-lt"/>
                <a:ea typeface="+mn-ea"/>
                <a:cs typeface="+mn-cs"/>
              </a:defRPr>
            </a:lvl1pPr>
            <a:lvl2pPr marL="457200" algn="r" rtl="1" fontAlgn="base">
              <a:spcBef>
                <a:spcPct val="0"/>
              </a:spcBef>
              <a:spcAft>
                <a:spcPct val="0"/>
              </a:spcAft>
              <a:defRPr kern="1200">
                <a:solidFill>
                  <a:schemeClr val="tx1"/>
                </a:solidFill>
                <a:latin typeface="Arial" pitchFamily="34" charset="0"/>
                <a:ea typeface="+mn-ea"/>
                <a:cs typeface="Arial" pitchFamily="34" charset="0"/>
              </a:defRPr>
            </a:lvl2pPr>
            <a:lvl3pPr marL="914400" algn="r" rtl="1" fontAlgn="base">
              <a:spcBef>
                <a:spcPct val="0"/>
              </a:spcBef>
              <a:spcAft>
                <a:spcPct val="0"/>
              </a:spcAft>
              <a:defRPr kern="1200">
                <a:solidFill>
                  <a:schemeClr val="tx1"/>
                </a:solidFill>
                <a:latin typeface="Arial" pitchFamily="34" charset="0"/>
                <a:ea typeface="+mn-ea"/>
                <a:cs typeface="Arial" pitchFamily="34" charset="0"/>
              </a:defRPr>
            </a:lvl3pPr>
            <a:lvl4pPr marL="1371600" algn="r" rtl="1" fontAlgn="base">
              <a:spcBef>
                <a:spcPct val="0"/>
              </a:spcBef>
              <a:spcAft>
                <a:spcPct val="0"/>
              </a:spcAft>
              <a:defRPr kern="1200">
                <a:solidFill>
                  <a:schemeClr val="tx1"/>
                </a:solidFill>
                <a:latin typeface="Arial" pitchFamily="34" charset="0"/>
                <a:ea typeface="+mn-ea"/>
                <a:cs typeface="Arial" pitchFamily="34" charset="0"/>
              </a:defRPr>
            </a:lvl4pPr>
            <a:lvl5pPr marL="1828800" algn="r" rtl="1" fontAlgn="base">
              <a:spcBef>
                <a:spcPct val="0"/>
              </a:spcBef>
              <a:spcAft>
                <a:spcPct val="0"/>
              </a:spcAft>
              <a:defRPr kern="1200">
                <a:solidFill>
                  <a:schemeClr val="tx1"/>
                </a:solidFill>
                <a:latin typeface="Arial" pitchFamily="34" charset="0"/>
                <a:ea typeface="+mn-ea"/>
                <a:cs typeface="Arial" pitchFamily="34" charset="0"/>
              </a:defRPr>
            </a:lvl5pPr>
            <a:lvl6pPr marL="2286000" algn="r" defTabSz="914400" rtl="1" eaLnBrk="1" latinLnBrk="0" hangingPunct="1">
              <a:defRPr kern="1200">
                <a:solidFill>
                  <a:schemeClr val="tx1"/>
                </a:solidFill>
                <a:latin typeface="Arial" pitchFamily="34" charset="0"/>
                <a:ea typeface="+mn-ea"/>
                <a:cs typeface="Arial" pitchFamily="34" charset="0"/>
              </a:defRPr>
            </a:lvl6pPr>
            <a:lvl7pPr marL="2743200" algn="r" defTabSz="914400" rtl="1" eaLnBrk="1" latinLnBrk="0" hangingPunct="1">
              <a:defRPr kern="1200">
                <a:solidFill>
                  <a:schemeClr val="tx1"/>
                </a:solidFill>
                <a:latin typeface="Arial" pitchFamily="34" charset="0"/>
                <a:ea typeface="+mn-ea"/>
                <a:cs typeface="Arial" pitchFamily="34" charset="0"/>
              </a:defRPr>
            </a:lvl7pPr>
            <a:lvl8pPr marL="3200400" algn="r" defTabSz="914400" rtl="1" eaLnBrk="1" latinLnBrk="0" hangingPunct="1">
              <a:defRPr kern="1200">
                <a:solidFill>
                  <a:schemeClr val="tx1"/>
                </a:solidFill>
                <a:latin typeface="Arial" pitchFamily="34" charset="0"/>
                <a:ea typeface="+mn-ea"/>
                <a:cs typeface="Arial" pitchFamily="34" charset="0"/>
              </a:defRPr>
            </a:lvl8pPr>
            <a:lvl9pPr marL="3657600" algn="r" defTabSz="914400" rtl="1" eaLnBrk="1" latinLnBrk="0" hangingPunct="1">
              <a:defRPr kern="1200">
                <a:solidFill>
                  <a:schemeClr val="tx1"/>
                </a:solidFill>
                <a:latin typeface="Arial" pitchFamily="34" charset="0"/>
                <a:ea typeface="+mn-ea"/>
                <a:cs typeface="Arial" pitchFamily="34" charset="0"/>
              </a:defRPr>
            </a:lvl9pPr>
          </a:lstStyle>
          <a:p>
            <a:pPr fontAlgn="base">
              <a:spcBef>
                <a:spcPct val="0"/>
              </a:spcBef>
              <a:spcAft>
                <a:spcPct val="0"/>
              </a:spcAft>
              <a:defRPr/>
            </a:pPr>
            <a:fld id="{FBCEFA07-D00C-4DF1-AC33-4CC8C8A6BFD5}" type="slidenum">
              <a:rPr lang="he-IL" sz="1400" smtClean="0">
                <a:solidFill>
                  <a:schemeClr val="bg1">
                    <a:lumMod val="75000"/>
                  </a:schemeClr>
                </a:solidFill>
              </a:rPr>
              <a:pPr fontAlgn="base">
                <a:spcBef>
                  <a:spcPct val="0"/>
                </a:spcBef>
                <a:spcAft>
                  <a:spcPct val="0"/>
                </a:spcAft>
                <a:defRPr/>
              </a:pPr>
              <a:t>50</a:t>
            </a:fld>
            <a:endParaRPr lang="he-IL" sz="1400" dirty="0" smtClean="0">
              <a:solidFill>
                <a:schemeClr val="bg1">
                  <a:lumMod val="75000"/>
                </a:schemeClr>
              </a:solidFill>
            </a:endParaRPr>
          </a:p>
        </p:txBody>
      </p:sp>
    </p:spTree>
  </p:cSld>
  <p:clrMapOvr>
    <a:masterClrMapping/>
  </p:clrMapOvr>
  <p:transition spd="slow"/>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כותרת 5"/>
          <p:cNvSpPr>
            <a:spLocks noGrp="1"/>
          </p:cNvSpPr>
          <p:nvPr>
            <p:ph type="ctrTitle"/>
          </p:nvPr>
        </p:nvSpPr>
        <p:spPr>
          <a:xfrm>
            <a:off x="785813" y="71438"/>
            <a:ext cx="7772400" cy="441325"/>
          </a:xfrm>
        </p:spPr>
        <p:txBody>
          <a:bodyPr/>
          <a:lstStyle/>
          <a:p>
            <a:pPr fontAlgn="auto">
              <a:defRPr/>
            </a:pPr>
            <a:r>
              <a:rPr lang="he-IL" sz="1800" b="1" dirty="0" smtClean="0">
                <a:solidFill>
                  <a:srgbClr val="FF6600"/>
                </a:solidFill>
                <a:ea typeface="+mn-ea"/>
              </a:rPr>
              <a:t>שאלה 25: שאלת אתגר</a:t>
            </a:r>
            <a:endParaRPr lang="he-IL" sz="1800" dirty="0" smtClean="0"/>
          </a:p>
        </p:txBody>
      </p:sp>
      <p:sp>
        <p:nvSpPr>
          <p:cNvPr id="7" name="TextBox 6"/>
          <p:cNvSpPr txBox="1"/>
          <p:nvPr/>
        </p:nvSpPr>
        <p:spPr>
          <a:xfrm>
            <a:off x="260350" y="536823"/>
            <a:ext cx="8469313" cy="3324225"/>
          </a:xfrm>
          <a:prstGeom prst="rect">
            <a:avLst/>
          </a:prstGeom>
          <a:noFill/>
          <a:ln w="19050">
            <a:noFill/>
          </a:ln>
          <a:effectLst>
            <a:outerShdw sx="102000" sy="102000" algn="tl" rotWithShape="0">
              <a:sysClr val="window" lastClr="FFFFFF">
                <a:lumMod val="65000"/>
                <a:alpha val="0"/>
              </a:sysClr>
            </a:outerShdw>
          </a:effectLst>
        </p:spPr>
        <p:txBody>
          <a:bodyPr rtlCol="1">
            <a:spAutoFit/>
          </a:bodyPr>
          <a:lstStyle/>
          <a:p>
            <a:pPr fontAlgn="auto">
              <a:spcBef>
                <a:spcPts val="0"/>
              </a:spcBef>
              <a:spcAft>
                <a:spcPts val="0"/>
              </a:spcAft>
              <a:defRPr/>
            </a:pPr>
            <a:r>
              <a:rPr lang="he-IL" b="1" kern="0" dirty="0">
                <a:solidFill>
                  <a:schemeClr val="tx2"/>
                </a:solidFill>
              </a:rPr>
              <a:t>שאלה 25:</a:t>
            </a:r>
          </a:p>
          <a:p>
            <a:pPr fontAlgn="auto">
              <a:spcBef>
                <a:spcPts val="0"/>
              </a:spcBef>
              <a:spcAft>
                <a:spcPts val="0"/>
              </a:spcAft>
              <a:defRPr/>
            </a:pPr>
            <a:r>
              <a:rPr lang="he-IL" kern="0" dirty="0">
                <a:solidFill>
                  <a:schemeClr val="tx2"/>
                </a:solidFill>
              </a:rPr>
              <a:t>מדענים החוקרים את התפתחות חיים על פני כדור הארץ סבורים כי בראשית הייתה האטמוספרה חסרת חמצן. הם מייחסים את הופעת החמצן באטמוספרה להתפתחות יצורים </a:t>
            </a:r>
            <a:r>
              <a:rPr lang="he-IL" kern="0" noProof="1">
                <a:solidFill>
                  <a:schemeClr val="tx2"/>
                </a:solidFill>
              </a:rPr>
              <a:t>פוטוסינתטיים</a:t>
            </a:r>
            <a:r>
              <a:rPr lang="he-IL" kern="0" dirty="0">
                <a:solidFill>
                  <a:schemeClr val="tx2"/>
                </a:solidFill>
              </a:rPr>
              <a:t>.</a:t>
            </a:r>
          </a:p>
          <a:p>
            <a:pPr fontAlgn="auto">
              <a:spcBef>
                <a:spcPts val="0"/>
              </a:spcBef>
              <a:spcAft>
                <a:spcPts val="0"/>
              </a:spcAft>
              <a:defRPr/>
            </a:pPr>
            <a:endParaRPr lang="he-IL" kern="0" dirty="0">
              <a:solidFill>
                <a:schemeClr val="tx2"/>
              </a:solidFill>
            </a:endParaRPr>
          </a:p>
          <a:p>
            <a:pPr fontAlgn="auto">
              <a:spcBef>
                <a:spcPts val="0"/>
              </a:spcBef>
              <a:spcAft>
                <a:spcPts val="0"/>
              </a:spcAft>
              <a:defRPr/>
            </a:pPr>
            <a:r>
              <a:rPr lang="he-IL" kern="0" dirty="0">
                <a:solidFill>
                  <a:schemeClr val="tx2"/>
                </a:solidFill>
              </a:rPr>
              <a:t>א. מה הקשר בין תהליך הפוטוסינתזה להופעת חמצן באטמוספרה?</a:t>
            </a:r>
          </a:p>
          <a:p>
            <a:pPr fontAlgn="auto">
              <a:spcBef>
                <a:spcPts val="0"/>
              </a:spcBef>
              <a:spcAft>
                <a:spcPts val="0"/>
              </a:spcAft>
              <a:defRPr/>
            </a:pPr>
            <a:r>
              <a:rPr lang="he-IL" kern="0" dirty="0">
                <a:solidFill>
                  <a:schemeClr val="tx2"/>
                </a:solidFill>
              </a:rPr>
              <a:t>ב. קיום חמצן באטמוספרה אִפשר היווצרות יצורים חיים שעשו תהליך נשימה תאית </a:t>
            </a:r>
          </a:p>
          <a:p>
            <a:pPr fontAlgn="auto">
              <a:spcBef>
                <a:spcPts val="0"/>
              </a:spcBef>
              <a:spcAft>
                <a:spcPts val="0"/>
              </a:spcAft>
              <a:defRPr/>
            </a:pPr>
            <a:r>
              <a:rPr lang="he-IL" kern="0" dirty="0">
                <a:solidFill>
                  <a:schemeClr val="tx2"/>
                </a:solidFill>
              </a:rPr>
              <a:t>    אווירנית (אירובית). לפני כן הפיקו האורגניזמים אנרגיה בתהליכי תסיסה. הסבירו את </a:t>
            </a:r>
          </a:p>
          <a:p>
            <a:pPr fontAlgn="auto">
              <a:spcBef>
                <a:spcPts val="0"/>
              </a:spcBef>
              <a:spcAft>
                <a:spcPts val="0"/>
              </a:spcAft>
              <a:defRPr/>
            </a:pPr>
            <a:r>
              <a:rPr lang="he-IL" kern="0" dirty="0">
                <a:solidFill>
                  <a:schemeClr val="tx2"/>
                </a:solidFill>
              </a:rPr>
              <a:t>    המשפט.</a:t>
            </a:r>
          </a:p>
          <a:p>
            <a:pPr fontAlgn="auto">
              <a:spcBef>
                <a:spcPts val="0"/>
              </a:spcBef>
              <a:spcAft>
                <a:spcPts val="0"/>
              </a:spcAft>
              <a:defRPr/>
            </a:pPr>
            <a:r>
              <a:rPr lang="he-IL" kern="0" dirty="0">
                <a:solidFill>
                  <a:schemeClr val="tx2"/>
                </a:solidFill>
              </a:rPr>
              <a:t>ג. נראה שהתפתחותם של יצורים המבצעים תהליך נשימה אווירנית, אִפשרה את התפתחותם </a:t>
            </a:r>
          </a:p>
          <a:p>
            <a:pPr fontAlgn="auto">
              <a:spcBef>
                <a:spcPts val="0"/>
              </a:spcBef>
              <a:spcAft>
                <a:spcPts val="0"/>
              </a:spcAft>
              <a:defRPr/>
            </a:pPr>
            <a:r>
              <a:rPr lang="he-IL" kern="0" dirty="0">
                <a:solidFill>
                  <a:schemeClr val="tx2"/>
                </a:solidFill>
              </a:rPr>
              <a:t>   של יצורים מורכבים ומפותחים, הזקוקים לאנרגיה רבה לפעילותם. הסבירו מדוע.</a:t>
            </a:r>
          </a:p>
          <a:p>
            <a:pPr fontAlgn="auto">
              <a:spcBef>
                <a:spcPts val="0"/>
              </a:spcBef>
              <a:spcAft>
                <a:spcPts val="0"/>
              </a:spcAft>
              <a:defRPr/>
            </a:pPr>
            <a:endParaRPr lang="he-IL" sz="1200" kern="0" dirty="0">
              <a:solidFill>
                <a:schemeClr val="tx2"/>
              </a:solidFill>
              <a:latin typeface="Arial"/>
              <a:cs typeface="Arial"/>
            </a:endParaRPr>
          </a:p>
        </p:txBody>
      </p:sp>
      <p:sp>
        <p:nvSpPr>
          <p:cNvPr id="8" name="Rectangle 3"/>
          <p:cNvSpPr/>
          <p:nvPr/>
        </p:nvSpPr>
        <p:spPr>
          <a:xfrm>
            <a:off x="389135" y="419100"/>
            <a:ext cx="8215313" cy="4603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fontAlgn="auto">
              <a:spcBef>
                <a:spcPts val="0"/>
              </a:spcBef>
              <a:spcAft>
                <a:spcPts val="0"/>
              </a:spcAft>
              <a:defRPr/>
            </a:pPr>
            <a:endParaRPr lang="he-IL" dirty="0">
              <a:solidFill>
                <a:prstClr val="white"/>
              </a:solidFill>
            </a:endParaRPr>
          </a:p>
        </p:txBody>
      </p:sp>
      <p:sp>
        <p:nvSpPr>
          <p:cNvPr id="9" name="Slide Number Placeholder 8"/>
          <p:cNvSpPr>
            <a:spLocks noGrp="1"/>
          </p:cNvSpPr>
          <p:nvPr>
            <p:ph type="sldNum" sz="quarter" idx="12"/>
          </p:nvPr>
        </p:nvSpPr>
        <p:spPr bwMode="auto">
          <a:xfrm>
            <a:off x="197159" y="6237312"/>
            <a:ext cx="774441" cy="365125"/>
          </a:xfrm>
          <a:ln>
            <a:miter lim="800000"/>
            <a:headEnd/>
            <a:tailEnd/>
          </a:ln>
        </p:spPr>
        <p:txBody>
          <a:bodyPr vert="horz" wrap="square" lIns="91440" tIns="45720" rIns="91440" bIns="45720" numCol="1" anchor="t" anchorCtr="0" compatLnSpc="1">
            <a:prstTxWarp prst="textNoShape">
              <a:avLst/>
            </a:prstTxWarp>
          </a:bodyPr>
          <a:lstStyle/>
          <a:p>
            <a:pPr fontAlgn="base">
              <a:spcBef>
                <a:spcPct val="0"/>
              </a:spcBef>
              <a:spcAft>
                <a:spcPct val="0"/>
              </a:spcAft>
              <a:defRPr/>
            </a:pPr>
            <a:fld id="{FBCEFA07-D00C-4DF1-AC33-4CC8C8A6BFD5}" type="slidenum">
              <a:rPr lang="he-IL" sz="1400" smtClean="0">
                <a:solidFill>
                  <a:schemeClr val="bg1">
                    <a:lumMod val="75000"/>
                  </a:schemeClr>
                </a:solidFill>
              </a:rPr>
              <a:pPr fontAlgn="base">
                <a:spcBef>
                  <a:spcPct val="0"/>
                </a:spcBef>
                <a:spcAft>
                  <a:spcPct val="0"/>
                </a:spcAft>
                <a:defRPr/>
              </a:pPr>
              <a:t>51</a:t>
            </a:fld>
            <a:endParaRPr lang="he-IL" sz="1400" dirty="0" smtClean="0">
              <a:solidFill>
                <a:schemeClr val="bg1">
                  <a:lumMod val="75000"/>
                </a:schemeClr>
              </a:solidFill>
            </a:endParaRPr>
          </a:p>
        </p:txBody>
      </p:sp>
    </p:spTree>
  </p:cSld>
  <p:clrMapOvr>
    <a:masterClrMapping/>
  </p:clrMapOvr>
  <p:transition spd="slow"/>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כותרת 5"/>
          <p:cNvSpPr>
            <a:spLocks noGrp="1"/>
          </p:cNvSpPr>
          <p:nvPr>
            <p:ph type="ctrTitle"/>
          </p:nvPr>
        </p:nvSpPr>
        <p:spPr>
          <a:xfrm>
            <a:off x="785813" y="71438"/>
            <a:ext cx="7772400" cy="441325"/>
          </a:xfrm>
        </p:spPr>
        <p:txBody>
          <a:bodyPr/>
          <a:lstStyle/>
          <a:p>
            <a:pPr fontAlgn="auto">
              <a:defRPr/>
            </a:pPr>
            <a:r>
              <a:rPr lang="he-IL" sz="1800" b="1" dirty="0" smtClean="0">
                <a:solidFill>
                  <a:srgbClr val="FF6600"/>
                </a:solidFill>
                <a:ea typeface="+mn-ea"/>
              </a:rPr>
              <a:t>תשובה</a:t>
            </a:r>
            <a:endParaRPr lang="he-IL" sz="1800" dirty="0" smtClean="0"/>
          </a:p>
        </p:txBody>
      </p:sp>
      <p:sp>
        <p:nvSpPr>
          <p:cNvPr id="9" name="Rectangle 12"/>
          <p:cNvSpPr/>
          <p:nvPr/>
        </p:nvSpPr>
        <p:spPr>
          <a:xfrm>
            <a:off x="596900" y="4152900"/>
            <a:ext cx="8215313" cy="2228850"/>
          </a:xfrm>
          <a:prstGeom prst="rect">
            <a:avLst/>
          </a:prstGeom>
          <a:gradFill>
            <a:gsLst>
              <a:gs pos="0">
                <a:sysClr val="window" lastClr="FFFFFF"/>
              </a:gs>
              <a:gs pos="50000">
                <a:srgbClr val="FFFFFF">
                  <a:lumMod val="95000"/>
                </a:srgbClr>
              </a:gs>
            </a:gsLst>
            <a:lin ang="5400000" scaled="0"/>
          </a:gradFill>
          <a:ln w="12700" cap="flat" cmpd="sng" algn="ctr">
            <a:solidFill>
              <a:sysClr val="window" lastClr="FFFFFF">
                <a:lumMod val="75000"/>
              </a:sysClr>
            </a:solidFill>
            <a:prstDash val="solid"/>
          </a:ln>
          <a:effectLst/>
        </p:spPr>
        <p:txBody>
          <a:bodyPr rtlCol="1"/>
          <a:lstStyle/>
          <a:p>
            <a:pPr fontAlgn="auto">
              <a:spcBef>
                <a:spcPts val="0"/>
              </a:spcBef>
              <a:spcAft>
                <a:spcPts val="0"/>
              </a:spcAft>
              <a:defRPr/>
            </a:pPr>
            <a:r>
              <a:rPr lang="he-IL" b="1" kern="0" dirty="0">
                <a:solidFill>
                  <a:sysClr val="windowText" lastClr="000000"/>
                </a:solidFill>
                <a:latin typeface="Arial"/>
                <a:cs typeface="Arial"/>
              </a:rPr>
              <a:t>   תשובה:</a:t>
            </a:r>
          </a:p>
          <a:p>
            <a:pPr fontAlgn="auto">
              <a:spcBef>
                <a:spcPts val="0"/>
              </a:spcBef>
              <a:spcAft>
                <a:spcPts val="0"/>
              </a:spcAft>
              <a:defRPr/>
            </a:pPr>
            <a:r>
              <a:rPr lang="he-IL" b="1" kern="0" dirty="0">
                <a:solidFill>
                  <a:sysClr val="windowText" lastClr="000000"/>
                </a:solidFill>
                <a:latin typeface="Arial"/>
                <a:cs typeface="Arial"/>
              </a:rPr>
              <a:t>   </a:t>
            </a:r>
            <a:r>
              <a:rPr lang="he-IL" kern="0" dirty="0">
                <a:solidFill>
                  <a:sysClr val="windowText" lastClr="000000"/>
                </a:solidFill>
                <a:latin typeface="Arial"/>
                <a:cs typeface="Arial"/>
              </a:rPr>
              <a:t>א. בתהליך הפוטוסינתזה נוצר חמצן הנפלט מן הצמחים לאוויר.</a:t>
            </a:r>
          </a:p>
          <a:p>
            <a:pPr algn="just">
              <a:defRPr/>
            </a:pPr>
            <a:r>
              <a:rPr lang="he-IL" kern="0" dirty="0">
                <a:solidFill>
                  <a:sysClr val="windowText" lastClr="000000"/>
                </a:solidFill>
                <a:latin typeface="Arial"/>
                <a:cs typeface="Arial"/>
              </a:rPr>
              <a:t>   ב. </a:t>
            </a:r>
            <a:r>
              <a:rPr lang="he-IL" kern="0" dirty="0">
                <a:solidFill>
                  <a:sysClr val="windowText" lastClr="000000"/>
                </a:solidFill>
                <a:latin typeface="Arial"/>
                <a:cs typeface="Arial"/>
              </a:rPr>
              <a:t>בהעדר </a:t>
            </a:r>
            <a:r>
              <a:rPr lang="he-IL" kern="0" dirty="0" smtClean="0">
                <a:solidFill>
                  <a:sysClr val="windowText" lastClr="000000"/>
                </a:solidFill>
                <a:latin typeface="Arial"/>
                <a:cs typeface="Arial"/>
              </a:rPr>
              <a:t>חמצן, היצורים </a:t>
            </a:r>
            <a:r>
              <a:rPr lang="he-IL" kern="0" dirty="0">
                <a:solidFill>
                  <a:sysClr val="windowText" lastClr="000000"/>
                </a:solidFill>
                <a:latin typeface="Arial"/>
                <a:cs typeface="Arial"/>
              </a:rPr>
              <a:t>ביצעו תהליך נשימה אל-אווירני (אנאירובי) הדומה לתהליך </a:t>
            </a:r>
          </a:p>
          <a:p>
            <a:pPr algn="just">
              <a:defRPr/>
            </a:pPr>
            <a:r>
              <a:rPr lang="he-IL" kern="0" dirty="0">
                <a:solidFill>
                  <a:sysClr val="windowText" lastClr="000000"/>
                </a:solidFill>
                <a:latin typeface="Arial"/>
                <a:cs typeface="Arial"/>
              </a:rPr>
              <a:t>       תסיסת חומצת חלב או תסיסה כוהלית.</a:t>
            </a:r>
          </a:p>
          <a:p>
            <a:pPr algn="just" fontAlgn="auto">
              <a:spcBef>
                <a:spcPts val="0"/>
              </a:spcBef>
              <a:spcAft>
                <a:spcPts val="0"/>
              </a:spcAft>
              <a:defRPr/>
            </a:pPr>
            <a:r>
              <a:rPr lang="he-IL" kern="0" dirty="0">
                <a:solidFill>
                  <a:sysClr val="windowText" lastClr="000000"/>
                </a:solidFill>
                <a:latin typeface="Arial"/>
                <a:cs typeface="Arial"/>
              </a:rPr>
              <a:t>   ג. </a:t>
            </a:r>
            <a:r>
              <a:rPr lang="he-IL" kern="0" dirty="0">
                <a:latin typeface="Arial"/>
                <a:cs typeface="Arial"/>
              </a:rPr>
              <a:t>יצורים מורכבים זקוקים לאנרגיה רבה לביצוע פעולות החיים שלהם. בתהליך נשימה </a:t>
            </a:r>
          </a:p>
          <a:p>
            <a:pPr algn="just" fontAlgn="auto">
              <a:spcBef>
                <a:spcPts val="0"/>
              </a:spcBef>
              <a:spcAft>
                <a:spcPts val="0"/>
              </a:spcAft>
              <a:defRPr/>
            </a:pPr>
            <a:r>
              <a:rPr lang="he-IL" kern="0" dirty="0">
                <a:latin typeface="Arial"/>
                <a:cs typeface="Arial"/>
              </a:rPr>
              <a:t>      אווירנית, הגלוקוז מתפרק פירוק מלא לחומרים אנאורגניים ונפלטת אנרגיה רבה. לכן </a:t>
            </a:r>
          </a:p>
          <a:p>
            <a:pPr algn="just" fontAlgn="auto">
              <a:spcBef>
                <a:spcPts val="0"/>
              </a:spcBef>
              <a:spcAft>
                <a:spcPts val="0"/>
              </a:spcAft>
              <a:defRPr/>
            </a:pPr>
            <a:r>
              <a:rPr lang="he-IL" kern="0" dirty="0">
                <a:latin typeface="Arial"/>
                <a:cs typeface="Arial"/>
              </a:rPr>
              <a:t>      קיום נשימה אווירנית אפשר את התפתחותם של יצורים מורכבים.</a:t>
            </a:r>
          </a:p>
        </p:txBody>
      </p:sp>
      <p:sp>
        <p:nvSpPr>
          <p:cNvPr id="8" name="TextBox 7"/>
          <p:cNvSpPr txBox="1"/>
          <p:nvPr/>
        </p:nvSpPr>
        <p:spPr>
          <a:xfrm>
            <a:off x="260350" y="419100"/>
            <a:ext cx="8469313" cy="3324225"/>
          </a:xfrm>
          <a:prstGeom prst="rect">
            <a:avLst/>
          </a:prstGeom>
          <a:noFill/>
          <a:ln w="19050">
            <a:noFill/>
          </a:ln>
          <a:effectLst>
            <a:outerShdw sx="102000" sy="102000" algn="tl" rotWithShape="0">
              <a:sysClr val="window" lastClr="FFFFFF">
                <a:lumMod val="65000"/>
                <a:alpha val="0"/>
              </a:sysClr>
            </a:outerShdw>
          </a:effectLst>
        </p:spPr>
        <p:txBody>
          <a:bodyPr rtlCol="1">
            <a:spAutoFit/>
          </a:bodyPr>
          <a:lstStyle/>
          <a:p>
            <a:pPr fontAlgn="auto">
              <a:spcBef>
                <a:spcPts val="0"/>
              </a:spcBef>
              <a:spcAft>
                <a:spcPts val="0"/>
              </a:spcAft>
              <a:defRPr/>
            </a:pPr>
            <a:r>
              <a:rPr lang="he-IL" b="1" kern="0">
                <a:solidFill>
                  <a:schemeClr val="tx2"/>
                </a:solidFill>
              </a:rPr>
              <a:t>שאלה 25:</a:t>
            </a:r>
            <a:endParaRPr lang="he-IL" b="1" kern="0" dirty="0">
              <a:solidFill>
                <a:schemeClr val="tx2"/>
              </a:solidFill>
            </a:endParaRPr>
          </a:p>
          <a:p>
            <a:pPr fontAlgn="auto">
              <a:spcBef>
                <a:spcPts val="0"/>
              </a:spcBef>
              <a:spcAft>
                <a:spcPts val="0"/>
              </a:spcAft>
              <a:defRPr/>
            </a:pPr>
            <a:r>
              <a:rPr lang="he-IL" kern="0" dirty="0">
                <a:solidFill>
                  <a:schemeClr val="tx2"/>
                </a:solidFill>
              </a:rPr>
              <a:t>מדענים החוקרים את התפתחות חיים על פני כדור הארץ סבורים כי בראשית הייתה האטמוספרה חסרת חמצן. הם מייחסים את הופעת החמצן באטמוספרה להתפתחות יצורים </a:t>
            </a:r>
            <a:r>
              <a:rPr lang="he-IL" kern="0" noProof="1">
                <a:solidFill>
                  <a:schemeClr val="tx2"/>
                </a:solidFill>
              </a:rPr>
              <a:t>פוטוסינתטיים</a:t>
            </a:r>
            <a:r>
              <a:rPr lang="he-IL" kern="0" dirty="0">
                <a:solidFill>
                  <a:schemeClr val="tx2"/>
                </a:solidFill>
              </a:rPr>
              <a:t>.</a:t>
            </a:r>
          </a:p>
          <a:p>
            <a:pPr fontAlgn="auto">
              <a:spcBef>
                <a:spcPts val="0"/>
              </a:spcBef>
              <a:spcAft>
                <a:spcPts val="0"/>
              </a:spcAft>
              <a:defRPr/>
            </a:pPr>
            <a:endParaRPr lang="he-IL" kern="0" dirty="0">
              <a:solidFill>
                <a:schemeClr val="tx2"/>
              </a:solidFill>
            </a:endParaRPr>
          </a:p>
          <a:p>
            <a:pPr fontAlgn="auto">
              <a:spcBef>
                <a:spcPts val="0"/>
              </a:spcBef>
              <a:spcAft>
                <a:spcPts val="0"/>
              </a:spcAft>
              <a:defRPr/>
            </a:pPr>
            <a:r>
              <a:rPr lang="he-IL" kern="0" dirty="0">
                <a:solidFill>
                  <a:schemeClr val="tx2"/>
                </a:solidFill>
              </a:rPr>
              <a:t>א. מה הקשר בין תהליך הפוטוסינתזה להופעת חמצן באטמוספרה?</a:t>
            </a:r>
          </a:p>
          <a:p>
            <a:pPr fontAlgn="auto">
              <a:spcBef>
                <a:spcPts val="0"/>
              </a:spcBef>
              <a:spcAft>
                <a:spcPts val="0"/>
              </a:spcAft>
              <a:defRPr/>
            </a:pPr>
            <a:r>
              <a:rPr lang="he-IL" kern="0" dirty="0">
                <a:solidFill>
                  <a:schemeClr val="tx2"/>
                </a:solidFill>
              </a:rPr>
              <a:t>ב. קיום חמצן באטמוספרה אִפשר היווצרות יצורים חיים שעשו תהליך נשימה תאית </a:t>
            </a:r>
          </a:p>
          <a:p>
            <a:pPr fontAlgn="auto">
              <a:spcBef>
                <a:spcPts val="0"/>
              </a:spcBef>
              <a:spcAft>
                <a:spcPts val="0"/>
              </a:spcAft>
              <a:defRPr/>
            </a:pPr>
            <a:r>
              <a:rPr lang="he-IL" kern="0" dirty="0">
                <a:solidFill>
                  <a:schemeClr val="tx2"/>
                </a:solidFill>
              </a:rPr>
              <a:t>    אווירנית (אירובית). לפני כן הפיקו האורגניזמים אנרגיה בתהליכי תסיסה. הסבירו את </a:t>
            </a:r>
          </a:p>
          <a:p>
            <a:pPr fontAlgn="auto">
              <a:spcBef>
                <a:spcPts val="0"/>
              </a:spcBef>
              <a:spcAft>
                <a:spcPts val="0"/>
              </a:spcAft>
              <a:defRPr/>
            </a:pPr>
            <a:r>
              <a:rPr lang="he-IL" kern="0" dirty="0">
                <a:solidFill>
                  <a:schemeClr val="tx2"/>
                </a:solidFill>
              </a:rPr>
              <a:t>    המשפט.</a:t>
            </a:r>
          </a:p>
          <a:p>
            <a:pPr fontAlgn="auto">
              <a:spcBef>
                <a:spcPts val="0"/>
              </a:spcBef>
              <a:spcAft>
                <a:spcPts val="0"/>
              </a:spcAft>
              <a:defRPr/>
            </a:pPr>
            <a:r>
              <a:rPr lang="he-IL" kern="0" dirty="0">
                <a:solidFill>
                  <a:schemeClr val="tx2"/>
                </a:solidFill>
              </a:rPr>
              <a:t>ג. נראה שהתפתחותם של יצורים המבצעים תהליך נשימה אווירנית, אִפשרה את התפתחותם </a:t>
            </a:r>
          </a:p>
          <a:p>
            <a:pPr fontAlgn="auto">
              <a:spcBef>
                <a:spcPts val="0"/>
              </a:spcBef>
              <a:spcAft>
                <a:spcPts val="0"/>
              </a:spcAft>
              <a:defRPr/>
            </a:pPr>
            <a:r>
              <a:rPr lang="he-IL" kern="0" dirty="0">
                <a:solidFill>
                  <a:schemeClr val="tx2"/>
                </a:solidFill>
              </a:rPr>
              <a:t>   של יצורים מורכבים ומפותחים, הזקוקים לאנרגיה רבה לפעילותם. הסבירו מדוע.</a:t>
            </a:r>
          </a:p>
          <a:p>
            <a:pPr fontAlgn="auto">
              <a:spcBef>
                <a:spcPts val="0"/>
              </a:spcBef>
              <a:spcAft>
                <a:spcPts val="0"/>
              </a:spcAft>
              <a:defRPr/>
            </a:pPr>
            <a:endParaRPr lang="he-IL" sz="1200" kern="0" dirty="0">
              <a:solidFill>
                <a:schemeClr val="tx2"/>
              </a:solidFill>
              <a:latin typeface="Arial"/>
              <a:cs typeface="Arial"/>
            </a:endParaRPr>
          </a:p>
        </p:txBody>
      </p:sp>
      <p:sp>
        <p:nvSpPr>
          <p:cNvPr id="7" name="Rectangle 3"/>
          <p:cNvSpPr/>
          <p:nvPr/>
        </p:nvSpPr>
        <p:spPr>
          <a:xfrm>
            <a:off x="389135" y="419100"/>
            <a:ext cx="8215313" cy="4603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fontAlgn="auto">
              <a:spcBef>
                <a:spcPts val="0"/>
              </a:spcBef>
              <a:spcAft>
                <a:spcPts val="0"/>
              </a:spcAft>
              <a:defRPr/>
            </a:pPr>
            <a:endParaRPr lang="he-IL" dirty="0">
              <a:solidFill>
                <a:prstClr val="white"/>
              </a:solidFill>
            </a:endParaRPr>
          </a:p>
        </p:txBody>
      </p:sp>
      <p:sp>
        <p:nvSpPr>
          <p:cNvPr id="10" name="Slide Number Placeholder 8"/>
          <p:cNvSpPr>
            <a:spLocks noGrp="1"/>
          </p:cNvSpPr>
          <p:nvPr>
            <p:ph type="sldNum" sz="quarter" idx="12"/>
          </p:nvPr>
        </p:nvSpPr>
        <p:spPr bwMode="auto">
          <a:xfrm>
            <a:off x="197159" y="6237312"/>
            <a:ext cx="774441" cy="365125"/>
          </a:xfrm>
          <a:ln>
            <a:miter lim="800000"/>
            <a:headEnd/>
            <a:tailEnd/>
          </a:ln>
        </p:spPr>
        <p:txBody>
          <a:bodyPr vert="horz" wrap="square" lIns="91440" tIns="45720" rIns="91440" bIns="45720" numCol="1" anchor="t" anchorCtr="0" compatLnSpc="1">
            <a:prstTxWarp prst="textNoShape">
              <a:avLst/>
            </a:prstTxWarp>
          </a:bodyPr>
          <a:lstStyle/>
          <a:p>
            <a:pPr fontAlgn="base">
              <a:spcBef>
                <a:spcPct val="0"/>
              </a:spcBef>
              <a:spcAft>
                <a:spcPct val="0"/>
              </a:spcAft>
              <a:defRPr/>
            </a:pPr>
            <a:fld id="{FBCEFA07-D00C-4DF1-AC33-4CC8C8A6BFD5}" type="slidenum">
              <a:rPr lang="he-IL" sz="1400" smtClean="0">
                <a:solidFill>
                  <a:schemeClr val="bg1">
                    <a:lumMod val="75000"/>
                  </a:schemeClr>
                </a:solidFill>
              </a:rPr>
              <a:pPr fontAlgn="base">
                <a:spcBef>
                  <a:spcPct val="0"/>
                </a:spcBef>
                <a:spcAft>
                  <a:spcPct val="0"/>
                </a:spcAft>
                <a:defRPr/>
              </a:pPr>
              <a:t>52</a:t>
            </a:fld>
            <a:endParaRPr lang="he-IL" sz="1400" dirty="0" smtClean="0">
              <a:solidFill>
                <a:schemeClr val="bg1">
                  <a:lumMod val="75000"/>
                </a:schemeClr>
              </a:solidFill>
            </a:endParaRPr>
          </a:p>
        </p:txBody>
      </p:sp>
    </p:spTree>
  </p:cSld>
  <p:clrMapOvr>
    <a:masterClrMapping/>
  </p:clrMapOvr>
  <p:transition spd="slow"/>
  <p:timing>
    <p:tnLst>
      <p:par>
        <p:cTn id="1" dur="indefinite" restart="never" nodeType="tmRoot"/>
      </p:par>
    </p:tnLst>
  </p:timing>
</p:sld>
</file>

<file path=ppt/theme/theme1.xml><?xml version="1.0" encoding="utf-8"?>
<a:theme xmlns:a="http://schemas.openxmlformats.org/drawingml/2006/main" name="1_Office Theme">
  <a:themeElements>
    <a:clrScheme name="nahshon">
      <a:dk1>
        <a:sysClr val="windowText" lastClr="000000"/>
      </a:dk1>
      <a:lt1>
        <a:sysClr val="window" lastClr="FFFFFF"/>
      </a:lt1>
      <a:dk2>
        <a:srgbClr val="1F497D"/>
      </a:dk2>
      <a:lt2>
        <a:srgbClr val="FFFFFF"/>
      </a:lt2>
      <a:accent1>
        <a:srgbClr val="C6D9F0"/>
      </a:accent1>
      <a:accent2>
        <a:srgbClr val="1A7EB0"/>
      </a:accent2>
      <a:accent3>
        <a:srgbClr val="FF6600"/>
      </a:accent3>
      <a:accent4>
        <a:srgbClr val="548DD4"/>
      </a:accent4>
      <a:accent5>
        <a:srgbClr val="92D050"/>
      </a:accent5>
      <a:accent6>
        <a:srgbClr val="5F0060"/>
      </a:accent6>
      <a:hlink>
        <a:srgbClr val="008EFF"/>
      </a:hlink>
      <a:folHlink>
        <a:srgbClr val="A5A5A5"/>
      </a:folHlink>
    </a:clrScheme>
    <a:fontScheme name="Nahsho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solidFill>
          <a:schemeClr val="bg1">
            <a:lumMod val="95000"/>
          </a:schemeClr>
        </a:solidFill>
        <a:ln w="22225">
          <a:solidFill>
            <a:schemeClr val="bg1"/>
          </a:solidFill>
        </a:ln>
        <a:effectLst>
          <a:outerShdw sx="101000" sy="101000" algn="ctr" rotWithShape="0">
            <a:schemeClr val="bg1">
              <a:lumMod val="75000"/>
            </a:schemeClr>
          </a:outerShdw>
        </a:effectLst>
      </a:spPr>
      <a:bodyPr vert="horz" lIns="91440" tIns="45720" rIns="91440" bIns="45720" rtlCol="1" anchor="ctr">
        <a:normAutofit/>
      </a:bodyPr>
      <a:lstStyle>
        <a:defPPr marL="0" marR="0" indent="0" algn="r" defTabSz="914400" rtl="1" eaLnBrk="1" fontAlgn="auto" latinLnBrk="0" hangingPunct="1">
          <a:lnSpc>
            <a:spcPct val="100000"/>
          </a:lnSpc>
          <a:spcBef>
            <a:spcPts val="0"/>
          </a:spcBef>
          <a:spcAft>
            <a:spcPts val="0"/>
          </a:spcAft>
          <a:buClrTx/>
          <a:buSzTx/>
          <a:buFontTx/>
          <a:buNone/>
          <a:tabLst/>
          <a:defRPr kumimoji="0" sz="2000" b="0" i="0" u="none" strike="noStrike" kern="1200" cap="none" spc="0" normalizeH="0" baseline="0" noProof="0" dirty="0" smtClean="0">
            <a:ln>
              <a:noFill/>
            </a:ln>
            <a:solidFill>
              <a:schemeClr val="tx1">
                <a:lumMod val="50000"/>
                <a:lumOff val="50000"/>
              </a:schemeClr>
            </a:solidFill>
            <a:effectLst/>
            <a:uLnTx/>
            <a:uFillTx/>
            <a:latin typeface="+mn-lt"/>
            <a:ea typeface="+mn-ea"/>
            <a:cs typeface="+mn-cs"/>
          </a:defRPr>
        </a:defPPr>
      </a:lstStyle>
    </a:txDef>
  </a:objectDefaults>
  <a:extraClrSchemeLst/>
</a:theme>
</file>

<file path=ppt/theme/theme2.xml><?xml version="1.0" encoding="utf-8"?>
<a:theme xmlns:a="http://schemas.openxmlformats.org/drawingml/2006/main" name="2_Office Theme">
  <a:themeElements>
    <a:clrScheme name="nahshon">
      <a:dk1>
        <a:sysClr val="windowText" lastClr="000000"/>
      </a:dk1>
      <a:lt1>
        <a:sysClr val="window" lastClr="FFFFFF"/>
      </a:lt1>
      <a:dk2>
        <a:srgbClr val="1F497D"/>
      </a:dk2>
      <a:lt2>
        <a:srgbClr val="FFFFFF"/>
      </a:lt2>
      <a:accent1>
        <a:srgbClr val="C6D9F0"/>
      </a:accent1>
      <a:accent2>
        <a:srgbClr val="1A7EB0"/>
      </a:accent2>
      <a:accent3>
        <a:srgbClr val="FF6600"/>
      </a:accent3>
      <a:accent4>
        <a:srgbClr val="548DD4"/>
      </a:accent4>
      <a:accent5>
        <a:srgbClr val="92D050"/>
      </a:accent5>
      <a:accent6>
        <a:srgbClr val="5F0060"/>
      </a:accent6>
      <a:hlink>
        <a:srgbClr val="008EFF"/>
      </a:hlink>
      <a:folHlink>
        <a:srgbClr val="A5A5A5"/>
      </a:folHlink>
    </a:clrScheme>
    <a:fontScheme name="Nahsho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solidFill>
          <a:schemeClr val="bg1">
            <a:lumMod val="95000"/>
          </a:schemeClr>
        </a:solidFill>
        <a:ln w="22225">
          <a:solidFill>
            <a:schemeClr val="bg1"/>
          </a:solidFill>
        </a:ln>
        <a:effectLst>
          <a:outerShdw sx="101000" sy="101000" algn="ctr" rotWithShape="0">
            <a:schemeClr val="bg1">
              <a:lumMod val="75000"/>
            </a:schemeClr>
          </a:outerShdw>
        </a:effectLst>
      </a:spPr>
      <a:bodyPr vert="horz" lIns="91440" tIns="45720" rIns="91440" bIns="45720" rtlCol="1" anchor="ctr">
        <a:normAutofit/>
      </a:bodyPr>
      <a:lstStyle>
        <a:defPPr marL="0" marR="0" indent="0" algn="r" defTabSz="914400" rtl="1" eaLnBrk="1" fontAlgn="auto" latinLnBrk="0" hangingPunct="1">
          <a:lnSpc>
            <a:spcPct val="100000"/>
          </a:lnSpc>
          <a:spcBef>
            <a:spcPts val="0"/>
          </a:spcBef>
          <a:spcAft>
            <a:spcPts val="0"/>
          </a:spcAft>
          <a:buClrTx/>
          <a:buSzTx/>
          <a:buFontTx/>
          <a:buNone/>
          <a:tabLst/>
          <a:defRPr kumimoji="0" sz="2000" b="0" i="0" u="none" strike="noStrike" kern="1200" cap="none" spc="0" normalizeH="0" baseline="0" noProof="0" dirty="0" smtClean="0">
            <a:ln>
              <a:noFill/>
            </a:ln>
            <a:solidFill>
              <a:schemeClr val="tx1">
                <a:lumMod val="50000"/>
                <a:lumOff val="50000"/>
              </a:schemeClr>
            </a:solidFill>
            <a:effectLst/>
            <a:uLnTx/>
            <a:uFillTx/>
            <a:latin typeface="+mn-lt"/>
            <a:ea typeface="+mn-ea"/>
            <a:cs typeface="+mn-cs"/>
          </a:defRPr>
        </a:defPPr>
      </a:lstStyle>
    </a:txDef>
  </a:objectDefaults>
  <a:extraClrSchemeLst/>
</a:theme>
</file>

<file path=ppt/theme/theme3.xml><?xml version="1.0" encoding="utf-8"?>
<a:theme xmlns:a="http://schemas.openxmlformats.org/drawingml/2006/main" name="3_Office Theme">
  <a:themeElements>
    <a:clrScheme name="nahshon">
      <a:dk1>
        <a:sysClr val="windowText" lastClr="000000"/>
      </a:dk1>
      <a:lt1>
        <a:sysClr val="window" lastClr="FFFFFF"/>
      </a:lt1>
      <a:dk2>
        <a:srgbClr val="1F497D"/>
      </a:dk2>
      <a:lt2>
        <a:srgbClr val="FFFFFF"/>
      </a:lt2>
      <a:accent1>
        <a:srgbClr val="C6D9F0"/>
      </a:accent1>
      <a:accent2>
        <a:srgbClr val="1A7EB0"/>
      </a:accent2>
      <a:accent3>
        <a:srgbClr val="FF6600"/>
      </a:accent3>
      <a:accent4>
        <a:srgbClr val="548DD4"/>
      </a:accent4>
      <a:accent5>
        <a:srgbClr val="92D050"/>
      </a:accent5>
      <a:accent6>
        <a:srgbClr val="5F0060"/>
      </a:accent6>
      <a:hlink>
        <a:srgbClr val="008EFF"/>
      </a:hlink>
      <a:folHlink>
        <a:srgbClr val="A5A5A5"/>
      </a:folHlink>
    </a:clrScheme>
    <a:fontScheme name="Nahsho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solidFill>
          <a:schemeClr val="bg1">
            <a:lumMod val="95000"/>
          </a:schemeClr>
        </a:solidFill>
        <a:ln w="22225">
          <a:solidFill>
            <a:schemeClr val="bg1"/>
          </a:solidFill>
        </a:ln>
        <a:effectLst>
          <a:outerShdw sx="101000" sy="101000" algn="ctr" rotWithShape="0">
            <a:schemeClr val="bg1">
              <a:lumMod val="75000"/>
            </a:schemeClr>
          </a:outerShdw>
        </a:effectLst>
      </a:spPr>
      <a:bodyPr vert="horz" lIns="91440" tIns="45720" rIns="91440" bIns="45720" rtlCol="1" anchor="ctr">
        <a:normAutofit/>
      </a:bodyPr>
      <a:lstStyle>
        <a:defPPr marL="0" marR="0" indent="0" algn="r" defTabSz="914400" rtl="1" eaLnBrk="1" fontAlgn="auto" latinLnBrk="0" hangingPunct="1">
          <a:lnSpc>
            <a:spcPct val="100000"/>
          </a:lnSpc>
          <a:spcBef>
            <a:spcPts val="0"/>
          </a:spcBef>
          <a:spcAft>
            <a:spcPts val="0"/>
          </a:spcAft>
          <a:buClrTx/>
          <a:buSzTx/>
          <a:buFontTx/>
          <a:buNone/>
          <a:tabLst/>
          <a:defRPr kumimoji="0" sz="2000" b="0" i="0" u="none" strike="noStrike" kern="1200" cap="none" spc="0" normalizeH="0" baseline="0" noProof="0" dirty="0" smtClean="0">
            <a:ln>
              <a:noFill/>
            </a:ln>
            <a:solidFill>
              <a:schemeClr val="tx1">
                <a:lumMod val="50000"/>
                <a:lumOff val="50000"/>
              </a:schemeClr>
            </a:solidFill>
            <a:effectLst/>
            <a:uLnTx/>
            <a:uFillTx/>
            <a:latin typeface="+mn-lt"/>
            <a:ea typeface="+mn-ea"/>
            <a:cs typeface="+mn-cs"/>
          </a:defRPr>
        </a:defPPr>
      </a:lstStyle>
    </a:txDef>
  </a:objectDefaults>
  <a:extraClrSchemeLst/>
</a:theme>
</file>

<file path=ppt/theme/theme4.xml><?xml version="1.0" encoding="utf-8"?>
<a:theme xmlns:a="http://schemas.openxmlformats.org/drawingml/2006/main" name="4_Office Theme">
  <a:themeElements>
    <a:clrScheme name="nahshon">
      <a:dk1>
        <a:sysClr val="windowText" lastClr="000000"/>
      </a:dk1>
      <a:lt1>
        <a:sysClr val="window" lastClr="FFFFFF"/>
      </a:lt1>
      <a:dk2>
        <a:srgbClr val="1F497D"/>
      </a:dk2>
      <a:lt2>
        <a:srgbClr val="FFFFFF"/>
      </a:lt2>
      <a:accent1>
        <a:srgbClr val="C6D9F0"/>
      </a:accent1>
      <a:accent2>
        <a:srgbClr val="1A7EB0"/>
      </a:accent2>
      <a:accent3>
        <a:srgbClr val="FF6600"/>
      </a:accent3>
      <a:accent4>
        <a:srgbClr val="548DD4"/>
      </a:accent4>
      <a:accent5>
        <a:srgbClr val="92D050"/>
      </a:accent5>
      <a:accent6>
        <a:srgbClr val="5F0060"/>
      </a:accent6>
      <a:hlink>
        <a:srgbClr val="008EFF"/>
      </a:hlink>
      <a:folHlink>
        <a:srgbClr val="A5A5A5"/>
      </a:folHlink>
    </a:clrScheme>
    <a:fontScheme name="Nahsho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solidFill>
          <a:schemeClr val="bg1">
            <a:lumMod val="95000"/>
          </a:schemeClr>
        </a:solidFill>
        <a:ln w="22225">
          <a:solidFill>
            <a:schemeClr val="bg1"/>
          </a:solidFill>
        </a:ln>
        <a:effectLst>
          <a:outerShdw sx="101000" sy="101000" algn="ctr" rotWithShape="0">
            <a:schemeClr val="bg1">
              <a:lumMod val="75000"/>
            </a:schemeClr>
          </a:outerShdw>
        </a:effectLst>
      </a:spPr>
      <a:bodyPr vert="horz" lIns="91440" tIns="45720" rIns="91440" bIns="45720" rtlCol="1" anchor="ctr">
        <a:normAutofit/>
      </a:bodyPr>
      <a:lstStyle>
        <a:defPPr marL="0" marR="0" indent="0" algn="r" defTabSz="914400" rtl="1" eaLnBrk="1" fontAlgn="auto" latinLnBrk="0" hangingPunct="1">
          <a:lnSpc>
            <a:spcPct val="100000"/>
          </a:lnSpc>
          <a:spcBef>
            <a:spcPts val="0"/>
          </a:spcBef>
          <a:spcAft>
            <a:spcPts val="0"/>
          </a:spcAft>
          <a:buClrTx/>
          <a:buSzTx/>
          <a:buFontTx/>
          <a:buNone/>
          <a:tabLst/>
          <a:defRPr kumimoji="0" sz="2000" b="0" i="0" u="none" strike="noStrike" kern="1200" cap="none" spc="0" normalizeH="0" baseline="0" noProof="0" dirty="0" smtClean="0">
            <a:ln>
              <a:noFill/>
            </a:ln>
            <a:solidFill>
              <a:schemeClr val="tx1">
                <a:lumMod val="50000"/>
                <a:lumOff val="50000"/>
              </a:schemeClr>
            </a:solidFill>
            <a:effectLst/>
            <a:uLnTx/>
            <a:uFillTx/>
            <a:latin typeface="+mn-lt"/>
            <a:ea typeface="+mn-ea"/>
            <a:cs typeface="+mn-cs"/>
          </a:defRPr>
        </a:defPPr>
      </a:lstStyle>
    </a:txDef>
  </a:objectDefaults>
  <a:extraClrSchemeLst/>
</a:theme>
</file>

<file path=ppt/theme/theme5.xml><?xml version="1.0" encoding="utf-8"?>
<a:theme xmlns:a="http://schemas.openxmlformats.org/drawingml/2006/main" name="5_Office Theme">
  <a:themeElements>
    <a:clrScheme name="nahshon">
      <a:dk1>
        <a:sysClr val="windowText" lastClr="000000"/>
      </a:dk1>
      <a:lt1>
        <a:sysClr val="window" lastClr="FFFFFF"/>
      </a:lt1>
      <a:dk2>
        <a:srgbClr val="1F497D"/>
      </a:dk2>
      <a:lt2>
        <a:srgbClr val="FFFFFF"/>
      </a:lt2>
      <a:accent1>
        <a:srgbClr val="C6D9F0"/>
      </a:accent1>
      <a:accent2>
        <a:srgbClr val="1A7EB0"/>
      </a:accent2>
      <a:accent3>
        <a:srgbClr val="FF6600"/>
      </a:accent3>
      <a:accent4>
        <a:srgbClr val="548DD4"/>
      </a:accent4>
      <a:accent5>
        <a:srgbClr val="92D050"/>
      </a:accent5>
      <a:accent6>
        <a:srgbClr val="5F0060"/>
      </a:accent6>
      <a:hlink>
        <a:srgbClr val="008EFF"/>
      </a:hlink>
      <a:folHlink>
        <a:srgbClr val="A5A5A5"/>
      </a:folHlink>
    </a:clrScheme>
    <a:fontScheme name="Nahsho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solidFill>
          <a:schemeClr val="bg1">
            <a:lumMod val="95000"/>
          </a:schemeClr>
        </a:solidFill>
        <a:ln w="22225">
          <a:solidFill>
            <a:schemeClr val="bg1"/>
          </a:solidFill>
        </a:ln>
        <a:effectLst>
          <a:outerShdw sx="101000" sy="101000" algn="ctr" rotWithShape="0">
            <a:schemeClr val="bg1">
              <a:lumMod val="75000"/>
            </a:schemeClr>
          </a:outerShdw>
        </a:effectLst>
      </a:spPr>
      <a:bodyPr vert="horz" lIns="91440" tIns="45720" rIns="91440" bIns="45720" rtlCol="1" anchor="ctr">
        <a:normAutofit/>
      </a:bodyPr>
      <a:lstStyle>
        <a:defPPr marL="0" marR="0" indent="0" algn="r" defTabSz="914400" rtl="1" eaLnBrk="1" fontAlgn="auto" latinLnBrk="0" hangingPunct="1">
          <a:lnSpc>
            <a:spcPct val="100000"/>
          </a:lnSpc>
          <a:spcBef>
            <a:spcPts val="0"/>
          </a:spcBef>
          <a:spcAft>
            <a:spcPts val="0"/>
          </a:spcAft>
          <a:buClrTx/>
          <a:buSzTx/>
          <a:buFontTx/>
          <a:buNone/>
          <a:tabLst/>
          <a:defRPr kumimoji="0" sz="2000" b="0" i="0" u="none" strike="noStrike" kern="1200" cap="none" spc="0" normalizeH="0" baseline="0" noProof="0" dirty="0" smtClean="0">
            <a:ln>
              <a:noFill/>
            </a:ln>
            <a:solidFill>
              <a:schemeClr val="tx1">
                <a:lumMod val="50000"/>
                <a:lumOff val="50000"/>
              </a:schemeClr>
            </a:solidFill>
            <a:effectLst/>
            <a:uLnTx/>
            <a:uFillTx/>
            <a:latin typeface="+mn-lt"/>
            <a:ea typeface="+mn-ea"/>
            <a:cs typeface="+mn-cs"/>
          </a:defRPr>
        </a:defPPr>
      </a:lstStyle>
    </a:txDef>
  </a:objectDefaults>
  <a:extraClrSchemeLst/>
</a:theme>
</file>

<file path=ppt/theme/theme6.xml><?xml version="1.0" encoding="utf-8"?>
<a:theme xmlns:a="http://schemas.openxmlformats.org/drawingml/2006/main" name="6_Office Theme">
  <a:themeElements>
    <a:clrScheme name="nahshon">
      <a:dk1>
        <a:sysClr val="windowText" lastClr="000000"/>
      </a:dk1>
      <a:lt1>
        <a:sysClr val="window" lastClr="FFFFFF"/>
      </a:lt1>
      <a:dk2>
        <a:srgbClr val="1F497D"/>
      </a:dk2>
      <a:lt2>
        <a:srgbClr val="FFFFFF"/>
      </a:lt2>
      <a:accent1>
        <a:srgbClr val="C6D9F0"/>
      </a:accent1>
      <a:accent2>
        <a:srgbClr val="1A7EB0"/>
      </a:accent2>
      <a:accent3>
        <a:srgbClr val="FF6600"/>
      </a:accent3>
      <a:accent4>
        <a:srgbClr val="548DD4"/>
      </a:accent4>
      <a:accent5>
        <a:srgbClr val="92D050"/>
      </a:accent5>
      <a:accent6>
        <a:srgbClr val="5F0060"/>
      </a:accent6>
      <a:hlink>
        <a:srgbClr val="008EFF"/>
      </a:hlink>
      <a:folHlink>
        <a:srgbClr val="A5A5A5"/>
      </a:folHlink>
    </a:clrScheme>
    <a:fontScheme name="Nahsho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solidFill>
          <a:schemeClr val="bg1">
            <a:lumMod val="95000"/>
          </a:schemeClr>
        </a:solidFill>
        <a:ln w="22225">
          <a:solidFill>
            <a:schemeClr val="bg1"/>
          </a:solidFill>
        </a:ln>
        <a:effectLst>
          <a:outerShdw sx="101000" sy="101000" algn="ctr" rotWithShape="0">
            <a:schemeClr val="bg1">
              <a:lumMod val="75000"/>
            </a:schemeClr>
          </a:outerShdw>
        </a:effectLst>
      </a:spPr>
      <a:bodyPr vert="horz" lIns="91440" tIns="45720" rIns="91440" bIns="45720" rtlCol="1" anchor="ctr">
        <a:normAutofit/>
      </a:bodyPr>
      <a:lstStyle>
        <a:defPPr marL="0" marR="0" indent="0" algn="r" defTabSz="914400" rtl="1" eaLnBrk="1" fontAlgn="auto" latinLnBrk="0" hangingPunct="1">
          <a:lnSpc>
            <a:spcPct val="100000"/>
          </a:lnSpc>
          <a:spcBef>
            <a:spcPts val="0"/>
          </a:spcBef>
          <a:spcAft>
            <a:spcPts val="0"/>
          </a:spcAft>
          <a:buClrTx/>
          <a:buSzTx/>
          <a:buFontTx/>
          <a:buNone/>
          <a:tabLst/>
          <a:defRPr kumimoji="0" sz="2000" b="0" i="0" u="none" strike="noStrike" kern="1200" cap="none" spc="0" normalizeH="0" baseline="0" noProof="0" dirty="0" smtClean="0">
            <a:ln>
              <a:noFill/>
            </a:ln>
            <a:solidFill>
              <a:schemeClr val="tx1">
                <a:lumMod val="50000"/>
                <a:lumOff val="50000"/>
              </a:schemeClr>
            </a:solidFill>
            <a:effectLst/>
            <a:uLnTx/>
            <a:uFillTx/>
            <a:latin typeface="+mn-lt"/>
            <a:ea typeface="+mn-ea"/>
            <a:cs typeface="+mn-cs"/>
          </a:defRPr>
        </a:defPPr>
      </a:lstStyle>
    </a:txDef>
  </a:objectDefaults>
  <a:extraClrScheme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8278</TotalTime>
  <Words>4145</Words>
  <Application>Microsoft Office PowerPoint</Application>
  <PresentationFormat>‫הצגה על המסך (4:3)</PresentationFormat>
  <Paragraphs>726</Paragraphs>
  <Slides>52</Slides>
  <Notes>3</Notes>
  <HiddenSlides>0</HiddenSlides>
  <MMClips>0</MMClips>
  <ScaleCrop>false</ScaleCrop>
  <HeadingPairs>
    <vt:vector size="6" baseType="variant">
      <vt:variant>
        <vt:lpstr>גופנים בשימוש</vt:lpstr>
      </vt:variant>
      <vt:variant>
        <vt:i4>4</vt:i4>
      </vt:variant>
      <vt:variant>
        <vt:lpstr>ערכת נושא</vt:lpstr>
      </vt:variant>
      <vt:variant>
        <vt:i4>6</vt:i4>
      </vt:variant>
      <vt:variant>
        <vt:lpstr>כותרות שקופיות</vt:lpstr>
      </vt:variant>
      <vt:variant>
        <vt:i4>52</vt:i4>
      </vt:variant>
    </vt:vector>
  </HeadingPairs>
  <TitlesOfParts>
    <vt:vector size="62" baseType="lpstr">
      <vt:lpstr>Arial</vt:lpstr>
      <vt:lpstr>Calibri</vt:lpstr>
      <vt:lpstr>Times New Roman</vt:lpstr>
      <vt:lpstr>Rockwell Condensed</vt:lpstr>
      <vt:lpstr>1_Office Theme</vt:lpstr>
      <vt:lpstr>2_Office Theme</vt:lpstr>
      <vt:lpstr>3_Office Theme</vt:lpstr>
      <vt:lpstr>4_Office Theme</vt:lpstr>
      <vt:lpstr>5_Office Theme</vt:lpstr>
      <vt:lpstr>6_Office Theme</vt:lpstr>
      <vt:lpstr>מצגת של PowerPoint</vt:lpstr>
      <vt:lpstr>כל האורגניזמים (כולל צמחים) מבצעים תהליך נשימה תאית</vt:lpstr>
      <vt:lpstr>צמחים מקיימים גם פוטוסינתזה וגם נשימה תאית</vt:lpstr>
      <vt:lpstr>שאלה 1</vt:lpstr>
      <vt:lpstr>תשובה</vt:lpstr>
      <vt:lpstr>שאלה 2</vt:lpstr>
      <vt:lpstr>תשובה</vt:lpstr>
      <vt:lpstr>שאלה 3: השוואה בין תהליך הנשימה התאית לבין תהליך הפוטוסינתזה</vt:lpstr>
      <vt:lpstr>תשובה</vt:lpstr>
      <vt:lpstr>שאלה 4</vt:lpstr>
      <vt:lpstr>תשובה</vt:lpstr>
      <vt:lpstr>שאלה 5</vt:lpstr>
      <vt:lpstr>תשובה</vt:lpstr>
      <vt:lpstr>היחס בין עצמת  הפוטוסינתזה לבין עצמת הנשימה התאית בצמח</vt:lpstr>
      <vt:lpstr>שאלה 6: היחס בין עצמת הפוטוסינתזה לבין עצמת הנשימה התאית בצמח</vt:lpstr>
      <vt:lpstr>תשובה</vt:lpstr>
      <vt:lpstr>שאלה 7</vt:lpstr>
      <vt:lpstr>תשובה</vt:lpstr>
      <vt:lpstr>שאלה 8</vt:lpstr>
      <vt:lpstr>תשובה</vt:lpstr>
      <vt:lpstr>שאלה 9</vt:lpstr>
      <vt:lpstr>תשובה</vt:lpstr>
      <vt:lpstr>שאלה 10</vt:lpstr>
      <vt:lpstr>תשובה</vt:lpstr>
      <vt:lpstr>שאלה 11</vt:lpstr>
      <vt:lpstr>תשובה</vt:lpstr>
      <vt:lpstr>שאלה 12</vt:lpstr>
      <vt:lpstr>תשובה</vt:lpstr>
      <vt:lpstr>שאלה 13</vt:lpstr>
      <vt:lpstr>תשובה</vt:lpstr>
      <vt:lpstr>שאלה 14</vt:lpstr>
      <vt:lpstr>תשובה</vt:lpstr>
      <vt:lpstr>שאלה 15</vt:lpstr>
      <vt:lpstr>תשובה</vt:lpstr>
      <vt:lpstr>שאלה 16</vt:lpstr>
      <vt:lpstr>תשובה</vt:lpstr>
      <vt:lpstr>שאלה 17</vt:lpstr>
      <vt:lpstr>תשובה</vt:lpstr>
      <vt:lpstr>שאלה 18</vt:lpstr>
      <vt:lpstr>תשובה</vt:lpstr>
      <vt:lpstr>שאלה 19: סִדרי גודל</vt:lpstr>
      <vt:lpstr>תשובה</vt:lpstr>
      <vt:lpstr>שאלה 20</vt:lpstr>
      <vt:lpstr>תשובה</vt:lpstr>
      <vt:lpstr>מיטוכונדריה</vt:lpstr>
      <vt:lpstr>שאלה 21</vt:lpstr>
      <vt:lpstr>תשובה</vt:lpstr>
      <vt:lpstr>שאלות 22-24: ATP</vt:lpstr>
      <vt:lpstr>תזכורת:  ATP – מתווך במעברי אנרגיה בתא</vt:lpstr>
      <vt:lpstr>תשובות</vt:lpstr>
      <vt:lpstr>שאלה 25: שאלת אתגר</vt:lpstr>
      <vt:lpstr>תשובה</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User</dc:creator>
  <cp:lastModifiedBy>O_B</cp:lastModifiedBy>
  <cp:revision>408</cp:revision>
  <dcterms:created xsi:type="dcterms:W3CDTF">2010-09-05T07:07:37Z</dcterms:created>
  <dcterms:modified xsi:type="dcterms:W3CDTF">2013-08-28T14:12:00Z</dcterms:modified>
</cp:coreProperties>
</file>