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3.xml" ContentType="application/vnd.openxmlformats-officedocument.theme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4.xml" ContentType="application/vnd.openxmlformats-officedocument.theme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5.xml" ContentType="application/vnd.openxmlformats-officedocument.theme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6.xml" ContentType="application/vnd.openxmlformats-officedocument.theme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7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8.xml" ContentType="application/vnd.openxmlformats-officedocument.theme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9.xml" ContentType="application/vnd.openxmlformats-officedocument.theme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theme/theme10.xml" ContentType="application/vnd.openxmlformats-officedocument.theme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11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theme/theme12.xml" ContentType="application/vnd.openxmlformats-officedocument.theme+xml"/>
  <Override PartName="/ppt/theme/theme1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51" r:id="rId1"/>
    <p:sldMasterId id="2147483930" r:id="rId2"/>
    <p:sldMasterId id="2147484046" r:id="rId3"/>
    <p:sldMasterId id="2147484051" r:id="rId4"/>
    <p:sldMasterId id="2147484114" r:id="rId5"/>
    <p:sldMasterId id="2147484311" r:id="rId6"/>
    <p:sldMasterId id="2147484537" r:id="rId7"/>
    <p:sldMasterId id="2147484713" r:id="rId8"/>
    <p:sldMasterId id="2147484868" r:id="rId9"/>
    <p:sldMasterId id="2147484929" r:id="rId10"/>
    <p:sldMasterId id="2147484934" r:id="rId11"/>
    <p:sldMasterId id="2147485761" r:id="rId12"/>
  </p:sldMasterIdLst>
  <p:notesMasterIdLst>
    <p:notesMasterId r:id="rId49"/>
  </p:notesMasterIdLst>
  <p:sldIdLst>
    <p:sldId id="256" r:id="rId13"/>
    <p:sldId id="603" r:id="rId14"/>
    <p:sldId id="559" r:id="rId15"/>
    <p:sldId id="577" r:id="rId16"/>
    <p:sldId id="573" r:id="rId17"/>
    <p:sldId id="604" r:id="rId18"/>
    <p:sldId id="586" r:id="rId19"/>
    <p:sldId id="610" r:id="rId20"/>
    <p:sldId id="579" r:id="rId21"/>
    <p:sldId id="585" r:id="rId22"/>
    <p:sldId id="582" r:id="rId23"/>
    <p:sldId id="583" r:id="rId24"/>
    <p:sldId id="593" r:id="rId25"/>
    <p:sldId id="594" r:id="rId26"/>
    <p:sldId id="595" r:id="rId27"/>
    <p:sldId id="596" r:id="rId28"/>
    <p:sldId id="599" r:id="rId29"/>
    <p:sldId id="600" r:id="rId30"/>
    <p:sldId id="605" r:id="rId31"/>
    <p:sldId id="611" r:id="rId32"/>
    <p:sldId id="589" r:id="rId33"/>
    <p:sldId id="590" r:id="rId34"/>
    <p:sldId id="488" r:id="rId35"/>
    <p:sldId id="502" r:id="rId36"/>
    <p:sldId id="518" r:id="rId37"/>
    <p:sldId id="505" r:id="rId38"/>
    <p:sldId id="511" r:id="rId39"/>
    <p:sldId id="512" r:id="rId40"/>
    <p:sldId id="606" r:id="rId41"/>
    <p:sldId id="489" r:id="rId42"/>
    <p:sldId id="521" r:id="rId43"/>
    <p:sldId id="520" r:id="rId44"/>
    <p:sldId id="522" r:id="rId45"/>
    <p:sldId id="552" r:id="rId46"/>
    <p:sldId id="551" r:id="rId47"/>
    <p:sldId id="607" r:id="rId48"/>
  </p:sldIdLst>
  <p:sldSz cx="9144000" cy="6858000" type="screen4x3"/>
  <p:notesSz cx="6669088" cy="9926638"/>
  <p:defaultTextStyle>
    <a:defPPr>
      <a:defRPr lang="he-IL"/>
    </a:defPPr>
    <a:lvl1pPr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r" defTabSz="914400" rtl="1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r" defTabSz="914400" rtl="1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r" defTabSz="914400" rtl="1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r" defTabSz="914400" rtl="1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66FB4"/>
    <a:srgbClr val="FF6600"/>
    <a:srgbClr val="CC9900"/>
    <a:srgbClr val="FFFFCC"/>
    <a:srgbClr val="006600"/>
    <a:srgbClr val="6294D0"/>
    <a:srgbClr val="FFFF9F"/>
    <a:srgbClr val="F6FED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69012ECD-51FC-41F1-AA8D-1B2483CD663E}" styleName="סגנון בהיר 2 - הדגשה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0E3FDE45-AF77-4B5C-9715-49D594BDF05E}" styleName="סגנון בהיר 1 - הדגשה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4223" autoAdjust="0"/>
    <p:restoredTop sz="87257" autoAdjust="0"/>
  </p:normalViewPr>
  <p:slideViewPr>
    <p:cSldViewPr>
      <p:cViewPr varScale="1">
        <p:scale>
          <a:sx n="78" d="100"/>
          <a:sy n="78" d="100"/>
        </p:scale>
        <p:origin x="-918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598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296"/>
    </p:cViewPr>
  </p:sorterViewPr>
  <p:notesViewPr>
    <p:cSldViewPr>
      <p:cViewPr varScale="1">
        <p:scale>
          <a:sx n="52" d="100"/>
          <a:sy n="52" d="100"/>
        </p:scale>
        <p:origin x="-2700" y="-84"/>
      </p:cViewPr>
      <p:guideLst>
        <p:guide orient="horz" pos="3126"/>
        <p:guide pos="210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.xml"/><Relationship Id="rId18" Type="http://schemas.openxmlformats.org/officeDocument/2006/relationships/slide" Target="slides/slide6.xml"/><Relationship Id="rId26" Type="http://schemas.openxmlformats.org/officeDocument/2006/relationships/slide" Target="slides/slide14.xml"/><Relationship Id="rId39" Type="http://schemas.openxmlformats.org/officeDocument/2006/relationships/slide" Target="slides/slide27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9.xml"/><Relationship Id="rId34" Type="http://schemas.openxmlformats.org/officeDocument/2006/relationships/slide" Target="slides/slide22.xml"/><Relationship Id="rId42" Type="http://schemas.openxmlformats.org/officeDocument/2006/relationships/slide" Target="slides/slide30.xml"/><Relationship Id="rId47" Type="http://schemas.openxmlformats.org/officeDocument/2006/relationships/slide" Target="slides/slide35.xml"/><Relationship Id="rId50" Type="http://schemas.openxmlformats.org/officeDocument/2006/relationships/presProps" Target="presProps.xml"/><Relationship Id="rId7" Type="http://schemas.openxmlformats.org/officeDocument/2006/relationships/slideMaster" Target="slideMasters/slideMaster7.xml"/><Relationship Id="rId12" Type="http://schemas.openxmlformats.org/officeDocument/2006/relationships/slideMaster" Target="slideMasters/slideMaster12.xml"/><Relationship Id="rId17" Type="http://schemas.openxmlformats.org/officeDocument/2006/relationships/slide" Target="slides/slide5.xml"/><Relationship Id="rId25" Type="http://schemas.openxmlformats.org/officeDocument/2006/relationships/slide" Target="slides/slide13.xml"/><Relationship Id="rId33" Type="http://schemas.openxmlformats.org/officeDocument/2006/relationships/slide" Target="slides/slide21.xml"/><Relationship Id="rId38" Type="http://schemas.openxmlformats.org/officeDocument/2006/relationships/slide" Target="slides/slide26.xml"/><Relationship Id="rId46" Type="http://schemas.openxmlformats.org/officeDocument/2006/relationships/slide" Target="slides/slide3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4.xml"/><Relationship Id="rId20" Type="http://schemas.openxmlformats.org/officeDocument/2006/relationships/slide" Target="slides/slide8.xml"/><Relationship Id="rId29" Type="http://schemas.openxmlformats.org/officeDocument/2006/relationships/slide" Target="slides/slide17.xml"/><Relationship Id="rId41" Type="http://schemas.openxmlformats.org/officeDocument/2006/relationships/slide" Target="slides/slide29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12.xml"/><Relationship Id="rId32" Type="http://schemas.openxmlformats.org/officeDocument/2006/relationships/slide" Target="slides/slide20.xml"/><Relationship Id="rId37" Type="http://schemas.openxmlformats.org/officeDocument/2006/relationships/slide" Target="slides/slide25.xml"/><Relationship Id="rId40" Type="http://schemas.openxmlformats.org/officeDocument/2006/relationships/slide" Target="slides/slide28.xml"/><Relationship Id="rId45" Type="http://schemas.openxmlformats.org/officeDocument/2006/relationships/slide" Target="slides/slide33.xml"/><Relationship Id="rId53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3.xml"/><Relationship Id="rId23" Type="http://schemas.openxmlformats.org/officeDocument/2006/relationships/slide" Target="slides/slide11.xml"/><Relationship Id="rId28" Type="http://schemas.openxmlformats.org/officeDocument/2006/relationships/slide" Target="slides/slide16.xml"/><Relationship Id="rId36" Type="http://schemas.openxmlformats.org/officeDocument/2006/relationships/slide" Target="slides/slide24.xml"/><Relationship Id="rId49" Type="http://schemas.openxmlformats.org/officeDocument/2006/relationships/notesMaster" Target="notesMasters/notesMaster1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7.xml"/><Relationship Id="rId31" Type="http://schemas.openxmlformats.org/officeDocument/2006/relationships/slide" Target="slides/slide19.xml"/><Relationship Id="rId44" Type="http://schemas.openxmlformats.org/officeDocument/2006/relationships/slide" Target="slides/slide32.xml"/><Relationship Id="rId52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2.xml"/><Relationship Id="rId22" Type="http://schemas.openxmlformats.org/officeDocument/2006/relationships/slide" Target="slides/slide10.xml"/><Relationship Id="rId27" Type="http://schemas.openxmlformats.org/officeDocument/2006/relationships/slide" Target="slides/slide15.xml"/><Relationship Id="rId30" Type="http://schemas.openxmlformats.org/officeDocument/2006/relationships/slide" Target="slides/slide18.xml"/><Relationship Id="rId35" Type="http://schemas.openxmlformats.org/officeDocument/2006/relationships/slide" Target="slides/slide23.xml"/><Relationship Id="rId43" Type="http://schemas.openxmlformats.org/officeDocument/2006/relationships/slide" Target="slides/slide31.xml"/><Relationship Id="rId48" Type="http://schemas.openxmlformats.org/officeDocument/2006/relationships/slide" Target="slides/slide36.xml"/><Relationship Id="rId8" Type="http://schemas.openxmlformats.org/officeDocument/2006/relationships/slideMaster" Target="slideMasters/slideMaster8.xml"/><Relationship Id="rId51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779838" y="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88" y="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7A565AF6-230A-4861-A421-70EFDAD68172}" type="datetimeFigureOut">
              <a:rPr lang="he-IL"/>
              <a:pPr>
                <a:defRPr/>
              </a:pPr>
              <a:t>ד'/כסלו/תשע"ד</a:t>
            </a:fld>
            <a:endParaRPr lang="he-IL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pPr lvl="0"/>
            <a:endParaRPr lang="he-IL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6750" y="4714875"/>
            <a:ext cx="5335588" cy="44672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779838" y="9428163"/>
            <a:ext cx="2889250" cy="4968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88" y="9428163"/>
            <a:ext cx="2889250" cy="4968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037CBDF6-2361-4579-810E-73FA8FF679E6}" type="slidenum">
              <a:rPr lang="he-IL"/>
              <a:pPr>
                <a:defRPr/>
              </a:pPr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78379706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r" rtl="1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rtl="1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rtl="1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rtl="1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rtl="1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113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he-IL" smtClean="0"/>
          </a:p>
        </p:txBody>
      </p:sp>
      <p:sp>
        <p:nvSpPr>
          <p:cNvPr id="5939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E93394D-F3C2-43FD-89D5-8540044A140E}" type="slidenum">
              <a:rPr lang="he-IL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he-IL" dirty="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מציין מיקום של תמונת שקופית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63" name="מציין מיקום של הערות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he-IL" smtClean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76F4D67-CC11-46A3-A02B-B388B7EAE5E6}" type="slidenum">
              <a:rPr lang="he-IL">
                <a:solidFill>
                  <a:prstClr val="black"/>
                </a:solidFill>
              </a:rPr>
              <a:pPr>
                <a:defRPr/>
              </a:pPr>
              <a:t>5</a:t>
            </a:fld>
            <a:endParaRPr lang="he-IL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מציין מיקום של תמונת שקופית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3187" name="מציין מיקום של הערות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he-IL" smtClean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7ACBAC5-E782-4CF6-A2EF-1439B91C69F9}" type="slidenum">
              <a:rPr lang="he-IL">
                <a:solidFill>
                  <a:prstClr val="black"/>
                </a:solidFill>
              </a:rPr>
              <a:pPr>
                <a:defRPr/>
              </a:pPr>
              <a:t>6</a:t>
            </a:fld>
            <a:endParaRPr lang="he-IL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מציין מיקום של תמונת שקופית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4211" name="מציין מיקום של הערות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he-IL" smtClean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B618141-4EB8-4C3D-9E5F-2C24679B2532}" type="slidenum">
              <a:rPr lang="he-IL">
                <a:solidFill>
                  <a:prstClr val="black"/>
                </a:solidFill>
              </a:rPr>
              <a:pPr>
                <a:defRPr/>
              </a:pPr>
              <a:t>29</a:t>
            </a:fld>
            <a:endParaRPr lang="he-IL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3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3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4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4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4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5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5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5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6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6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6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7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7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7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8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8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8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9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9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9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10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10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10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11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11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11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12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12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12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7"/>
          <p:cNvSpPr/>
          <p:nvPr userDrawn="1"/>
        </p:nvSpPr>
        <p:spPr>
          <a:xfrm>
            <a:off x="231775" y="419100"/>
            <a:ext cx="8215313" cy="46038"/>
          </a:xfrm>
          <a:prstGeom prst="rect">
            <a:avLst/>
          </a:prstGeom>
          <a:blipFill dpi="0" rotWithShape="1">
            <a:blip r:embed="rId2" cstate="print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e-IL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85786" y="130161"/>
            <a:ext cx="7772400" cy="369881"/>
          </a:xfrm>
          <a:prstGeom prst="rect">
            <a:avLst/>
          </a:prstGeom>
        </p:spPr>
        <p:txBody>
          <a:bodyPr/>
          <a:lstStyle>
            <a:lvl1pPr marL="0" marR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he-IL" sz="1800" b="1" smtClean="0"/>
            </a:lvl1pPr>
          </a:lstStyle>
          <a:p>
            <a:r>
              <a:rPr lang="he-IL" noProof="0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6ABE34-735A-4B30-8A83-3CBA2E047194}" type="datetime8">
              <a:rPr lang="he-IL"/>
              <a:pPr>
                <a:defRPr/>
              </a:pPr>
              <a:t>07 נובמבר 13</a:t>
            </a:fld>
            <a:endParaRPr lang="he-I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solidFill>
                  <a:srgbClr val="FFFCF7"/>
                </a:solidFill>
              </a:defRPr>
            </a:lvl1pPr>
          </a:lstStyle>
          <a:p>
            <a:pPr>
              <a:defRPr/>
            </a:pPr>
            <a:fld id="{F0988258-DD8D-464D-8929-5B1BE703E924}" type="slidenum">
              <a:rPr lang="he-IL"/>
              <a:pPr>
                <a:defRPr/>
              </a:pPr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8609565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haelo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6"/>
          <p:cNvSpPr/>
          <p:nvPr userDrawn="1"/>
        </p:nvSpPr>
        <p:spPr>
          <a:xfrm>
            <a:off x="231775" y="419100"/>
            <a:ext cx="8215313" cy="46038"/>
          </a:xfrm>
          <a:prstGeom prst="rect">
            <a:avLst/>
          </a:prstGeom>
          <a:blipFill dpi="0" rotWithShape="1">
            <a:blip r:embed="rId2" cstate="print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e-IL" dirty="0"/>
          </a:p>
        </p:txBody>
      </p:sp>
      <p:sp>
        <p:nvSpPr>
          <p:cNvPr id="4" name="TextBox 3"/>
          <p:cNvSpPr txBox="1"/>
          <p:nvPr userDrawn="1"/>
        </p:nvSpPr>
        <p:spPr>
          <a:xfrm>
            <a:off x="357188" y="142875"/>
            <a:ext cx="8143875" cy="307975"/>
          </a:xfrm>
          <a:prstGeom prst="rect">
            <a:avLst/>
          </a:prstGeom>
          <a:noFill/>
          <a:ln w="19050">
            <a:noFill/>
          </a:ln>
          <a:effectLst>
            <a:outerShdw sx="102000" sy="102000" algn="tl" rotWithShape="0">
              <a:schemeClr val="bg1">
                <a:lumMod val="65000"/>
                <a:alpha val="0"/>
              </a:schemeClr>
            </a:outerShdw>
          </a:effectLst>
        </p:spPr>
        <p:txBody>
          <a:bodyPr rtlCol="1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sz="1400" b="1" dirty="0">
                <a:solidFill>
                  <a:srgbClr val="FF6600"/>
                </a:solidFill>
                <a:latin typeface="+mn-lt"/>
                <a:cs typeface="+mn-cs"/>
              </a:rPr>
              <a:t>מעבר חומרים דרך הקרום באמצעות דיפוזיה</a:t>
            </a:r>
          </a:p>
        </p:txBody>
      </p:sp>
      <p:sp>
        <p:nvSpPr>
          <p:cNvPr id="5" name="TextBox 4"/>
          <p:cNvSpPr txBox="1"/>
          <p:nvPr userDrawn="1"/>
        </p:nvSpPr>
        <p:spPr>
          <a:xfrm>
            <a:off x="4857750" y="500063"/>
            <a:ext cx="3643313" cy="357187"/>
          </a:xfrm>
          <a:prstGeom prst="rect">
            <a:avLst/>
          </a:prstGeom>
          <a:noFill/>
          <a:ln w="22225">
            <a:noFill/>
          </a:ln>
          <a:effectLst>
            <a:outerShdw sx="101000" sy="101000" algn="ctr" rotWithShape="0">
              <a:schemeClr val="bg1">
                <a:lumMod val="75000"/>
              </a:schemeClr>
            </a:outerShdw>
          </a:effectLst>
        </p:spPr>
        <p:txBody>
          <a:bodyPr wrap="none" rtlCol="1">
            <a:norm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sz="1400" b="1" dirty="0">
                <a:solidFill>
                  <a:srgbClr val="1D4C72"/>
                </a:solidFill>
                <a:latin typeface="+mn-lt"/>
                <a:cs typeface="+mn-cs"/>
              </a:rPr>
              <a:t>שאלות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he-IL" sz="2000" dirty="0">
              <a:solidFill>
                <a:schemeClr val="tx1">
                  <a:lumMod val="50000"/>
                  <a:lumOff val="5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0"/>
          </p:nvPr>
        </p:nvSpPr>
        <p:spPr>
          <a:xfrm>
            <a:off x="214313" y="857250"/>
            <a:ext cx="8215312" cy="1357303"/>
          </a:xfrm>
          <a:prstGeom prst="rect">
            <a:avLst/>
          </a:prstGeom>
        </p:spPr>
        <p:txBody>
          <a:bodyPr/>
          <a:lstStyle>
            <a:lvl1pPr>
              <a:buFontTx/>
              <a:buNone/>
              <a:defRPr sz="3200"/>
            </a:lvl1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algn="l">
              <a:defRPr>
                <a:solidFill>
                  <a:srgbClr val="FFFCF7"/>
                </a:solidFill>
              </a:defRPr>
            </a:lvl1pPr>
          </a:lstStyle>
          <a:p>
            <a:pPr>
              <a:defRPr/>
            </a:pPr>
            <a:fld id="{1B8E655D-591A-4CC7-8DE8-C0EC41565090}" type="slidenum">
              <a:rPr lang="he-IL"/>
              <a:pPr>
                <a:defRPr/>
              </a:pPr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0102851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haelo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/>
          <p:nvPr userDrawn="1"/>
        </p:nvSpPr>
        <p:spPr>
          <a:xfrm>
            <a:off x="231775" y="419100"/>
            <a:ext cx="8215313" cy="46038"/>
          </a:xfrm>
          <a:prstGeom prst="rect">
            <a:avLst/>
          </a:prstGeom>
          <a:blipFill dpi="0" rotWithShape="1">
            <a:blip r:embed="rId2" cstate="print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e-IL" dirty="0"/>
          </a:p>
        </p:txBody>
      </p:sp>
      <p:sp>
        <p:nvSpPr>
          <p:cNvPr id="5" name="TextBox 4"/>
          <p:cNvSpPr txBox="1"/>
          <p:nvPr userDrawn="1"/>
        </p:nvSpPr>
        <p:spPr>
          <a:xfrm>
            <a:off x="357188" y="142875"/>
            <a:ext cx="8143875" cy="307975"/>
          </a:xfrm>
          <a:prstGeom prst="rect">
            <a:avLst/>
          </a:prstGeom>
          <a:noFill/>
          <a:ln w="19050">
            <a:noFill/>
          </a:ln>
          <a:effectLst>
            <a:outerShdw sx="102000" sy="102000" algn="tl" rotWithShape="0">
              <a:schemeClr val="bg1">
                <a:lumMod val="65000"/>
                <a:alpha val="0"/>
              </a:schemeClr>
            </a:outerShdw>
          </a:effectLst>
        </p:spPr>
        <p:txBody>
          <a:bodyPr rtlCol="1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sz="1400" b="1" dirty="0">
                <a:solidFill>
                  <a:srgbClr val="FF6600"/>
                </a:solidFill>
                <a:latin typeface="+mn-lt"/>
                <a:cs typeface="+mn-cs"/>
              </a:rPr>
              <a:t>מעבר חומרים דרך הקרום באמצעות דיפוזיה</a:t>
            </a:r>
          </a:p>
        </p:txBody>
      </p:sp>
      <p:sp>
        <p:nvSpPr>
          <p:cNvPr id="6" name="TextBox 5"/>
          <p:cNvSpPr txBox="1"/>
          <p:nvPr userDrawn="1"/>
        </p:nvSpPr>
        <p:spPr>
          <a:xfrm>
            <a:off x="4857750" y="500063"/>
            <a:ext cx="3643313" cy="357187"/>
          </a:xfrm>
          <a:prstGeom prst="rect">
            <a:avLst/>
          </a:prstGeom>
          <a:noFill/>
          <a:ln w="22225">
            <a:noFill/>
          </a:ln>
          <a:effectLst>
            <a:outerShdw sx="101000" sy="101000" algn="ctr" rotWithShape="0">
              <a:schemeClr val="bg1">
                <a:lumMod val="75000"/>
              </a:schemeClr>
            </a:outerShdw>
          </a:effectLst>
        </p:spPr>
        <p:txBody>
          <a:bodyPr wrap="none" rtlCol="1">
            <a:norm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sz="1400" b="1" dirty="0">
                <a:solidFill>
                  <a:srgbClr val="1D4C72"/>
                </a:solidFill>
                <a:latin typeface="+mn-lt"/>
                <a:cs typeface="+mn-cs"/>
              </a:rPr>
              <a:t>תשובות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he-IL" sz="2000" dirty="0">
              <a:solidFill>
                <a:schemeClr val="tx1">
                  <a:lumMod val="50000"/>
                  <a:lumOff val="5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19" name="Text Placeholder 15"/>
          <p:cNvSpPr>
            <a:spLocks noGrp="1"/>
          </p:cNvSpPr>
          <p:nvPr>
            <p:ph type="body" sz="quarter" idx="10"/>
          </p:nvPr>
        </p:nvSpPr>
        <p:spPr>
          <a:xfrm>
            <a:off x="214313" y="857250"/>
            <a:ext cx="8215312" cy="1357303"/>
          </a:xfrm>
          <a:prstGeom prst="rect">
            <a:avLst/>
          </a:prstGeom>
        </p:spPr>
        <p:txBody>
          <a:bodyPr/>
          <a:lstStyle>
            <a:lvl1pPr>
              <a:buFontTx/>
              <a:buNone/>
              <a:defRPr sz="3200"/>
            </a:lvl1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</p:txBody>
      </p:sp>
      <p:sp>
        <p:nvSpPr>
          <p:cNvPr id="21" name="Text Placeholder 20"/>
          <p:cNvSpPr>
            <a:spLocks noGrp="1"/>
          </p:cNvSpPr>
          <p:nvPr>
            <p:ph type="body" sz="quarter" idx="11"/>
          </p:nvPr>
        </p:nvSpPr>
        <p:spPr>
          <a:xfrm>
            <a:off x="214282" y="2500306"/>
            <a:ext cx="8215312" cy="1357312"/>
          </a:xfrm>
          <a:prstGeom prst="rect">
            <a:avLst/>
          </a:prstGeom>
          <a:gradFill>
            <a:gsLst>
              <a:gs pos="0">
                <a:schemeClr val="bg1"/>
              </a:gs>
              <a:gs pos="50000">
                <a:schemeClr val="bg1">
                  <a:lumMod val="95000"/>
                </a:schemeClr>
              </a:gs>
            </a:gsLst>
            <a:lin ang="5400000" scaled="0"/>
          </a:gradFill>
          <a:ln w="1270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t"/>
          <a:lstStyle>
            <a:lvl1pPr marL="0" algn="r" defTabSz="914400" rtl="1" eaLnBrk="1" latinLnBrk="0" hangingPunct="1">
              <a:buNone/>
              <a:defRPr lang="he-IL" sz="1200" b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solidFill>
                  <a:srgbClr val="FFFCF7"/>
                </a:solidFill>
              </a:defRPr>
            </a:lvl1pPr>
          </a:lstStyle>
          <a:p>
            <a:pPr>
              <a:defRPr/>
            </a:pPr>
            <a:fld id="{9F109EE4-0196-4B1C-809D-F9AEED2B3473}" type="slidenum">
              <a:rPr lang="he-IL"/>
              <a:pPr>
                <a:defRPr/>
              </a:pPr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7778164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9F9B82-6306-4AE8-B345-3F1A356C18DB}" type="datetime8">
              <a:rPr lang="he-IL"/>
              <a:pPr>
                <a:defRPr/>
              </a:pPr>
              <a:t>07 נובמבר 13</a:t>
            </a:fld>
            <a:endParaRPr lang="he-I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3077D3-D45A-44B3-A055-049F6441E498}" type="slidenum">
              <a:rPr lang="he-IL"/>
              <a:pPr>
                <a:defRPr/>
              </a:pPr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8499538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7"/>
          <p:cNvSpPr/>
          <p:nvPr userDrawn="1"/>
        </p:nvSpPr>
        <p:spPr>
          <a:xfrm>
            <a:off x="231775" y="419100"/>
            <a:ext cx="8215313" cy="46038"/>
          </a:xfrm>
          <a:prstGeom prst="rect">
            <a:avLst/>
          </a:prstGeom>
          <a:blipFill dpi="0" rotWithShape="1">
            <a:blip r:embed="rId2" cstate="print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85786" y="130161"/>
            <a:ext cx="7772400" cy="369881"/>
          </a:xfrm>
          <a:prstGeom prst="rect">
            <a:avLst/>
          </a:prstGeom>
        </p:spPr>
        <p:txBody>
          <a:bodyPr/>
          <a:lstStyle>
            <a:lvl1pPr marL="0" marR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he-IL" sz="1800" b="1" smtClean="0"/>
            </a:lvl1pPr>
          </a:lstStyle>
          <a:p>
            <a:r>
              <a:rPr lang="he-IL" noProof="0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0253AF-B3AE-4AD3-B8A7-0FB8EC433145}" type="datetime8">
              <a:rPr lang="he-IL"/>
              <a:pPr>
                <a:defRPr/>
              </a:pPr>
              <a:t>07 נובמבר 13</a:t>
            </a:fld>
            <a:endParaRPr lang="he-I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solidFill>
                  <a:srgbClr val="FFFCF7"/>
                </a:solidFill>
              </a:defRPr>
            </a:lvl1pPr>
          </a:lstStyle>
          <a:p>
            <a:pPr>
              <a:defRPr/>
            </a:pPr>
            <a:fld id="{293DC0B5-2C92-4CB2-A74A-B497AAA7C229}" type="slidenum">
              <a:rPr lang="he-IL"/>
              <a:pPr>
                <a:defRPr/>
              </a:pPr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5696974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haelo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6"/>
          <p:cNvSpPr/>
          <p:nvPr userDrawn="1"/>
        </p:nvSpPr>
        <p:spPr>
          <a:xfrm>
            <a:off x="231775" y="419100"/>
            <a:ext cx="8215313" cy="46038"/>
          </a:xfrm>
          <a:prstGeom prst="rect">
            <a:avLst/>
          </a:prstGeom>
          <a:blipFill dpi="0" rotWithShape="1">
            <a:blip r:embed="rId2" cstate="print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4" name="TextBox 3"/>
          <p:cNvSpPr txBox="1"/>
          <p:nvPr userDrawn="1"/>
        </p:nvSpPr>
        <p:spPr>
          <a:xfrm>
            <a:off x="357188" y="142875"/>
            <a:ext cx="8143875" cy="307975"/>
          </a:xfrm>
          <a:prstGeom prst="rect">
            <a:avLst/>
          </a:prstGeom>
          <a:noFill/>
          <a:ln w="19050">
            <a:noFill/>
          </a:ln>
          <a:effectLst>
            <a:outerShdw sx="102000" sy="102000" algn="tl" rotWithShape="0">
              <a:schemeClr val="bg1">
                <a:lumMod val="65000"/>
                <a:alpha val="0"/>
              </a:schemeClr>
            </a:outerShdw>
          </a:effectLst>
        </p:spPr>
        <p:txBody>
          <a:bodyPr rtlCol="1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sz="1400" b="1" dirty="0">
                <a:solidFill>
                  <a:srgbClr val="FF6600"/>
                </a:solidFill>
                <a:latin typeface="Arial"/>
                <a:cs typeface="Arial"/>
              </a:rPr>
              <a:t>מעבר חומרים דרך הקרום באמצעות דיפוזיה</a:t>
            </a:r>
          </a:p>
        </p:txBody>
      </p:sp>
      <p:sp>
        <p:nvSpPr>
          <p:cNvPr id="5" name="TextBox 4"/>
          <p:cNvSpPr txBox="1"/>
          <p:nvPr userDrawn="1"/>
        </p:nvSpPr>
        <p:spPr>
          <a:xfrm>
            <a:off x="4857750" y="500063"/>
            <a:ext cx="3643313" cy="357187"/>
          </a:xfrm>
          <a:prstGeom prst="rect">
            <a:avLst/>
          </a:prstGeom>
          <a:noFill/>
          <a:ln w="22225">
            <a:noFill/>
          </a:ln>
          <a:effectLst>
            <a:outerShdw sx="101000" sy="101000" algn="ctr" rotWithShape="0">
              <a:schemeClr val="bg1">
                <a:lumMod val="75000"/>
              </a:schemeClr>
            </a:outerShdw>
          </a:effectLst>
        </p:spPr>
        <p:txBody>
          <a:bodyPr wrap="none" rtlCol="1">
            <a:norm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sz="1400" b="1" dirty="0">
                <a:solidFill>
                  <a:srgbClr val="1D4C72"/>
                </a:solidFill>
                <a:latin typeface="Arial"/>
                <a:cs typeface="Arial"/>
              </a:rPr>
              <a:t>שאלות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he-IL" sz="2000" dirty="0">
              <a:solidFill>
                <a:prstClr val="black">
                  <a:lumMod val="50000"/>
                  <a:lumOff val="50000"/>
                </a:prstClr>
              </a:solidFill>
              <a:latin typeface="Arial"/>
              <a:cs typeface="Arial"/>
            </a:endParaRPr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0"/>
          </p:nvPr>
        </p:nvSpPr>
        <p:spPr>
          <a:xfrm>
            <a:off x="214313" y="857250"/>
            <a:ext cx="8215312" cy="1357303"/>
          </a:xfrm>
          <a:prstGeom prst="rect">
            <a:avLst/>
          </a:prstGeom>
        </p:spPr>
        <p:txBody>
          <a:bodyPr/>
          <a:lstStyle>
            <a:lvl1pPr>
              <a:buFontTx/>
              <a:buNone/>
              <a:defRPr sz="3200"/>
            </a:lvl1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algn="l">
              <a:defRPr>
                <a:solidFill>
                  <a:srgbClr val="FFFCF7"/>
                </a:solidFill>
              </a:defRPr>
            </a:lvl1pPr>
          </a:lstStyle>
          <a:p>
            <a:pPr>
              <a:defRPr/>
            </a:pPr>
            <a:fld id="{FC5D0D9F-02DD-4EB1-B347-2DBDC6BAB077}" type="slidenum">
              <a:rPr lang="he-IL"/>
              <a:pPr>
                <a:defRPr/>
              </a:pPr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4402634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haelo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/>
          <p:nvPr userDrawn="1"/>
        </p:nvSpPr>
        <p:spPr>
          <a:xfrm>
            <a:off x="231775" y="419100"/>
            <a:ext cx="8215313" cy="46038"/>
          </a:xfrm>
          <a:prstGeom prst="rect">
            <a:avLst/>
          </a:prstGeom>
          <a:blipFill dpi="0" rotWithShape="1">
            <a:blip r:embed="rId2" cstate="print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 userDrawn="1"/>
        </p:nvSpPr>
        <p:spPr>
          <a:xfrm>
            <a:off x="357188" y="142875"/>
            <a:ext cx="8143875" cy="307975"/>
          </a:xfrm>
          <a:prstGeom prst="rect">
            <a:avLst/>
          </a:prstGeom>
          <a:noFill/>
          <a:ln w="19050">
            <a:noFill/>
          </a:ln>
          <a:effectLst>
            <a:outerShdw sx="102000" sy="102000" algn="tl" rotWithShape="0">
              <a:schemeClr val="bg1">
                <a:lumMod val="65000"/>
                <a:alpha val="0"/>
              </a:schemeClr>
            </a:outerShdw>
          </a:effectLst>
        </p:spPr>
        <p:txBody>
          <a:bodyPr rtlCol="1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sz="1400" b="1" dirty="0">
                <a:solidFill>
                  <a:srgbClr val="FF6600"/>
                </a:solidFill>
                <a:latin typeface="Arial"/>
                <a:cs typeface="Arial"/>
              </a:rPr>
              <a:t>מעבר חומרים דרך הקרום באמצעות דיפוזיה</a:t>
            </a:r>
          </a:p>
        </p:txBody>
      </p:sp>
      <p:sp>
        <p:nvSpPr>
          <p:cNvPr id="6" name="TextBox 5"/>
          <p:cNvSpPr txBox="1"/>
          <p:nvPr userDrawn="1"/>
        </p:nvSpPr>
        <p:spPr>
          <a:xfrm>
            <a:off x="4857750" y="500063"/>
            <a:ext cx="3643313" cy="357187"/>
          </a:xfrm>
          <a:prstGeom prst="rect">
            <a:avLst/>
          </a:prstGeom>
          <a:noFill/>
          <a:ln w="22225">
            <a:noFill/>
          </a:ln>
          <a:effectLst>
            <a:outerShdw sx="101000" sy="101000" algn="ctr" rotWithShape="0">
              <a:schemeClr val="bg1">
                <a:lumMod val="75000"/>
              </a:schemeClr>
            </a:outerShdw>
          </a:effectLst>
        </p:spPr>
        <p:txBody>
          <a:bodyPr wrap="none" rtlCol="1">
            <a:norm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sz="1400" b="1" dirty="0">
                <a:solidFill>
                  <a:srgbClr val="1D4C72"/>
                </a:solidFill>
                <a:latin typeface="Arial"/>
                <a:cs typeface="Arial"/>
              </a:rPr>
              <a:t>תשובות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he-IL" sz="2000" dirty="0">
              <a:solidFill>
                <a:prstClr val="black">
                  <a:lumMod val="50000"/>
                  <a:lumOff val="50000"/>
                </a:prstClr>
              </a:solidFill>
              <a:latin typeface="Arial"/>
              <a:cs typeface="Arial"/>
            </a:endParaRPr>
          </a:p>
        </p:txBody>
      </p:sp>
      <p:sp>
        <p:nvSpPr>
          <p:cNvPr id="19" name="Text Placeholder 15"/>
          <p:cNvSpPr>
            <a:spLocks noGrp="1"/>
          </p:cNvSpPr>
          <p:nvPr>
            <p:ph type="body" sz="quarter" idx="10"/>
          </p:nvPr>
        </p:nvSpPr>
        <p:spPr>
          <a:xfrm>
            <a:off x="214313" y="857250"/>
            <a:ext cx="8215312" cy="1357303"/>
          </a:xfrm>
          <a:prstGeom prst="rect">
            <a:avLst/>
          </a:prstGeom>
        </p:spPr>
        <p:txBody>
          <a:bodyPr/>
          <a:lstStyle>
            <a:lvl1pPr>
              <a:buFontTx/>
              <a:buNone/>
              <a:defRPr sz="3200"/>
            </a:lvl1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</p:txBody>
      </p:sp>
      <p:sp>
        <p:nvSpPr>
          <p:cNvPr id="21" name="Text Placeholder 20"/>
          <p:cNvSpPr>
            <a:spLocks noGrp="1"/>
          </p:cNvSpPr>
          <p:nvPr>
            <p:ph type="body" sz="quarter" idx="11"/>
          </p:nvPr>
        </p:nvSpPr>
        <p:spPr>
          <a:xfrm>
            <a:off x="214282" y="2500306"/>
            <a:ext cx="8215312" cy="1357312"/>
          </a:xfrm>
          <a:prstGeom prst="rect">
            <a:avLst/>
          </a:prstGeom>
          <a:gradFill>
            <a:gsLst>
              <a:gs pos="0">
                <a:schemeClr val="bg1"/>
              </a:gs>
              <a:gs pos="50000">
                <a:schemeClr val="bg1">
                  <a:lumMod val="95000"/>
                </a:schemeClr>
              </a:gs>
            </a:gsLst>
            <a:lin ang="5400000" scaled="0"/>
          </a:gradFill>
          <a:ln w="1270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t"/>
          <a:lstStyle>
            <a:lvl1pPr marL="0" algn="r" defTabSz="914400" rtl="1" eaLnBrk="1" latinLnBrk="0" hangingPunct="1">
              <a:buNone/>
              <a:defRPr lang="he-IL" sz="1200" b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solidFill>
                  <a:srgbClr val="FFFCF7"/>
                </a:solidFill>
              </a:defRPr>
            </a:lvl1pPr>
          </a:lstStyle>
          <a:p>
            <a:pPr>
              <a:defRPr/>
            </a:pPr>
            <a:fld id="{5F0DBFE9-E8A7-4CC5-AAC0-D7583856231A}" type="slidenum">
              <a:rPr lang="he-IL"/>
              <a:pPr>
                <a:defRPr/>
              </a:pPr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40558788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7"/>
          <p:cNvSpPr/>
          <p:nvPr userDrawn="1"/>
        </p:nvSpPr>
        <p:spPr>
          <a:xfrm>
            <a:off x="231775" y="419100"/>
            <a:ext cx="8215313" cy="46038"/>
          </a:xfrm>
          <a:prstGeom prst="rect">
            <a:avLst/>
          </a:prstGeom>
          <a:blipFill dpi="0" rotWithShape="1">
            <a:blip r:embed="rId2" cstate="print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85786" y="130161"/>
            <a:ext cx="7772400" cy="369881"/>
          </a:xfrm>
          <a:prstGeom prst="rect">
            <a:avLst/>
          </a:prstGeom>
        </p:spPr>
        <p:txBody>
          <a:bodyPr/>
          <a:lstStyle>
            <a:lvl1pPr marL="0" marR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he-IL" sz="1800" b="1" smtClean="0"/>
            </a:lvl1pPr>
          </a:lstStyle>
          <a:p>
            <a:r>
              <a:rPr lang="he-IL" noProof="0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2E9A7D-B4BE-4BC7-84F2-1A9C48BE4803}" type="datetime8">
              <a:rPr lang="he-IL"/>
              <a:pPr>
                <a:defRPr/>
              </a:pPr>
              <a:t>07 נובמבר 13</a:t>
            </a:fld>
            <a:endParaRPr lang="he-I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solidFill>
                  <a:srgbClr val="FFFCF7"/>
                </a:solidFill>
              </a:defRPr>
            </a:lvl1pPr>
          </a:lstStyle>
          <a:p>
            <a:pPr>
              <a:defRPr/>
            </a:pPr>
            <a:fld id="{4F2085FA-1EDF-4974-8760-5240E9C04393}" type="slidenum">
              <a:rPr lang="he-IL"/>
              <a:pPr>
                <a:defRPr/>
              </a:pPr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7774897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haelo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6"/>
          <p:cNvSpPr/>
          <p:nvPr userDrawn="1"/>
        </p:nvSpPr>
        <p:spPr>
          <a:xfrm>
            <a:off x="231775" y="419100"/>
            <a:ext cx="8215313" cy="46038"/>
          </a:xfrm>
          <a:prstGeom prst="rect">
            <a:avLst/>
          </a:prstGeom>
          <a:blipFill dpi="0" rotWithShape="1">
            <a:blip r:embed="rId2" cstate="print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4" name="TextBox 3"/>
          <p:cNvSpPr txBox="1"/>
          <p:nvPr userDrawn="1"/>
        </p:nvSpPr>
        <p:spPr>
          <a:xfrm>
            <a:off x="357188" y="142875"/>
            <a:ext cx="8143875" cy="307975"/>
          </a:xfrm>
          <a:prstGeom prst="rect">
            <a:avLst/>
          </a:prstGeom>
          <a:noFill/>
          <a:ln w="19050">
            <a:noFill/>
          </a:ln>
          <a:effectLst>
            <a:outerShdw sx="102000" sy="102000" algn="tl" rotWithShape="0">
              <a:schemeClr val="bg1">
                <a:lumMod val="65000"/>
                <a:alpha val="0"/>
              </a:schemeClr>
            </a:outerShdw>
          </a:effectLst>
        </p:spPr>
        <p:txBody>
          <a:bodyPr rtlCol="1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sz="1400" b="1" dirty="0">
                <a:solidFill>
                  <a:srgbClr val="FF6600"/>
                </a:solidFill>
                <a:latin typeface="Arial"/>
                <a:cs typeface="Arial"/>
              </a:rPr>
              <a:t>מעבר חומרים דרך הקרום באמצעות דיפוזיה</a:t>
            </a:r>
          </a:p>
        </p:txBody>
      </p:sp>
      <p:sp>
        <p:nvSpPr>
          <p:cNvPr id="5" name="TextBox 4"/>
          <p:cNvSpPr txBox="1"/>
          <p:nvPr userDrawn="1"/>
        </p:nvSpPr>
        <p:spPr>
          <a:xfrm>
            <a:off x="4857750" y="500063"/>
            <a:ext cx="3643313" cy="357187"/>
          </a:xfrm>
          <a:prstGeom prst="rect">
            <a:avLst/>
          </a:prstGeom>
          <a:noFill/>
          <a:ln w="22225">
            <a:noFill/>
          </a:ln>
          <a:effectLst>
            <a:outerShdw sx="101000" sy="101000" algn="ctr" rotWithShape="0">
              <a:schemeClr val="bg1">
                <a:lumMod val="75000"/>
              </a:schemeClr>
            </a:outerShdw>
          </a:effectLst>
        </p:spPr>
        <p:txBody>
          <a:bodyPr wrap="none" rtlCol="1">
            <a:norm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sz="1400" b="1" dirty="0">
                <a:solidFill>
                  <a:srgbClr val="1D4C72"/>
                </a:solidFill>
                <a:latin typeface="Arial"/>
                <a:cs typeface="Arial"/>
              </a:rPr>
              <a:t>שאלות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he-IL" sz="2000" dirty="0">
              <a:solidFill>
                <a:prstClr val="black">
                  <a:lumMod val="50000"/>
                  <a:lumOff val="50000"/>
                </a:prstClr>
              </a:solidFill>
              <a:latin typeface="Arial"/>
              <a:cs typeface="Arial"/>
            </a:endParaRPr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0"/>
          </p:nvPr>
        </p:nvSpPr>
        <p:spPr>
          <a:xfrm>
            <a:off x="214313" y="857250"/>
            <a:ext cx="8215312" cy="1357303"/>
          </a:xfrm>
          <a:prstGeom prst="rect">
            <a:avLst/>
          </a:prstGeom>
        </p:spPr>
        <p:txBody>
          <a:bodyPr/>
          <a:lstStyle>
            <a:lvl1pPr>
              <a:buFontTx/>
              <a:buNone/>
              <a:defRPr sz="3200"/>
            </a:lvl1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algn="l">
              <a:defRPr>
                <a:solidFill>
                  <a:srgbClr val="FFFCF7"/>
                </a:solidFill>
              </a:defRPr>
            </a:lvl1pPr>
          </a:lstStyle>
          <a:p>
            <a:pPr>
              <a:defRPr/>
            </a:pPr>
            <a:fld id="{17E7F838-529D-40D9-8A6A-7C7802F9653A}" type="slidenum">
              <a:rPr lang="he-IL"/>
              <a:pPr>
                <a:defRPr/>
              </a:pPr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3738024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haelo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/>
          <p:nvPr userDrawn="1"/>
        </p:nvSpPr>
        <p:spPr>
          <a:xfrm>
            <a:off x="231775" y="419100"/>
            <a:ext cx="8215313" cy="46038"/>
          </a:xfrm>
          <a:prstGeom prst="rect">
            <a:avLst/>
          </a:prstGeom>
          <a:blipFill dpi="0" rotWithShape="1">
            <a:blip r:embed="rId2" cstate="print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 userDrawn="1"/>
        </p:nvSpPr>
        <p:spPr>
          <a:xfrm>
            <a:off x="357188" y="142875"/>
            <a:ext cx="8143875" cy="307975"/>
          </a:xfrm>
          <a:prstGeom prst="rect">
            <a:avLst/>
          </a:prstGeom>
          <a:noFill/>
          <a:ln w="19050">
            <a:noFill/>
          </a:ln>
          <a:effectLst>
            <a:outerShdw sx="102000" sy="102000" algn="tl" rotWithShape="0">
              <a:schemeClr val="bg1">
                <a:lumMod val="65000"/>
                <a:alpha val="0"/>
              </a:schemeClr>
            </a:outerShdw>
          </a:effectLst>
        </p:spPr>
        <p:txBody>
          <a:bodyPr rtlCol="1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sz="1400" b="1" dirty="0">
                <a:solidFill>
                  <a:srgbClr val="FF6600"/>
                </a:solidFill>
                <a:latin typeface="Arial"/>
                <a:cs typeface="Arial"/>
              </a:rPr>
              <a:t>מעבר חומרים דרך הקרום באמצעות דיפוזיה</a:t>
            </a:r>
          </a:p>
        </p:txBody>
      </p:sp>
      <p:sp>
        <p:nvSpPr>
          <p:cNvPr id="6" name="TextBox 5"/>
          <p:cNvSpPr txBox="1"/>
          <p:nvPr userDrawn="1"/>
        </p:nvSpPr>
        <p:spPr>
          <a:xfrm>
            <a:off x="4857750" y="500063"/>
            <a:ext cx="3643313" cy="357187"/>
          </a:xfrm>
          <a:prstGeom prst="rect">
            <a:avLst/>
          </a:prstGeom>
          <a:noFill/>
          <a:ln w="22225">
            <a:noFill/>
          </a:ln>
          <a:effectLst>
            <a:outerShdw sx="101000" sy="101000" algn="ctr" rotWithShape="0">
              <a:schemeClr val="bg1">
                <a:lumMod val="75000"/>
              </a:schemeClr>
            </a:outerShdw>
          </a:effectLst>
        </p:spPr>
        <p:txBody>
          <a:bodyPr wrap="none" rtlCol="1">
            <a:norm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sz="1400" b="1" dirty="0">
                <a:solidFill>
                  <a:srgbClr val="1D4C72"/>
                </a:solidFill>
                <a:latin typeface="Arial"/>
                <a:cs typeface="Arial"/>
              </a:rPr>
              <a:t>תשובות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he-IL" sz="2000" dirty="0">
              <a:solidFill>
                <a:prstClr val="black">
                  <a:lumMod val="50000"/>
                  <a:lumOff val="50000"/>
                </a:prstClr>
              </a:solidFill>
              <a:latin typeface="Arial"/>
              <a:cs typeface="Arial"/>
            </a:endParaRPr>
          </a:p>
        </p:txBody>
      </p:sp>
      <p:sp>
        <p:nvSpPr>
          <p:cNvPr id="19" name="Text Placeholder 15"/>
          <p:cNvSpPr>
            <a:spLocks noGrp="1"/>
          </p:cNvSpPr>
          <p:nvPr>
            <p:ph type="body" sz="quarter" idx="10"/>
          </p:nvPr>
        </p:nvSpPr>
        <p:spPr>
          <a:xfrm>
            <a:off x="214313" y="857250"/>
            <a:ext cx="8215312" cy="1357303"/>
          </a:xfrm>
          <a:prstGeom prst="rect">
            <a:avLst/>
          </a:prstGeom>
        </p:spPr>
        <p:txBody>
          <a:bodyPr/>
          <a:lstStyle>
            <a:lvl1pPr>
              <a:buFontTx/>
              <a:buNone/>
              <a:defRPr sz="3200"/>
            </a:lvl1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</p:txBody>
      </p:sp>
      <p:sp>
        <p:nvSpPr>
          <p:cNvPr id="21" name="Text Placeholder 20"/>
          <p:cNvSpPr>
            <a:spLocks noGrp="1"/>
          </p:cNvSpPr>
          <p:nvPr>
            <p:ph type="body" sz="quarter" idx="11"/>
          </p:nvPr>
        </p:nvSpPr>
        <p:spPr>
          <a:xfrm>
            <a:off x="214282" y="2500306"/>
            <a:ext cx="8215312" cy="1357312"/>
          </a:xfrm>
          <a:prstGeom prst="rect">
            <a:avLst/>
          </a:prstGeom>
          <a:gradFill>
            <a:gsLst>
              <a:gs pos="0">
                <a:schemeClr val="bg1"/>
              </a:gs>
              <a:gs pos="50000">
                <a:schemeClr val="bg1">
                  <a:lumMod val="95000"/>
                </a:schemeClr>
              </a:gs>
            </a:gsLst>
            <a:lin ang="5400000" scaled="0"/>
          </a:gradFill>
          <a:ln w="1270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t"/>
          <a:lstStyle>
            <a:lvl1pPr marL="0" algn="r" defTabSz="914400" rtl="1" eaLnBrk="1" latinLnBrk="0" hangingPunct="1">
              <a:buNone/>
              <a:defRPr lang="he-IL" sz="1200" b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solidFill>
                  <a:srgbClr val="FFFCF7"/>
                </a:solidFill>
              </a:defRPr>
            </a:lvl1pPr>
          </a:lstStyle>
          <a:p>
            <a:pPr>
              <a:defRPr/>
            </a:pPr>
            <a:fld id="{1472B90D-EE2C-435A-ADF9-699D3A6F7706}" type="slidenum">
              <a:rPr lang="he-IL"/>
              <a:pPr>
                <a:defRPr/>
              </a:pPr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8759373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7"/>
          <p:cNvSpPr/>
          <p:nvPr userDrawn="1"/>
        </p:nvSpPr>
        <p:spPr>
          <a:xfrm>
            <a:off x="231775" y="419100"/>
            <a:ext cx="8215313" cy="46038"/>
          </a:xfrm>
          <a:prstGeom prst="rect">
            <a:avLst/>
          </a:prstGeom>
          <a:blipFill dpi="0" rotWithShape="1">
            <a:blip r:embed="rId2" cstate="print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85786" y="130161"/>
            <a:ext cx="7772400" cy="369881"/>
          </a:xfrm>
          <a:prstGeom prst="rect">
            <a:avLst/>
          </a:prstGeom>
        </p:spPr>
        <p:txBody>
          <a:bodyPr/>
          <a:lstStyle>
            <a:lvl1pPr marL="0" marR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he-IL" sz="1800" b="1" smtClean="0"/>
            </a:lvl1pPr>
          </a:lstStyle>
          <a:p>
            <a:r>
              <a:rPr lang="he-IL" noProof="0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6C5629-CD94-4B3F-AC82-4A3D17E2532F}" type="datetime8">
              <a:rPr lang="he-IL"/>
              <a:pPr>
                <a:defRPr/>
              </a:pPr>
              <a:t>07 נובמבר 13</a:t>
            </a:fld>
            <a:endParaRPr lang="he-I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solidFill>
                  <a:srgbClr val="FFFCF7"/>
                </a:solidFill>
              </a:defRPr>
            </a:lvl1pPr>
          </a:lstStyle>
          <a:p>
            <a:pPr>
              <a:defRPr/>
            </a:pPr>
            <a:fld id="{1866E596-D070-4BD3-AAE7-9CA8FF85FD89}" type="slidenum">
              <a:rPr lang="he-IL"/>
              <a:pPr>
                <a:defRPr/>
              </a:pPr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8618789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haelo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6"/>
          <p:cNvSpPr/>
          <p:nvPr userDrawn="1"/>
        </p:nvSpPr>
        <p:spPr>
          <a:xfrm>
            <a:off x="231775" y="419100"/>
            <a:ext cx="8215313" cy="46038"/>
          </a:xfrm>
          <a:prstGeom prst="rect">
            <a:avLst/>
          </a:prstGeom>
          <a:blipFill dpi="0" rotWithShape="1">
            <a:blip r:embed="rId2" cstate="print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4" name="TextBox 3"/>
          <p:cNvSpPr txBox="1"/>
          <p:nvPr userDrawn="1"/>
        </p:nvSpPr>
        <p:spPr>
          <a:xfrm>
            <a:off x="357188" y="142875"/>
            <a:ext cx="8143875" cy="307975"/>
          </a:xfrm>
          <a:prstGeom prst="rect">
            <a:avLst/>
          </a:prstGeom>
          <a:noFill/>
          <a:ln w="19050">
            <a:noFill/>
          </a:ln>
          <a:effectLst>
            <a:outerShdw sx="102000" sy="102000" algn="tl" rotWithShape="0">
              <a:schemeClr val="bg1">
                <a:lumMod val="65000"/>
                <a:alpha val="0"/>
              </a:schemeClr>
            </a:outerShdw>
          </a:effectLst>
        </p:spPr>
        <p:txBody>
          <a:bodyPr rtlCol="1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sz="1400" b="1" dirty="0">
                <a:solidFill>
                  <a:srgbClr val="FF6600"/>
                </a:solidFill>
                <a:latin typeface="Arial"/>
                <a:cs typeface="Arial"/>
              </a:rPr>
              <a:t>מעבר חומרים דרך הקרום באמצעות דיפוזיה</a:t>
            </a:r>
          </a:p>
        </p:txBody>
      </p:sp>
      <p:sp>
        <p:nvSpPr>
          <p:cNvPr id="5" name="TextBox 4"/>
          <p:cNvSpPr txBox="1"/>
          <p:nvPr userDrawn="1"/>
        </p:nvSpPr>
        <p:spPr>
          <a:xfrm>
            <a:off x="4857750" y="500063"/>
            <a:ext cx="3643313" cy="357187"/>
          </a:xfrm>
          <a:prstGeom prst="rect">
            <a:avLst/>
          </a:prstGeom>
          <a:noFill/>
          <a:ln w="22225">
            <a:noFill/>
          </a:ln>
          <a:effectLst>
            <a:outerShdw sx="101000" sy="101000" algn="ctr" rotWithShape="0">
              <a:schemeClr val="bg1">
                <a:lumMod val="75000"/>
              </a:schemeClr>
            </a:outerShdw>
          </a:effectLst>
        </p:spPr>
        <p:txBody>
          <a:bodyPr wrap="none" rtlCol="1">
            <a:norm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sz="1400" b="1" dirty="0">
                <a:solidFill>
                  <a:srgbClr val="1D4C72"/>
                </a:solidFill>
                <a:latin typeface="Arial"/>
                <a:cs typeface="Arial"/>
              </a:rPr>
              <a:t>שאלות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he-IL" sz="2000" dirty="0">
              <a:solidFill>
                <a:prstClr val="black">
                  <a:lumMod val="50000"/>
                  <a:lumOff val="50000"/>
                </a:prstClr>
              </a:solidFill>
              <a:latin typeface="Arial"/>
              <a:cs typeface="Arial"/>
            </a:endParaRPr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0"/>
          </p:nvPr>
        </p:nvSpPr>
        <p:spPr>
          <a:xfrm>
            <a:off x="214313" y="857250"/>
            <a:ext cx="8215312" cy="1357303"/>
          </a:xfrm>
          <a:prstGeom prst="rect">
            <a:avLst/>
          </a:prstGeom>
        </p:spPr>
        <p:txBody>
          <a:bodyPr/>
          <a:lstStyle>
            <a:lvl1pPr>
              <a:buFontTx/>
              <a:buNone/>
              <a:defRPr sz="3200"/>
            </a:lvl1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algn="l">
              <a:defRPr>
                <a:solidFill>
                  <a:srgbClr val="FFFCF7"/>
                </a:solidFill>
              </a:defRPr>
            </a:lvl1pPr>
          </a:lstStyle>
          <a:p>
            <a:pPr>
              <a:defRPr/>
            </a:pPr>
            <a:fld id="{B52110B5-33D4-44DA-A9AE-62852FDC0B96}" type="slidenum">
              <a:rPr lang="he-IL"/>
              <a:pPr>
                <a:defRPr/>
              </a:pPr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26704074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haelo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/>
          <p:nvPr userDrawn="1"/>
        </p:nvSpPr>
        <p:spPr>
          <a:xfrm>
            <a:off x="231775" y="419100"/>
            <a:ext cx="8215313" cy="46038"/>
          </a:xfrm>
          <a:prstGeom prst="rect">
            <a:avLst/>
          </a:prstGeom>
          <a:blipFill dpi="0" rotWithShape="1">
            <a:blip r:embed="rId2" cstate="print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 userDrawn="1"/>
        </p:nvSpPr>
        <p:spPr>
          <a:xfrm>
            <a:off x="357188" y="142875"/>
            <a:ext cx="8143875" cy="307975"/>
          </a:xfrm>
          <a:prstGeom prst="rect">
            <a:avLst/>
          </a:prstGeom>
          <a:noFill/>
          <a:ln w="19050">
            <a:noFill/>
          </a:ln>
          <a:effectLst>
            <a:outerShdw sx="102000" sy="102000" algn="tl" rotWithShape="0">
              <a:schemeClr val="bg1">
                <a:lumMod val="65000"/>
                <a:alpha val="0"/>
              </a:schemeClr>
            </a:outerShdw>
          </a:effectLst>
        </p:spPr>
        <p:txBody>
          <a:bodyPr rtlCol="1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sz="1400" b="1" dirty="0">
                <a:solidFill>
                  <a:srgbClr val="FF6600"/>
                </a:solidFill>
                <a:latin typeface="Arial"/>
                <a:cs typeface="Arial"/>
              </a:rPr>
              <a:t>מעבר חומרים דרך הקרום באמצעות דיפוזיה</a:t>
            </a:r>
          </a:p>
        </p:txBody>
      </p:sp>
      <p:sp>
        <p:nvSpPr>
          <p:cNvPr id="6" name="TextBox 5"/>
          <p:cNvSpPr txBox="1"/>
          <p:nvPr userDrawn="1"/>
        </p:nvSpPr>
        <p:spPr>
          <a:xfrm>
            <a:off x="4857750" y="500063"/>
            <a:ext cx="3643313" cy="357187"/>
          </a:xfrm>
          <a:prstGeom prst="rect">
            <a:avLst/>
          </a:prstGeom>
          <a:noFill/>
          <a:ln w="22225">
            <a:noFill/>
          </a:ln>
          <a:effectLst>
            <a:outerShdw sx="101000" sy="101000" algn="ctr" rotWithShape="0">
              <a:schemeClr val="bg1">
                <a:lumMod val="75000"/>
              </a:schemeClr>
            </a:outerShdw>
          </a:effectLst>
        </p:spPr>
        <p:txBody>
          <a:bodyPr wrap="none" rtlCol="1">
            <a:norm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sz="1400" b="1" dirty="0">
                <a:solidFill>
                  <a:srgbClr val="1D4C72"/>
                </a:solidFill>
                <a:latin typeface="Arial"/>
                <a:cs typeface="Arial"/>
              </a:rPr>
              <a:t>תשובות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he-IL" sz="2000" dirty="0">
              <a:solidFill>
                <a:prstClr val="black">
                  <a:lumMod val="50000"/>
                  <a:lumOff val="50000"/>
                </a:prstClr>
              </a:solidFill>
              <a:latin typeface="Arial"/>
              <a:cs typeface="Arial"/>
            </a:endParaRPr>
          </a:p>
        </p:txBody>
      </p:sp>
      <p:sp>
        <p:nvSpPr>
          <p:cNvPr id="19" name="Text Placeholder 15"/>
          <p:cNvSpPr>
            <a:spLocks noGrp="1"/>
          </p:cNvSpPr>
          <p:nvPr>
            <p:ph type="body" sz="quarter" idx="10"/>
          </p:nvPr>
        </p:nvSpPr>
        <p:spPr>
          <a:xfrm>
            <a:off x="214313" y="857250"/>
            <a:ext cx="8215312" cy="1357303"/>
          </a:xfrm>
          <a:prstGeom prst="rect">
            <a:avLst/>
          </a:prstGeom>
        </p:spPr>
        <p:txBody>
          <a:bodyPr/>
          <a:lstStyle>
            <a:lvl1pPr>
              <a:buFontTx/>
              <a:buNone/>
              <a:defRPr sz="3200"/>
            </a:lvl1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</p:txBody>
      </p:sp>
      <p:sp>
        <p:nvSpPr>
          <p:cNvPr id="21" name="Text Placeholder 20"/>
          <p:cNvSpPr>
            <a:spLocks noGrp="1"/>
          </p:cNvSpPr>
          <p:nvPr>
            <p:ph type="body" sz="quarter" idx="11"/>
          </p:nvPr>
        </p:nvSpPr>
        <p:spPr>
          <a:xfrm>
            <a:off x="214282" y="2500306"/>
            <a:ext cx="8215312" cy="1357312"/>
          </a:xfrm>
          <a:prstGeom prst="rect">
            <a:avLst/>
          </a:prstGeom>
          <a:gradFill>
            <a:gsLst>
              <a:gs pos="0">
                <a:schemeClr val="bg1"/>
              </a:gs>
              <a:gs pos="50000">
                <a:schemeClr val="bg1">
                  <a:lumMod val="95000"/>
                </a:schemeClr>
              </a:gs>
            </a:gsLst>
            <a:lin ang="5400000" scaled="0"/>
          </a:gradFill>
          <a:ln w="1270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t"/>
          <a:lstStyle>
            <a:lvl1pPr marL="0" algn="r" defTabSz="914400" rtl="1" eaLnBrk="1" latinLnBrk="0" hangingPunct="1">
              <a:buNone/>
              <a:defRPr lang="he-IL" sz="1200" b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solidFill>
                  <a:srgbClr val="FFFCF7"/>
                </a:solidFill>
              </a:defRPr>
            </a:lvl1pPr>
          </a:lstStyle>
          <a:p>
            <a:pPr>
              <a:defRPr/>
            </a:pPr>
            <a:fld id="{B2AD66E4-D4DF-405C-8EF3-ED08340DCC82}" type="slidenum">
              <a:rPr lang="he-IL"/>
              <a:pPr>
                <a:defRPr/>
              </a:pPr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82692441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7"/>
          <p:cNvSpPr/>
          <p:nvPr userDrawn="1"/>
        </p:nvSpPr>
        <p:spPr>
          <a:xfrm>
            <a:off x="231775" y="419100"/>
            <a:ext cx="8215313" cy="46038"/>
          </a:xfrm>
          <a:prstGeom prst="rect">
            <a:avLst/>
          </a:prstGeom>
          <a:blipFill dpi="0" rotWithShape="1">
            <a:blip r:embed="rId2" cstate="print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85786" y="130161"/>
            <a:ext cx="7772400" cy="369881"/>
          </a:xfrm>
          <a:prstGeom prst="rect">
            <a:avLst/>
          </a:prstGeom>
        </p:spPr>
        <p:txBody>
          <a:bodyPr/>
          <a:lstStyle>
            <a:lvl1pPr marL="0" marR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he-IL" sz="1800" b="1" smtClean="0"/>
            </a:lvl1pPr>
          </a:lstStyle>
          <a:p>
            <a:r>
              <a:rPr lang="he-IL" noProof="0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E136CB-304D-40BD-A7B6-2B1867467531}" type="datetime8">
              <a:rPr lang="he-IL"/>
              <a:pPr>
                <a:defRPr/>
              </a:pPr>
              <a:t>07 נובמבר 13</a:t>
            </a:fld>
            <a:endParaRPr lang="he-I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solidFill>
                  <a:srgbClr val="FFFCF7"/>
                </a:solidFill>
              </a:defRPr>
            </a:lvl1pPr>
          </a:lstStyle>
          <a:p>
            <a:pPr>
              <a:defRPr/>
            </a:pPr>
            <a:fld id="{3176241D-FEE9-4A47-BF09-70F6BBC15064}" type="slidenum">
              <a:rPr lang="he-IL"/>
              <a:pPr>
                <a:defRPr/>
              </a:pPr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15883779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haelo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6"/>
          <p:cNvSpPr/>
          <p:nvPr userDrawn="1"/>
        </p:nvSpPr>
        <p:spPr>
          <a:xfrm>
            <a:off x="231775" y="419100"/>
            <a:ext cx="8215313" cy="46038"/>
          </a:xfrm>
          <a:prstGeom prst="rect">
            <a:avLst/>
          </a:prstGeom>
          <a:blipFill dpi="0" rotWithShape="1">
            <a:blip r:embed="rId2" cstate="print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4" name="TextBox 3"/>
          <p:cNvSpPr txBox="1"/>
          <p:nvPr userDrawn="1"/>
        </p:nvSpPr>
        <p:spPr>
          <a:xfrm>
            <a:off x="357188" y="142875"/>
            <a:ext cx="8143875" cy="307975"/>
          </a:xfrm>
          <a:prstGeom prst="rect">
            <a:avLst/>
          </a:prstGeom>
          <a:noFill/>
          <a:ln w="19050">
            <a:noFill/>
          </a:ln>
          <a:effectLst>
            <a:outerShdw sx="102000" sy="102000" algn="tl" rotWithShape="0">
              <a:schemeClr val="bg1">
                <a:lumMod val="65000"/>
                <a:alpha val="0"/>
              </a:schemeClr>
            </a:outerShdw>
          </a:effectLst>
        </p:spPr>
        <p:txBody>
          <a:bodyPr rtlCol="1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sz="1400" b="1" dirty="0">
                <a:solidFill>
                  <a:srgbClr val="FF6600"/>
                </a:solidFill>
                <a:latin typeface="Arial"/>
                <a:cs typeface="Arial"/>
              </a:rPr>
              <a:t>מעבר חומרים דרך הקרום באמצעות דיפוזיה</a:t>
            </a:r>
          </a:p>
        </p:txBody>
      </p:sp>
      <p:sp>
        <p:nvSpPr>
          <p:cNvPr id="5" name="TextBox 4"/>
          <p:cNvSpPr txBox="1"/>
          <p:nvPr userDrawn="1"/>
        </p:nvSpPr>
        <p:spPr>
          <a:xfrm>
            <a:off x="4857750" y="500063"/>
            <a:ext cx="3643313" cy="357187"/>
          </a:xfrm>
          <a:prstGeom prst="rect">
            <a:avLst/>
          </a:prstGeom>
          <a:noFill/>
          <a:ln w="22225">
            <a:noFill/>
          </a:ln>
          <a:effectLst>
            <a:outerShdw sx="101000" sy="101000" algn="ctr" rotWithShape="0">
              <a:schemeClr val="bg1">
                <a:lumMod val="75000"/>
              </a:schemeClr>
            </a:outerShdw>
          </a:effectLst>
        </p:spPr>
        <p:txBody>
          <a:bodyPr wrap="none" rtlCol="1">
            <a:norm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sz="1400" b="1" dirty="0">
                <a:solidFill>
                  <a:srgbClr val="1D4C72"/>
                </a:solidFill>
                <a:latin typeface="Arial"/>
                <a:cs typeface="Arial"/>
              </a:rPr>
              <a:t>שאלות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he-IL" sz="2000" dirty="0">
              <a:solidFill>
                <a:prstClr val="black">
                  <a:lumMod val="50000"/>
                  <a:lumOff val="50000"/>
                </a:prstClr>
              </a:solidFill>
              <a:latin typeface="Arial"/>
              <a:cs typeface="Arial"/>
            </a:endParaRPr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0"/>
          </p:nvPr>
        </p:nvSpPr>
        <p:spPr>
          <a:xfrm>
            <a:off x="214313" y="857250"/>
            <a:ext cx="8215312" cy="1357303"/>
          </a:xfrm>
          <a:prstGeom prst="rect">
            <a:avLst/>
          </a:prstGeom>
        </p:spPr>
        <p:txBody>
          <a:bodyPr/>
          <a:lstStyle>
            <a:lvl1pPr>
              <a:buFontTx/>
              <a:buNone/>
              <a:defRPr sz="3200"/>
            </a:lvl1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algn="l">
              <a:defRPr>
                <a:solidFill>
                  <a:srgbClr val="FFFCF7"/>
                </a:solidFill>
              </a:defRPr>
            </a:lvl1pPr>
          </a:lstStyle>
          <a:p>
            <a:pPr>
              <a:defRPr/>
            </a:pPr>
            <a:fld id="{92697DBB-5641-418F-89C1-0D1E157BDBDF}" type="slidenum">
              <a:rPr lang="he-IL"/>
              <a:pPr>
                <a:defRPr/>
              </a:pPr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88092412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haelo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/>
          <p:nvPr userDrawn="1"/>
        </p:nvSpPr>
        <p:spPr>
          <a:xfrm>
            <a:off x="231775" y="419100"/>
            <a:ext cx="8215313" cy="46038"/>
          </a:xfrm>
          <a:prstGeom prst="rect">
            <a:avLst/>
          </a:prstGeom>
          <a:blipFill dpi="0" rotWithShape="1">
            <a:blip r:embed="rId2" cstate="print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 userDrawn="1"/>
        </p:nvSpPr>
        <p:spPr>
          <a:xfrm>
            <a:off x="357188" y="142875"/>
            <a:ext cx="8143875" cy="307975"/>
          </a:xfrm>
          <a:prstGeom prst="rect">
            <a:avLst/>
          </a:prstGeom>
          <a:noFill/>
          <a:ln w="19050">
            <a:noFill/>
          </a:ln>
          <a:effectLst>
            <a:outerShdw sx="102000" sy="102000" algn="tl" rotWithShape="0">
              <a:schemeClr val="bg1">
                <a:lumMod val="65000"/>
                <a:alpha val="0"/>
              </a:schemeClr>
            </a:outerShdw>
          </a:effectLst>
        </p:spPr>
        <p:txBody>
          <a:bodyPr rtlCol="1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sz="1400" b="1" dirty="0">
                <a:solidFill>
                  <a:srgbClr val="FF6600"/>
                </a:solidFill>
                <a:latin typeface="Arial"/>
                <a:cs typeface="Arial"/>
              </a:rPr>
              <a:t>מעבר חומרים דרך הקרום באמצעות דיפוזיה</a:t>
            </a:r>
          </a:p>
        </p:txBody>
      </p:sp>
      <p:sp>
        <p:nvSpPr>
          <p:cNvPr id="6" name="TextBox 5"/>
          <p:cNvSpPr txBox="1"/>
          <p:nvPr userDrawn="1"/>
        </p:nvSpPr>
        <p:spPr>
          <a:xfrm>
            <a:off x="4857750" y="500063"/>
            <a:ext cx="3643313" cy="357187"/>
          </a:xfrm>
          <a:prstGeom prst="rect">
            <a:avLst/>
          </a:prstGeom>
          <a:noFill/>
          <a:ln w="22225">
            <a:noFill/>
          </a:ln>
          <a:effectLst>
            <a:outerShdw sx="101000" sy="101000" algn="ctr" rotWithShape="0">
              <a:schemeClr val="bg1">
                <a:lumMod val="75000"/>
              </a:schemeClr>
            </a:outerShdw>
          </a:effectLst>
        </p:spPr>
        <p:txBody>
          <a:bodyPr wrap="none" rtlCol="1">
            <a:norm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sz="1400" b="1" dirty="0">
                <a:solidFill>
                  <a:srgbClr val="1D4C72"/>
                </a:solidFill>
                <a:latin typeface="Arial"/>
                <a:cs typeface="Arial"/>
              </a:rPr>
              <a:t>תשובות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he-IL" sz="2000" dirty="0">
              <a:solidFill>
                <a:prstClr val="black">
                  <a:lumMod val="50000"/>
                  <a:lumOff val="50000"/>
                </a:prstClr>
              </a:solidFill>
              <a:latin typeface="Arial"/>
              <a:cs typeface="Arial"/>
            </a:endParaRPr>
          </a:p>
        </p:txBody>
      </p:sp>
      <p:sp>
        <p:nvSpPr>
          <p:cNvPr id="19" name="Text Placeholder 15"/>
          <p:cNvSpPr>
            <a:spLocks noGrp="1"/>
          </p:cNvSpPr>
          <p:nvPr>
            <p:ph type="body" sz="quarter" idx="10"/>
          </p:nvPr>
        </p:nvSpPr>
        <p:spPr>
          <a:xfrm>
            <a:off x="214313" y="857250"/>
            <a:ext cx="8215312" cy="1357303"/>
          </a:xfrm>
          <a:prstGeom prst="rect">
            <a:avLst/>
          </a:prstGeom>
        </p:spPr>
        <p:txBody>
          <a:bodyPr/>
          <a:lstStyle>
            <a:lvl1pPr>
              <a:buFontTx/>
              <a:buNone/>
              <a:defRPr sz="3200"/>
            </a:lvl1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</p:txBody>
      </p:sp>
      <p:sp>
        <p:nvSpPr>
          <p:cNvPr id="21" name="Text Placeholder 20"/>
          <p:cNvSpPr>
            <a:spLocks noGrp="1"/>
          </p:cNvSpPr>
          <p:nvPr>
            <p:ph type="body" sz="quarter" idx="11"/>
          </p:nvPr>
        </p:nvSpPr>
        <p:spPr>
          <a:xfrm>
            <a:off x="214282" y="2500306"/>
            <a:ext cx="8215312" cy="1357312"/>
          </a:xfrm>
          <a:prstGeom prst="rect">
            <a:avLst/>
          </a:prstGeom>
          <a:gradFill>
            <a:gsLst>
              <a:gs pos="0">
                <a:schemeClr val="bg1"/>
              </a:gs>
              <a:gs pos="50000">
                <a:schemeClr val="bg1">
                  <a:lumMod val="95000"/>
                </a:schemeClr>
              </a:gs>
            </a:gsLst>
            <a:lin ang="5400000" scaled="0"/>
          </a:gradFill>
          <a:ln w="1270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t"/>
          <a:lstStyle>
            <a:lvl1pPr marL="0" algn="r" defTabSz="914400" rtl="1" eaLnBrk="1" latinLnBrk="0" hangingPunct="1">
              <a:buNone/>
              <a:defRPr lang="he-IL" sz="1200" b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solidFill>
                  <a:srgbClr val="FFFCF7"/>
                </a:solidFill>
              </a:defRPr>
            </a:lvl1pPr>
          </a:lstStyle>
          <a:p>
            <a:pPr>
              <a:defRPr/>
            </a:pPr>
            <a:fld id="{CA601CE5-3411-4CB1-A7B2-3B63AF568ECD}" type="slidenum">
              <a:rPr lang="he-IL"/>
              <a:pPr>
                <a:defRPr/>
              </a:pPr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429097473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7"/>
          <p:cNvSpPr/>
          <p:nvPr userDrawn="1"/>
        </p:nvSpPr>
        <p:spPr>
          <a:xfrm>
            <a:off x="231775" y="419100"/>
            <a:ext cx="8215313" cy="46038"/>
          </a:xfrm>
          <a:prstGeom prst="rect">
            <a:avLst/>
          </a:prstGeom>
          <a:blipFill dpi="0" rotWithShape="1">
            <a:blip r:embed="rId2" cstate="print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85786" y="130161"/>
            <a:ext cx="7772400" cy="369881"/>
          </a:xfrm>
          <a:prstGeom prst="rect">
            <a:avLst/>
          </a:prstGeom>
        </p:spPr>
        <p:txBody>
          <a:bodyPr/>
          <a:lstStyle>
            <a:lvl1pPr marL="0" marR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he-IL" sz="1800" b="1" smtClean="0"/>
            </a:lvl1pPr>
          </a:lstStyle>
          <a:p>
            <a:r>
              <a:rPr lang="he-IL" noProof="0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D04ABB-FAFB-449C-B446-0756B974A77B}" type="datetime8">
              <a:rPr lang="he-IL"/>
              <a:pPr>
                <a:defRPr/>
              </a:pPr>
              <a:t>07 נובמבר 13</a:t>
            </a:fld>
            <a:endParaRPr lang="he-I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solidFill>
                  <a:srgbClr val="FFFCF7"/>
                </a:solidFill>
              </a:defRPr>
            </a:lvl1pPr>
          </a:lstStyle>
          <a:p>
            <a:pPr>
              <a:defRPr/>
            </a:pPr>
            <a:fld id="{1D59508D-FF46-4495-9494-675F6EC59E4D}" type="slidenum">
              <a:rPr lang="he-IL"/>
              <a:pPr>
                <a:defRPr/>
              </a:pPr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63343775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haelo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6"/>
          <p:cNvSpPr/>
          <p:nvPr userDrawn="1"/>
        </p:nvSpPr>
        <p:spPr>
          <a:xfrm>
            <a:off x="231775" y="419100"/>
            <a:ext cx="8215313" cy="46038"/>
          </a:xfrm>
          <a:prstGeom prst="rect">
            <a:avLst/>
          </a:prstGeom>
          <a:blipFill dpi="0" rotWithShape="1">
            <a:blip r:embed="rId2" cstate="print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4" name="TextBox 3"/>
          <p:cNvSpPr txBox="1"/>
          <p:nvPr userDrawn="1"/>
        </p:nvSpPr>
        <p:spPr>
          <a:xfrm>
            <a:off x="357188" y="142875"/>
            <a:ext cx="8143875" cy="307975"/>
          </a:xfrm>
          <a:prstGeom prst="rect">
            <a:avLst/>
          </a:prstGeom>
          <a:noFill/>
          <a:ln w="19050">
            <a:noFill/>
          </a:ln>
          <a:effectLst>
            <a:outerShdw sx="102000" sy="102000" algn="tl" rotWithShape="0">
              <a:schemeClr val="bg1">
                <a:lumMod val="65000"/>
                <a:alpha val="0"/>
              </a:schemeClr>
            </a:outerShdw>
          </a:effectLst>
        </p:spPr>
        <p:txBody>
          <a:bodyPr rtlCol="1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sz="1400" b="1" dirty="0">
                <a:solidFill>
                  <a:srgbClr val="FF6600"/>
                </a:solidFill>
                <a:latin typeface="Arial"/>
                <a:cs typeface="Arial"/>
              </a:rPr>
              <a:t>מעבר חומרים דרך הקרום באמצעות דיפוזיה</a:t>
            </a:r>
          </a:p>
        </p:txBody>
      </p:sp>
      <p:sp>
        <p:nvSpPr>
          <p:cNvPr id="5" name="TextBox 4"/>
          <p:cNvSpPr txBox="1"/>
          <p:nvPr userDrawn="1"/>
        </p:nvSpPr>
        <p:spPr>
          <a:xfrm>
            <a:off x="4857750" y="500063"/>
            <a:ext cx="3643313" cy="357187"/>
          </a:xfrm>
          <a:prstGeom prst="rect">
            <a:avLst/>
          </a:prstGeom>
          <a:noFill/>
          <a:ln w="22225">
            <a:noFill/>
          </a:ln>
          <a:effectLst>
            <a:outerShdw sx="101000" sy="101000" algn="ctr" rotWithShape="0">
              <a:schemeClr val="bg1">
                <a:lumMod val="75000"/>
              </a:schemeClr>
            </a:outerShdw>
          </a:effectLst>
        </p:spPr>
        <p:txBody>
          <a:bodyPr wrap="none" rtlCol="1">
            <a:norm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sz="1400" b="1" dirty="0">
                <a:solidFill>
                  <a:srgbClr val="1D4C72"/>
                </a:solidFill>
                <a:latin typeface="Arial"/>
                <a:cs typeface="Arial"/>
              </a:rPr>
              <a:t>שאלות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he-IL" sz="2000" dirty="0">
              <a:solidFill>
                <a:prstClr val="black">
                  <a:lumMod val="50000"/>
                  <a:lumOff val="50000"/>
                </a:prstClr>
              </a:solidFill>
              <a:latin typeface="Arial"/>
              <a:cs typeface="Arial"/>
            </a:endParaRPr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0"/>
          </p:nvPr>
        </p:nvSpPr>
        <p:spPr>
          <a:xfrm>
            <a:off x="214313" y="857250"/>
            <a:ext cx="8215312" cy="1357303"/>
          </a:xfrm>
          <a:prstGeom prst="rect">
            <a:avLst/>
          </a:prstGeom>
        </p:spPr>
        <p:txBody>
          <a:bodyPr/>
          <a:lstStyle>
            <a:lvl1pPr>
              <a:buFontTx/>
              <a:buNone/>
              <a:defRPr sz="3200"/>
            </a:lvl1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algn="l">
              <a:defRPr>
                <a:solidFill>
                  <a:srgbClr val="FFFCF7"/>
                </a:solidFill>
              </a:defRPr>
            </a:lvl1pPr>
          </a:lstStyle>
          <a:p>
            <a:pPr>
              <a:defRPr/>
            </a:pPr>
            <a:fld id="{030AC786-F9E5-46ED-8299-E309C304AEB0}" type="slidenum">
              <a:rPr lang="he-IL"/>
              <a:pPr>
                <a:defRPr/>
              </a:pPr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26773202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haelo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/>
          <p:nvPr userDrawn="1"/>
        </p:nvSpPr>
        <p:spPr>
          <a:xfrm>
            <a:off x="231775" y="419100"/>
            <a:ext cx="8215313" cy="46038"/>
          </a:xfrm>
          <a:prstGeom prst="rect">
            <a:avLst/>
          </a:prstGeom>
          <a:blipFill dpi="0" rotWithShape="1">
            <a:blip r:embed="rId2" cstate="print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 userDrawn="1"/>
        </p:nvSpPr>
        <p:spPr>
          <a:xfrm>
            <a:off x="357188" y="142875"/>
            <a:ext cx="8143875" cy="307975"/>
          </a:xfrm>
          <a:prstGeom prst="rect">
            <a:avLst/>
          </a:prstGeom>
          <a:noFill/>
          <a:ln w="19050">
            <a:noFill/>
          </a:ln>
          <a:effectLst>
            <a:outerShdw sx="102000" sy="102000" algn="tl" rotWithShape="0">
              <a:schemeClr val="bg1">
                <a:lumMod val="65000"/>
                <a:alpha val="0"/>
              </a:schemeClr>
            </a:outerShdw>
          </a:effectLst>
        </p:spPr>
        <p:txBody>
          <a:bodyPr rtlCol="1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sz="1400" b="1" dirty="0">
                <a:solidFill>
                  <a:srgbClr val="FF6600"/>
                </a:solidFill>
                <a:latin typeface="Arial"/>
                <a:cs typeface="Arial"/>
              </a:rPr>
              <a:t>מעבר חומרים דרך הקרום באמצעות דיפוזיה</a:t>
            </a:r>
          </a:p>
        </p:txBody>
      </p:sp>
      <p:sp>
        <p:nvSpPr>
          <p:cNvPr id="6" name="TextBox 5"/>
          <p:cNvSpPr txBox="1"/>
          <p:nvPr userDrawn="1"/>
        </p:nvSpPr>
        <p:spPr>
          <a:xfrm>
            <a:off x="4857750" y="500063"/>
            <a:ext cx="3643313" cy="357187"/>
          </a:xfrm>
          <a:prstGeom prst="rect">
            <a:avLst/>
          </a:prstGeom>
          <a:noFill/>
          <a:ln w="22225">
            <a:noFill/>
          </a:ln>
          <a:effectLst>
            <a:outerShdw sx="101000" sy="101000" algn="ctr" rotWithShape="0">
              <a:schemeClr val="bg1">
                <a:lumMod val="75000"/>
              </a:schemeClr>
            </a:outerShdw>
          </a:effectLst>
        </p:spPr>
        <p:txBody>
          <a:bodyPr wrap="none" rtlCol="1">
            <a:norm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sz="1400" b="1" dirty="0">
                <a:solidFill>
                  <a:srgbClr val="1D4C72"/>
                </a:solidFill>
                <a:latin typeface="Arial"/>
                <a:cs typeface="Arial"/>
              </a:rPr>
              <a:t>תשובות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he-IL" sz="2000" dirty="0">
              <a:solidFill>
                <a:prstClr val="black">
                  <a:lumMod val="50000"/>
                  <a:lumOff val="50000"/>
                </a:prstClr>
              </a:solidFill>
              <a:latin typeface="Arial"/>
              <a:cs typeface="Arial"/>
            </a:endParaRPr>
          </a:p>
        </p:txBody>
      </p:sp>
      <p:sp>
        <p:nvSpPr>
          <p:cNvPr id="19" name="Text Placeholder 15"/>
          <p:cNvSpPr>
            <a:spLocks noGrp="1"/>
          </p:cNvSpPr>
          <p:nvPr>
            <p:ph type="body" sz="quarter" idx="10"/>
          </p:nvPr>
        </p:nvSpPr>
        <p:spPr>
          <a:xfrm>
            <a:off x="214313" y="857250"/>
            <a:ext cx="8215312" cy="1357303"/>
          </a:xfrm>
          <a:prstGeom prst="rect">
            <a:avLst/>
          </a:prstGeom>
        </p:spPr>
        <p:txBody>
          <a:bodyPr/>
          <a:lstStyle>
            <a:lvl1pPr>
              <a:buFontTx/>
              <a:buNone/>
              <a:defRPr sz="3200"/>
            </a:lvl1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</p:txBody>
      </p:sp>
      <p:sp>
        <p:nvSpPr>
          <p:cNvPr id="21" name="Text Placeholder 20"/>
          <p:cNvSpPr>
            <a:spLocks noGrp="1"/>
          </p:cNvSpPr>
          <p:nvPr>
            <p:ph type="body" sz="quarter" idx="11"/>
          </p:nvPr>
        </p:nvSpPr>
        <p:spPr>
          <a:xfrm>
            <a:off x="214282" y="2500306"/>
            <a:ext cx="8215312" cy="1357312"/>
          </a:xfrm>
          <a:prstGeom prst="rect">
            <a:avLst/>
          </a:prstGeom>
          <a:gradFill>
            <a:gsLst>
              <a:gs pos="0">
                <a:schemeClr val="bg1"/>
              </a:gs>
              <a:gs pos="50000">
                <a:schemeClr val="bg1">
                  <a:lumMod val="95000"/>
                </a:schemeClr>
              </a:gs>
            </a:gsLst>
            <a:lin ang="5400000" scaled="0"/>
          </a:gradFill>
          <a:ln w="1270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t"/>
          <a:lstStyle>
            <a:lvl1pPr marL="0" algn="r" defTabSz="914400" rtl="1" eaLnBrk="1" latinLnBrk="0" hangingPunct="1">
              <a:buNone/>
              <a:defRPr lang="he-IL" sz="1200" b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solidFill>
                  <a:srgbClr val="FFFCF7"/>
                </a:solidFill>
              </a:defRPr>
            </a:lvl1pPr>
          </a:lstStyle>
          <a:p>
            <a:pPr>
              <a:defRPr/>
            </a:pPr>
            <a:fld id="{9DAEC0C5-2E98-4C7C-BC5C-3E72634D24B8}" type="slidenum">
              <a:rPr lang="he-IL"/>
              <a:pPr>
                <a:defRPr/>
              </a:pPr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662809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7"/>
          <p:cNvSpPr/>
          <p:nvPr userDrawn="1"/>
        </p:nvSpPr>
        <p:spPr>
          <a:xfrm>
            <a:off x="231775" y="419100"/>
            <a:ext cx="8215313" cy="46038"/>
          </a:xfrm>
          <a:prstGeom prst="rect">
            <a:avLst/>
          </a:prstGeom>
          <a:blipFill dpi="0" rotWithShape="1">
            <a:blip r:embed="rId2" cstate="print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85786" y="130161"/>
            <a:ext cx="7772400" cy="369881"/>
          </a:xfrm>
          <a:prstGeom prst="rect">
            <a:avLst/>
          </a:prstGeom>
        </p:spPr>
        <p:txBody>
          <a:bodyPr/>
          <a:lstStyle>
            <a:lvl1pPr marL="0" marR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he-IL" sz="1800" b="1" smtClean="0"/>
            </a:lvl1pPr>
          </a:lstStyle>
          <a:p>
            <a:r>
              <a:rPr lang="he-IL" noProof="0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77115B-BF39-49D8-93EB-715A82B5766C}" type="datetime8">
              <a:rPr lang="he-IL"/>
              <a:pPr>
                <a:defRPr/>
              </a:pPr>
              <a:t>07 נובמבר 13</a:t>
            </a:fld>
            <a:endParaRPr lang="he-I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solidFill>
                  <a:srgbClr val="FFFCF7"/>
                </a:solidFill>
              </a:defRPr>
            </a:lvl1pPr>
          </a:lstStyle>
          <a:p>
            <a:pPr>
              <a:defRPr/>
            </a:pPr>
            <a:fld id="{7BFC4AF9-70AC-4462-8530-E0198240E85F}" type="slidenum">
              <a:rPr lang="he-IL"/>
              <a:pPr>
                <a:defRPr/>
              </a:pPr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416043606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haelo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6"/>
          <p:cNvSpPr/>
          <p:nvPr userDrawn="1"/>
        </p:nvSpPr>
        <p:spPr>
          <a:xfrm>
            <a:off x="231775" y="419100"/>
            <a:ext cx="8215313" cy="46038"/>
          </a:xfrm>
          <a:prstGeom prst="rect">
            <a:avLst/>
          </a:prstGeom>
          <a:blipFill dpi="0" rotWithShape="1">
            <a:blip r:embed="rId2" cstate="print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4" name="TextBox 3"/>
          <p:cNvSpPr txBox="1"/>
          <p:nvPr userDrawn="1"/>
        </p:nvSpPr>
        <p:spPr>
          <a:xfrm>
            <a:off x="357188" y="142875"/>
            <a:ext cx="8143875" cy="307975"/>
          </a:xfrm>
          <a:prstGeom prst="rect">
            <a:avLst/>
          </a:prstGeom>
          <a:noFill/>
          <a:ln w="19050">
            <a:noFill/>
          </a:ln>
          <a:effectLst>
            <a:outerShdw sx="102000" sy="102000" algn="tl" rotWithShape="0">
              <a:schemeClr val="bg1">
                <a:lumMod val="65000"/>
                <a:alpha val="0"/>
              </a:schemeClr>
            </a:outerShdw>
          </a:effectLst>
        </p:spPr>
        <p:txBody>
          <a:bodyPr rtlCol="1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sz="1400" b="1" dirty="0">
                <a:solidFill>
                  <a:srgbClr val="FF6600"/>
                </a:solidFill>
                <a:latin typeface="Arial"/>
                <a:cs typeface="Arial"/>
              </a:rPr>
              <a:t>מעבר חומרים דרך הקרום באמצעות דיפוזיה</a:t>
            </a:r>
          </a:p>
        </p:txBody>
      </p:sp>
      <p:sp>
        <p:nvSpPr>
          <p:cNvPr id="5" name="TextBox 4"/>
          <p:cNvSpPr txBox="1"/>
          <p:nvPr userDrawn="1"/>
        </p:nvSpPr>
        <p:spPr>
          <a:xfrm>
            <a:off x="4857750" y="500063"/>
            <a:ext cx="3643313" cy="357187"/>
          </a:xfrm>
          <a:prstGeom prst="rect">
            <a:avLst/>
          </a:prstGeom>
          <a:noFill/>
          <a:ln w="22225">
            <a:noFill/>
          </a:ln>
          <a:effectLst>
            <a:outerShdw sx="101000" sy="101000" algn="ctr" rotWithShape="0">
              <a:schemeClr val="bg1">
                <a:lumMod val="75000"/>
              </a:schemeClr>
            </a:outerShdw>
          </a:effectLst>
        </p:spPr>
        <p:txBody>
          <a:bodyPr wrap="none" rtlCol="1">
            <a:norm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sz="1400" b="1" dirty="0">
                <a:solidFill>
                  <a:srgbClr val="1D4C72"/>
                </a:solidFill>
                <a:latin typeface="Arial"/>
                <a:cs typeface="Arial"/>
              </a:rPr>
              <a:t>שאלות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he-IL" sz="2000" dirty="0">
              <a:solidFill>
                <a:prstClr val="black">
                  <a:lumMod val="50000"/>
                  <a:lumOff val="50000"/>
                </a:prstClr>
              </a:solidFill>
              <a:latin typeface="Arial"/>
              <a:cs typeface="Arial"/>
            </a:endParaRPr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0"/>
          </p:nvPr>
        </p:nvSpPr>
        <p:spPr>
          <a:xfrm>
            <a:off x="214313" y="857250"/>
            <a:ext cx="8215312" cy="1357303"/>
          </a:xfrm>
          <a:prstGeom prst="rect">
            <a:avLst/>
          </a:prstGeom>
        </p:spPr>
        <p:txBody>
          <a:bodyPr/>
          <a:lstStyle>
            <a:lvl1pPr>
              <a:buFontTx/>
              <a:buNone/>
              <a:defRPr sz="3200"/>
            </a:lvl1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algn="l">
              <a:defRPr>
                <a:solidFill>
                  <a:srgbClr val="FFFCF7"/>
                </a:solidFill>
              </a:defRPr>
            </a:lvl1pPr>
          </a:lstStyle>
          <a:p>
            <a:pPr>
              <a:defRPr/>
            </a:pPr>
            <a:fld id="{3F7ACA4A-B9EA-4ECF-8F81-20EA15133D96}" type="slidenum">
              <a:rPr lang="he-IL"/>
              <a:pPr>
                <a:defRPr/>
              </a:pPr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7234286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haelo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/>
          <p:nvPr userDrawn="1"/>
        </p:nvSpPr>
        <p:spPr>
          <a:xfrm>
            <a:off x="231775" y="419100"/>
            <a:ext cx="8215313" cy="46038"/>
          </a:xfrm>
          <a:prstGeom prst="rect">
            <a:avLst/>
          </a:prstGeom>
          <a:blipFill dpi="0" rotWithShape="1">
            <a:blip r:embed="rId2" cstate="print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 userDrawn="1"/>
        </p:nvSpPr>
        <p:spPr>
          <a:xfrm>
            <a:off x="357188" y="142875"/>
            <a:ext cx="8143875" cy="307975"/>
          </a:xfrm>
          <a:prstGeom prst="rect">
            <a:avLst/>
          </a:prstGeom>
          <a:noFill/>
          <a:ln w="19050">
            <a:noFill/>
          </a:ln>
          <a:effectLst>
            <a:outerShdw sx="102000" sy="102000" algn="tl" rotWithShape="0">
              <a:schemeClr val="bg1">
                <a:lumMod val="65000"/>
                <a:alpha val="0"/>
              </a:schemeClr>
            </a:outerShdw>
          </a:effectLst>
        </p:spPr>
        <p:txBody>
          <a:bodyPr rtlCol="1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sz="1400" b="1" dirty="0">
                <a:solidFill>
                  <a:srgbClr val="FF6600"/>
                </a:solidFill>
                <a:latin typeface="Arial"/>
                <a:cs typeface="Arial"/>
              </a:rPr>
              <a:t>מעבר חומרים דרך הקרום באמצעות דיפוזיה</a:t>
            </a:r>
          </a:p>
        </p:txBody>
      </p:sp>
      <p:sp>
        <p:nvSpPr>
          <p:cNvPr id="6" name="TextBox 5"/>
          <p:cNvSpPr txBox="1"/>
          <p:nvPr userDrawn="1"/>
        </p:nvSpPr>
        <p:spPr>
          <a:xfrm>
            <a:off x="4857750" y="500063"/>
            <a:ext cx="3643313" cy="357187"/>
          </a:xfrm>
          <a:prstGeom prst="rect">
            <a:avLst/>
          </a:prstGeom>
          <a:noFill/>
          <a:ln w="22225">
            <a:noFill/>
          </a:ln>
          <a:effectLst>
            <a:outerShdw sx="101000" sy="101000" algn="ctr" rotWithShape="0">
              <a:schemeClr val="bg1">
                <a:lumMod val="75000"/>
              </a:schemeClr>
            </a:outerShdw>
          </a:effectLst>
        </p:spPr>
        <p:txBody>
          <a:bodyPr wrap="none" rtlCol="1">
            <a:norm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sz="1400" b="1" dirty="0">
                <a:solidFill>
                  <a:srgbClr val="1D4C72"/>
                </a:solidFill>
                <a:latin typeface="Arial"/>
                <a:cs typeface="Arial"/>
              </a:rPr>
              <a:t>תשובות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he-IL" sz="2000" dirty="0">
              <a:solidFill>
                <a:prstClr val="black">
                  <a:lumMod val="50000"/>
                  <a:lumOff val="50000"/>
                </a:prstClr>
              </a:solidFill>
              <a:latin typeface="Arial"/>
              <a:cs typeface="Arial"/>
            </a:endParaRPr>
          </a:p>
        </p:txBody>
      </p:sp>
      <p:sp>
        <p:nvSpPr>
          <p:cNvPr id="19" name="Text Placeholder 15"/>
          <p:cNvSpPr>
            <a:spLocks noGrp="1"/>
          </p:cNvSpPr>
          <p:nvPr>
            <p:ph type="body" sz="quarter" idx="10"/>
          </p:nvPr>
        </p:nvSpPr>
        <p:spPr>
          <a:xfrm>
            <a:off x="214313" y="857250"/>
            <a:ext cx="8215312" cy="1357303"/>
          </a:xfrm>
          <a:prstGeom prst="rect">
            <a:avLst/>
          </a:prstGeom>
        </p:spPr>
        <p:txBody>
          <a:bodyPr/>
          <a:lstStyle>
            <a:lvl1pPr>
              <a:buFontTx/>
              <a:buNone/>
              <a:defRPr sz="3200"/>
            </a:lvl1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</p:txBody>
      </p:sp>
      <p:sp>
        <p:nvSpPr>
          <p:cNvPr id="21" name="Text Placeholder 20"/>
          <p:cNvSpPr>
            <a:spLocks noGrp="1"/>
          </p:cNvSpPr>
          <p:nvPr>
            <p:ph type="body" sz="quarter" idx="11"/>
          </p:nvPr>
        </p:nvSpPr>
        <p:spPr>
          <a:xfrm>
            <a:off x="214282" y="2500306"/>
            <a:ext cx="8215312" cy="1357312"/>
          </a:xfrm>
          <a:prstGeom prst="rect">
            <a:avLst/>
          </a:prstGeom>
          <a:gradFill>
            <a:gsLst>
              <a:gs pos="0">
                <a:schemeClr val="bg1"/>
              </a:gs>
              <a:gs pos="50000">
                <a:schemeClr val="bg1">
                  <a:lumMod val="95000"/>
                </a:schemeClr>
              </a:gs>
            </a:gsLst>
            <a:lin ang="5400000" scaled="0"/>
          </a:gradFill>
          <a:ln w="1270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t"/>
          <a:lstStyle>
            <a:lvl1pPr marL="0" algn="r" defTabSz="914400" rtl="1" eaLnBrk="1" latinLnBrk="0" hangingPunct="1">
              <a:buNone/>
              <a:defRPr lang="he-IL" sz="1200" b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solidFill>
                  <a:srgbClr val="FFFCF7"/>
                </a:solidFill>
              </a:defRPr>
            </a:lvl1pPr>
          </a:lstStyle>
          <a:p>
            <a:pPr>
              <a:defRPr/>
            </a:pPr>
            <a:fld id="{4E5489A0-F8B8-4D39-B64F-1B9C4586AA45}" type="slidenum">
              <a:rPr lang="he-IL"/>
              <a:pPr>
                <a:defRPr/>
              </a:pPr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52173966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7"/>
          <p:cNvSpPr/>
          <p:nvPr userDrawn="1"/>
        </p:nvSpPr>
        <p:spPr>
          <a:xfrm>
            <a:off x="231775" y="419100"/>
            <a:ext cx="8215313" cy="46038"/>
          </a:xfrm>
          <a:prstGeom prst="rect">
            <a:avLst/>
          </a:prstGeom>
          <a:blipFill dpi="0" rotWithShape="1">
            <a:blip r:embed="rId2" cstate="print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85786" y="130161"/>
            <a:ext cx="7772400" cy="369881"/>
          </a:xfrm>
          <a:prstGeom prst="rect">
            <a:avLst/>
          </a:prstGeom>
        </p:spPr>
        <p:txBody>
          <a:bodyPr/>
          <a:lstStyle>
            <a:lvl1pPr marL="0" marR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he-IL" sz="1800" b="1" smtClean="0"/>
            </a:lvl1pPr>
          </a:lstStyle>
          <a:p>
            <a:r>
              <a:rPr lang="he-IL" noProof="0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1A9242-35F5-4D06-AD6B-C12C0F8C717A}" type="datetime8">
              <a:rPr lang="he-IL"/>
              <a:pPr>
                <a:defRPr/>
              </a:pPr>
              <a:t>07 נובמבר 13</a:t>
            </a:fld>
            <a:endParaRPr lang="he-I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solidFill>
                  <a:srgbClr val="FFFCF7"/>
                </a:solidFill>
              </a:defRPr>
            </a:lvl1pPr>
          </a:lstStyle>
          <a:p>
            <a:pPr>
              <a:defRPr/>
            </a:pPr>
            <a:fld id="{FB4659C9-7CDB-4FD0-BE81-A354E75A4021}" type="slidenum">
              <a:rPr lang="he-IL"/>
              <a:pPr>
                <a:defRPr/>
              </a:pPr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2890028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haelo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6"/>
          <p:cNvSpPr/>
          <p:nvPr userDrawn="1"/>
        </p:nvSpPr>
        <p:spPr>
          <a:xfrm>
            <a:off x="231775" y="419100"/>
            <a:ext cx="8215313" cy="46038"/>
          </a:xfrm>
          <a:prstGeom prst="rect">
            <a:avLst/>
          </a:prstGeom>
          <a:blipFill dpi="0" rotWithShape="1">
            <a:blip r:embed="rId2" cstate="print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4" name="TextBox 3"/>
          <p:cNvSpPr txBox="1"/>
          <p:nvPr userDrawn="1"/>
        </p:nvSpPr>
        <p:spPr>
          <a:xfrm>
            <a:off x="357188" y="142875"/>
            <a:ext cx="8143875" cy="307975"/>
          </a:xfrm>
          <a:prstGeom prst="rect">
            <a:avLst/>
          </a:prstGeom>
          <a:noFill/>
          <a:ln w="19050">
            <a:noFill/>
          </a:ln>
          <a:effectLst>
            <a:outerShdw sx="102000" sy="102000" algn="tl" rotWithShape="0">
              <a:schemeClr val="bg1">
                <a:lumMod val="65000"/>
                <a:alpha val="0"/>
              </a:schemeClr>
            </a:outerShdw>
          </a:effectLst>
        </p:spPr>
        <p:txBody>
          <a:bodyPr rtlCol="1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sz="1400" b="1" dirty="0">
                <a:solidFill>
                  <a:srgbClr val="FF6600"/>
                </a:solidFill>
                <a:latin typeface="Arial"/>
                <a:cs typeface="Arial"/>
              </a:rPr>
              <a:t>מעבר חומרים דרך הקרום באמצעות דיפוזיה</a:t>
            </a:r>
          </a:p>
        </p:txBody>
      </p:sp>
      <p:sp>
        <p:nvSpPr>
          <p:cNvPr id="5" name="TextBox 4"/>
          <p:cNvSpPr txBox="1"/>
          <p:nvPr userDrawn="1"/>
        </p:nvSpPr>
        <p:spPr>
          <a:xfrm>
            <a:off x="4857750" y="500063"/>
            <a:ext cx="3643313" cy="357187"/>
          </a:xfrm>
          <a:prstGeom prst="rect">
            <a:avLst/>
          </a:prstGeom>
          <a:noFill/>
          <a:ln w="22225">
            <a:noFill/>
          </a:ln>
          <a:effectLst>
            <a:outerShdw sx="101000" sy="101000" algn="ctr" rotWithShape="0">
              <a:schemeClr val="bg1">
                <a:lumMod val="75000"/>
              </a:schemeClr>
            </a:outerShdw>
          </a:effectLst>
        </p:spPr>
        <p:txBody>
          <a:bodyPr wrap="none" rtlCol="1">
            <a:norm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sz="1400" b="1" dirty="0">
                <a:solidFill>
                  <a:srgbClr val="1D4C72"/>
                </a:solidFill>
                <a:latin typeface="Arial"/>
                <a:cs typeface="Arial"/>
              </a:rPr>
              <a:t>שאלות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he-IL" sz="2000" dirty="0">
              <a:solidFill>
                <a:prstClr val="black">
                  <a:lumMod val="50000"/>
                  <a:lumOff val="50000"/>
                </a:prstClr>
              </a:solidFill>
              <a:latin typeface="Arial"/>
              <a:cs typeface="Arial"/>
            </a:endParaRPr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0"/>
          </p:nvPr>
        </p:nvSpPr>
        <p:spPr>
          <a:xfrm>
            <a:off x="214313" y="857250"/>
            <a:ext cx="8215312" cy="1357303"/>
          </a:xfrm>
          <a:prstGeom prst="rect">
            <a:avLst/>
          </a:prstGeom>
        </p:spPr>
        <p:txBody>
          <a:bodyPr/>
          <a:lstStyle>
            <a:lvl1pPr>
              <a:buFontTx/>
              <a:buNone/>
              <a:defRPr sz="3200"/>
            </a:lvl1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algn="l">
              <a:defRPr>
                <a:solidFill>
                  <a:srgbClr val="FFFCF7"/>
                </a:solidFill>
              </a:defRPr>
            </a:lvl1pPr>
          </a:lstStyle>
          <a:p>
            <a:pPr>
              <a:defRPr/>
            </a:pPr>
            <a:fld id="{C78151A8-D3DE-4F56-BE67-A507526B90EA}" type="slidenum">
              <a:rPr lang="he-IL"/>
              <a:pPr>
                <a:defRPr/>
              </a:pPr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75405915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haelo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/>
          <p:nvPr userDrawn="1"/>
        </p:nvSpPr>
        <p:spPr>
          <a:xfrm>
            <a:off x="231775" y="419100"/>
            <a:ext cx="8215313" cy="46038"/>
          </a:xfrm>
          <a:prstGeom prst="rect">
            <a:avLst/>
          </a:prstGeom>
          <a:blipFill dpi="0" rotWithShape="1">
            <a:blip r:embed="rId2" cstate="print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 userDrawn="1"/>
        </p:nvSpPr>
        <p:spPr>
          <a:xfrm>
            <a:off x="357188" y="142875"/>
            <a:ext cx="8143875" cy="307975"/>
          </a:xfrm>
          <a:prstGeom prst="rect">
            <a:avLst/>
          </a:prstGeom>
          <a:noFill/>
          <a:ln w="19050">
            <a:noFill/>
          </a:ln>
          <a:effectLst>
            <a:outerShdw sx="102000" sy="102000" algn="tl" rotWithShape="0">
              <a:schemeClr val="bg1">
                <a:lumMod val="65000"/>
                <a:alpha val="0"/>
              </a:schemeClr>
            </a:outerShdw>
          </a:effectLst>
        </p:spPr>
        <p:txBody>
          <a:bodyPr rtlCol="1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sz="1400" b="1" dirty="0">
                <a:solidFill>
                  <a:srgbClr val="FF6600"/>
                </a:solidFill>
                <a:latin typeface="Arial"/>
                <a:cs typeface="Arial"/>
              </a:rPr>
              <a:t>מעבר חומרים דרך הקרום באמצעות דיפוזיה</a:t>
            </a:r>
          </a:p>
        </p:txBody>
      </p:sp>
      <p:sp>
        <p:nvSpPr>
          <p:cNvPr id="6" name="TextBox 5"/>
          <p:cNvSpPr txBox="1"/>
          <p:nvPr userDrawn="1"/>
        </p:nvSpPr>
        <p:spPr>
          <a:xfrm>
            <a:off x="4857750" y="500063"/>
            <a:ext cx="3643313" cy="357187"/>
          </a:xfrm>
          <a:prstGeom prst="rect">
            <a:avLst/>
          </a:prstGeom>
          <a:noFill/>
          <a:ln w="22225">
            <a:noFill/>
          </a:ln>
          <a:effectLst>
            <a:outerShdw sx="101000" sy="101000" algn="ctr" rotWithShape="0">
              <a:schemeClr val="bg1">
                <a:lumMod val="75000"/>
              </a:schemeClr>
            </a:outerShdw>
          </a:effectLst>
        </p:spPr>
        <p:txBody>
          <a:bodyPr wrap="none" rtlCol="1">
            <a:norm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sz="1400" b="1" dirty="0">
                <a:solidFill>
                  <a:srgbClr val="1D4C72"/>
                </a:solidFill>
                <a:latin typeface="Arial"/>
                <a:cs typeface="Arial"/>
              </a:rPr>
              <a:t>תשובות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he-IL" sz="2000" dirty="0">
              <a:solidFill>
                <a:prstClr val="black">
                  <a:lumMod val="50000"/>
                  <a:lumOff val="50000"/>
                </a:prstClr>
              </a:solidFill>
              <a:latin typeface="Arial"/>
              <a:cs typeface="Arial"/>
            </a:endParaRPr>
          </a:p>
        </p:txBody>
      </p:sp>
      <p:sp>
        <p:nvSpPr>
          <p:cNvPr id="19" name="Text Placeholder 15"/>
          <p:cNvSpPr>
            <a:spLocks noGrp="1"/>
          </p:cNvSpPr>
          <p:nvPr>
            <p:ph type="body" sz="quarter" idx="10"/>
          </p:nvPr>
        </p:nvSpPr>
        <p:spPr>
          <a:xfrm>
            <a:off x="214313" y="857250"/>
            <a:ext cx="8215312" cy="1357303"/>
          </a:xfrm>
          <a:prstGeom prst="rect">
            <a:avLst/>
          </a:prstGeom>
        </p:spPr>
        <p:txBody>
          <a:bodyPr/>
          <a:lstStyle>
            <a:lvl1pPr>
              <a:buFontTx/>
              <a:buNone/>
              <a:defRPr sz="3200"/>
            </a:lvl1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</p:txBody>
      </p:sp>
      <p:sp>
        <p:nvSpPr>
          <p:cNvPr id="21" name="Text Placeholder 20"/>
          <p:cNvSpPr>
            <a:spLocks noGrp="1"/>
          </p:cNvSpPr>
          <p:nvPr>
            <p:ph type="body" sz="quarter" idx="11"/>
          </p:nvPr>
        </p:nvSpPr>
        <p:spPr>
          <a:xfrm>
            <a:off x="214282" y="2500306"/>
            <a:ext cx="8215312" cy="1357312"/>
          </a:xfrm>
          <a:prstGeom prst="rect">
            <a:avLst/>
          </a:prstGeom>
          <a:gradFill>
            <a:gsLst>
              <a:gs pos="0">
                <a:schemeClr val="bg1"/>
              </a:gs>
              <a:gs pos="50000">
                <a:schemeClr val="bg1">
                  <a:lumMod val="95000"/>
                </a:schemeClr>
              </a:gs>
            </a:gsLst>
            <a:lin ang="5400000" scaled="0"/>
          </a:gradFill>
          <a:ln w="1270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t"/>
          <a:lstStyle>
            <a:lvl1pPr marL="0" algn="r" defTabSz="914400" rtl="1" eaLnBrk="1" latinLnBrk="0" hangingPunct="1">
              <a:buNone/>
              <a:defRPr lang="he-IL" sz="1200" b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solidFill>
                  <a:srgbClr val="FFFCF7"/>
                </a:solidFill>
              </a:defRPr>
            </a:lvl1pPr>
          </a:lstStyle>
          <a:p>
            <a:pPr>
              <a:defRPr/>
            </a:pPr>
            <a:fld id="{A8B3D271-D4A9-4002-9AFC-0FD70A0C58BF}" type="slidenum">
              <a:rPr lang="he-IL"/>
              <a:pPr>
                <a:defRPr/>
              </a:pPr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72179388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7"/>
          <p:cNvSpPr/>
          <p:nvPr userDrawn="1"/>
        </p:nvSpPr>
        <p:spPr>
          <a:xfrm>
            <a:off x="231775" y="419100"/>
            <a:ext cx="8215313" cy="46038"/>
          </a:xfrm>
          <a:prstGeom prst="rect">
            <a:avLst/>
          </a:prstGeom>
          <a:blipFill dpi="0" rotWithShape="1">
            <a:blip r:embed="rId2" cstate="print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85786" y="130161"/>
            <a:ext cx="7772400" cy="369881"/>
          </a:xfrm>
          <a:prstGeom prst="rect">
            <a:avLst/>
          </a:prstGeom>
        </p:spPr>
        <p:txBody>
          <a:bodyPr/>
          <a:lstStyle>
            <a:lvl1pPr marL="0" marR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he-IL" sz="1800" b="1" smtClean="0"/>
            </a:lvl1pPr>
          </a:lstStyle>
          <a:p>
            <a:r>
              <a:rPr lang="he-IL" noProof="0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0035BD-1C9D-49C0-91EC-82E6C573E8D4}" type="datetime8">
              <a:rPr lang="he-IL"/>
              <a:pPr>
                <a:defRPr/>
              </a:pPr>
              <a:t>07 נובמבר 13</a:t>
            </a:fld>
            <a:endParaRPr lang="he-I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solidFill>
                  <a:srgbClr val="FFFCF7"/>
                </a:solidFill>
              </a:defRPr>
            </a:lvl1pPr>
          </a:lstStyle>
          <a:p>
            <a:pPr>
              <a:defRPr/>
            </a:pPr>
            <a:fld id="{94FAEF57-3651-4141-A09E-4129692D1BCA}" type="slidenum">
              <a:rPr lang="he-IL"/>
              <a:pPr>
                <a:defRPr/>
              </a:pPr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47290200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haelo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6"/>
          <p:cNvSpPr/>
          <p:nvPr userDrawn="1"/>
        </p:nvSpPr>
        <p:spPr>
          <a:xfrm>
            <a:off x="231775" y="419100"/>
            <a:ext cx="8215313" cy="46038"/>
          </a:xfrm>
          <a:prstGeom prst="rect">
            <a:avLst/>
          </a:prstGeom>
          <a:blipFill dpi="0" rotWithShape="1">
            <a:blip r:embed="rId2" cstate="print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4" name="TextBox 3"/>
          <p:cNvSpPr txBox="1"/>
          <p:nvPr userDrawn="1"/>
        </p:nvSpPr>
        <p:spPr>
          <a:xfrm>
            <a:off x="357188" y="142875"/>
            <a:ext cx="8143875" cy="307975"/>
          </a:xfrm>
          <a:prstGeom prst="rect">
            <a:avLst/>
          </a:prstGeom>
          <a:noFill/>
          <a:ln w="19050">
            <a:noFill/>
          </a:ln>
          <a:effectLst>
            <a:outerShdw sx="102000" sy="102000" algn="tl" rotWithShape="0">
              <a:schemeClr val="bg1">
                <a:lumMod val="65000"/>
                <a:alpha val="0"/>
              </a:schemeClr>
            </a:outerShdw>
          </a:effectLst>
        </p:spPr>
        <p:txBody>
          <a:bodyPr rtlCol="1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sz="1400" b="1" dirty="0">
                <a:solidFill>
                  <a:srgbClr val="FF6600"/>
                </a:solidFill>
                <a:latin typeface="Arial"/>
                <a:cs typeface="Arial"/>
              </a:rPr>
              <a:t>מעבר חומרים דרך הקרום באמצעות דיפוזיה</a:t>
            </a:r>
          </a:p>
        </p:txBody>
      </p:sp>
      <p:sp>
        <p:nvSpPr>
          <p:cNvPr id="5" name="TextBox 4"/>
          <p:cNvSpPr txBox="1"/>
          <p:nvPr userDrawn="1"/>
        </p:nvSpPr>
        <p:spPr>
          <a:xfrm>
            <a:off x="4857750" y="500063"/>
            <a:ext cx="3643313" cy="357187"/>
          </a:xfrm>
          <a:prstGeom prst="rect">
            <a:avLst/>
          </a:prstGeom>
          <a:noFill/>
          <a:ln w="22225">
            <a:noFill/>
          </a:ln>
          <a:effectLst>
            <a:outerShdw sx="101000" sy="101000" algn="ctr" rotWithShape="0">
              <a:schemeClr val="bg1">
                <a:lumMod val="75000"/>
              </a:schemeClr>
            </a:outerShdw>
          </a:effectLst>
        </p:spPr>
        <p:txBody>
          <a:bodyPr wrap="none" rtlCol="1">
            <a:norm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sz="1400" b="1" dirty="0">
                <a:solidFill>
                  <a:srgbClr val="1D4C72"/>
                </a:solidFill>
                <a:latin typeface="Arial"/>
                <a:cs typeface="Arial"/>
              </a:rPr>
              <a:t>שאלות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he-IL" sz="2000" dirty="0">
              <a:solidFill>
                <a:prstClr val="black">
                  <a:lumMod val="50000"/>
                  <a:lumOff val="50000"/>
                </a:prstClr>
              </a:solidFill>
              <a:latin typeface="Arial"/>
              <a:cs typeface="Arial"/>
            </a:endParaRPr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0"/>
          </p:nvPr>
        </p:nvSpPr>
        <p:spPr>
          <a:xfrm>
            <a:off x="214313" y="857250"/>
            <a:ext cx="8215312" cy="1357303"/>
          </a:xfrm>
          <a:prstGeom prst="rect">
            <a:avLst/>
          </a:prstGeom>
        </p:spPr>
        <p:txBody>
          <a:bodyPr/>
          <a:lstStyle>
            <a:lvl1pPr>
              <a:buFontTx/>
              <a:buNone/>
              <a:defRPr sz="3200"/>
            </a:lvl1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algn="l">
              <a:defRPr>
                <a:solidFill>
                  <a:srgbClr val="FFFCF7"/>
                </a:solidFill>
              </a:defRPr>
            </a:lvl1pPr>
          </a:lstStyle>
          <a:p>
            <a:pPr>
              <a:defRPr/>
            </a:pPr>
            <a:fld id="{AF10D74F-2BDC-49A1-8C32-94BEBBB12C5C}" type="slidenum">
              <a:rPr lang="he-IL"/>
              <a:pPr>
                <a:defRPr/>
              </a:pPr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23088719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haelo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/>
          <p:nvPr userDrawn="1"/>
        </p:nvSpPr>
        <p:spPr>
          <a:xfrm>
            <a:off x="231775" y="419100"/>
            <a:ext cx="8215313" cy="46038"/>
          </a:xfrm>
          <a:prstGeom prst="rect">
            <a:avLst/>
          </a:prstGeom>
          <a:blipFill dpi="0" rotWithShape="1">
            <a:blip r:embed="rId2" cstate="print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 userDrawn="1"/>
        </p:nvSpPr>
        <p:spPr>
          <a:xfrm>
            <a:off x="357188" y="142875"/>
            <a:ext cx="8143875" cy="307975"/>
          </a:xfrm>
          <a:prstGeom prst="rect">
            <a:avLst/>
          </a:prstGeom>
          <a:noFill/>
          <a:ln w="19050">
            <a:noFill/>
          </a:ln>
          <a:effectLst>
            <a:outerShdw sx="102000" sy="102000" algn="tl" rotWithShape="0">
              <a:schemeClr val="bg1">
                <a:lumMod val="65000"/>
                <a:alpha val="0"/>
              </a:schemeClr>
            </a:outerShdw>
          </a:effectLst>
        </p:spPr>
        <p:txBody>
          <a:bodyPr rtlCol="1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sz="1400" b="1" dirty="0">
                <a:solidFill>
                  <a:srgbClr val="FF6600"/>
                </a:solidFill>
                <a:latin typeface="Arial"/>
                <a:cs typeface="Arial"/>
              </a:rPr>
              <a:t>מעבר חומרים דרך הקרום באמצעות דיפוזיה</a:t>
            </a:r>
          </a:p>
        </p:txBody>
      </p:sp>
      <p:sp>
        <p:nvSpPr>
          <p:cNvPr id="6" name="TextBox 5"/>
          <p:cNvSpPr txBox="1"/>
          <p:nvPr userDrawn="1"/>
        </p:nvSpPr>
        <p:spPr>
          <a:xfrm>
            <a:off x="4857750" y="500063"/>
            <a:ext cx="3643313" cy="357187"/>
          </a:xfrm>
          <a:prstGeom prst="rect">
            <a:avLst/>
          </a:prstGeom>
          <a:noFill/>
          <a:ln w="22225">
            <a:noFill/>
          </a:ln>
          <a:effectLst>
            <a:outerShdw sx="101000" sy="101000" algn="ctr" rotWithShape="0">
              <a:schemeClr val="bg1">
                <a:lumMod val="75000"/>
              </a:schemeClr>
            </a:outerShdw>
          </a:effectLst>
        </p:spPr>
        <p:txBody>
          <a:bodyPr wrap="none" rtlCol="1">
            <a:norm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sz="1400" b="1" dirty="0">
                <a:solidFill>
                  <a:srgbClr val="1D4C72"/>
                </a:solidFill>
                <a:latin typeface="Arial"/>
                <a:cs typeface="Arial"/>
              </a:rPr>
              <a:t>תשובות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he-IL" sz="2000" dirty="0">
              <a:solidFill>
                <a:prstClr val="black">
                  <a:lumMod val="50000"/>
                  <a:lumOff val="50000"/>
                </a:prstClr>
              </a:solidFill>
              <a:latin typeface="Arial"/>
              <a:cs typeface="Arial"/>
            </a:endParaRPr>
          </a:p>
        </p:txBody>
      </p:sp>
      <p:sp>
        <p:nvSpPr>
          <p:cNvPr id="19" name="Text Placeholder 15"/>
          <p:cNvSpPr>
            <a:spLocks noGrp="1"/>
          </p:cNvSpPr>
          <p:nvPr>
            <p:ph type="body" sz="quarter" idx="10"/>
          </p:nvPr>
        </p:nvSpPr>
        <p:spPr>
          <a:xfrm>
            <a:off x="214313" y="857250"/>
            <a:ext cx="8215312" cy="1357303"/>
          </a:xfrm>
          <a:prstGeom prst="rect">
            <a:avLst/>
          </a:prstGeom>
        </p:spPr>
        <p:txBody>
          <a:bodyPr/>
          <a:lstStyle>
            <a:lvl1pPr>
              <a:buFontTx/>
              <a:buNone/>
              <a:defRPr sz="3200"/>
            </a:lvl1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</p:txBody>
      </p:sp>
      <p:sp>
        <p:nvSpPr>
          <p:cNvPr id="21" name="Text Placeholder 20"/>
          <p:cNvSpPr>
            <a:spLocks noGrp="1"/>
          </p:cNvSpPr>
          <p:nvPr>
            <p:ph type="body" sz="quarter" idx="11"/>
          </p:nvPr>
        </p:nvSpPr>
        <p:spPr>
          <a:xfrm>
            <a:off x="214282" y="2500306"/>
            <a:ext cx="8215312" cy="1357312"/>
          </a:xfrm>
          <a:prstGeom prst="rect">
            <a:avLst/>
          </a:prstGeom>
          <a:gradFill>
            <a:gsLst>
              <a:gs pos="0">
                <a:schemeClr val="bg1"/>
              </a:gs>
              <a:gs pos="50000">
                <a:schemeClr val="bg1">
                  <a:lumMod val="95000"/>
                </a:schemeClr>
              </a:gs>
            </a:gsLst>
            <a:lin ang="5400000" scaled="0"/>
          </a:gradFill>
          <a:ln w="1270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t"/>
          <a:lstStyle>
            <a:lvl1pPr marL="0" algn="r" defTabSz="914400" rtl="1" eaLnBrk="1" latinLnBrk="0" hangingPunct="1">
              <a:buNone/>
              <a:defRPr lang="he-IL" sz="1200" b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solidFill>
                  <a:srgbClr val="FFFCF7"/>
                </a:solidFill>
              </a:defRPr>
            </a:lvl1pPr>
          </a:lstStyle>
          <a:p>
            <a:pPr>
              <a:defRPr/>
            </a:pPr>
            <a:fld id="{9C9B3A73-BA67-42D5-A6F8-2A3948001892}" type="slidenum">
              <a:rPr lang="he-IL"/>
              <a:pPr>
                <a:defRPr/>
              </a:pPr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98369098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F57022-1D48-4C29-BB2D-B66FDF72E409}" type="datetime8">
              <a:rPr lang="he-IL"/>
              <a:pPr>
                <a:defRPr/>
              </a:pPr>
              <a:t>07 נובמבר 13</a:t>
            </a:fld>
            <a:endParaRPr lang="he-I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2B2D1E-EE9B-4236-A9E5-CA5B3DEAA317}" type="slidenum">
              <a:rPr lang="he-IL"/>
              <a:pPr>
                <a:defRPr/>
              </a:pPr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9915358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7"/>
          <p:cNvSpPr/>
          <p:nvPr userDrawn="1"/>
        </p:nvSpPr>
        <p:spPr>
          <a:xfrm>
            <a:off x="231775" y="419100"/>
            <a:ext cx="8215313" cy="46038"/>
          </a:xfrm>
          <a:prstGeom prst="rect">
            <a:avLst/>
          </a:prstGeom>
          <a:blipFill dpi="0" rotWithShape="1">
            <a:blip r:embed="rId2" cstate="print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85786" y="130161"/>
            <a:ext cx="7772400" cy="369881"/>
          </a:xfrm>
          <a:prstGeom prst="rect">
            <a:avLst/>
          </a:prstGeom>
        </p:spPr>
        <p:txBody>
          <a:bodyPr/>
          <a:lstStyle>
            <a:lvl1pPr marL="0" marR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he-IL" sz="1800" b="1" smtClean="0"/>
            </a:lvl1pPr>
          </a:lstStyle>
          <a:p>
            <a:r>
              <a:rPr lang="he-IL" noProof="0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F598D4-D665-4FB4-9B3C-8C5E70452A97}" type="datetime8">
              <a:rPr lang="he-IL"/>
              <a:pPr>
                <a:defRPr/>
              </a:pPr>
              <a:t>07 נובמבר 13</a:t>
            </a:fld>
            <a:endParaRPr lang="he-I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solidFill>
                  <a:srgbClr val="FFFCF7"/>
                </a:solidFill>
              </a:defRPr>
            </a:lvl1pPr>
          </a:lstStyle>
          <a:p>
            <a:pPr>
              <a:defRPr/>
            </a:pPr>
            <a:fld id="{97866C87-E579-49C6-B88B-3F942F366F73}" type="slidenum">
              <a:rPr lang="he-IL"/>
              <a:pPr>
                <a:defRPr/>
              </a:pPr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38386627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haelo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6"/>
          <p:cNvSpPr/>
          <p:nvPr userDrawn="1"/>
        </p:nvSpPr>
        <p:spPr>
          <a:xfrm>
            <a:off x="231775" y="419100"/>
            <a:ext cx="8215313" cy="46038"/>
          </a:xfrm>
          <a:prstGeom prst="rect">
            <a:avLst/>
          </a:prstGeom>
          <a:blipFill dpi="0" rotWithShape="1">
            <a:blip r:embed="rId2" cstate="print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4" name="TextBox 3"/>
          <p:cNvSpPr txBox="1"/>
          <p:nvPr userDrawn="1"/>
        </p:nvSpPr>
        <p:spPr>
          <a:xfrm>
            <a:off x="357188" y="142875"/>
            <a:ext cx="8143875" cy="307975"/>
          </a:xfrm>
          <a:prstGeom prst="rect">
            <a:avLst/>
          </a:prstGeom>
          <a:noFill/>
          <a:ln w="19050">
            <a:noFill/>
          </a:ln>
          <a:effectLst>
            <a:outerShdw sx="102000" sy="102000" algn="tl" rotWithShape="0">
              <a:schemeClr val="bg1">
                <a:lumMod val="65000"/>
                <a:alpha val="0"/>
              </a:schemeClr>
            </a:outerShdw>
          </a:effectLst>
        </p:spPr>
        <p:txBody>
          <a:bodyPr rtlCol="1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sz="1400" b="1" dirty="0">
                <a:solidFill>
                  <a:srgbClr val="FF6600"/>
                </a:solidFill>
                <a:latin typeface="Arial"/>
                <a:cs typeface="Arial"/>
              </a:rPr>
              <a:t>מעבר חומרים דרך הקרום באמצעות דיפוזיה</a:t>
            </a:r>
          </a:p>
        </p:txBody>
      </p:sp>
      <p:sp>
        <p:nvSpPr>
          <p:cNvPr id="5" name="TextBox 4"/>
          <p:cNvSpPr txBox="1"/>
          <p:nvPr userDrawn="1"/>
        </p:nvSpPr>
        <p:spPr>
          <a:xfrm>
            <a:off x="4857750" y="500063"/>
            <a:ext cx="3643313" cy="357187"/>
          </a:xfrm>
          <a:prstGeom prst="rect">
            <a:avLst/>
          </a:prstGeom>
          <a:noFill/>
          <a:ln w="22225">
            <a:noFill/>
          </a:ln>
          <a:effectLst>
            <a:outerShdw sx="101000" sy="101000" algn="ctr" rotWithShape="0">
              <a:schemeClr val="bg1">
                <a:lumMod val="75000"/>
              </a:schemeClr>
            </a:outerShdw>
          </a:effectLst>
        </p:spPr>
        <p:txBody>
          <a:bodyPr wrap="none" rtlCol="1">
            <a:norm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sz="1400" b="1" dirty="0">
                <a:solidFill>
                  <a:srgbClr val="1D4C72"/>
                </a:solidFill>
                <a:latin typeface="Arial"/>
                <a:cs typeface="Arial"/>
              </a:rPr>
              <a:t>שאלות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he-IL" sz="2000" dirty="0">
              <a:solidFill>
                <a:prstClr val="black">
                  <a:lumMod val="50000"/>
                  <a:lumOff val="50000"/>
                </a:prstClr>
              </a:solidFill>
              <a:latin typeface="Arial"/>
              <a:cs typeface="Arial"/>
            </a:endParaRPr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0"/>
          </p:nvPr>
        </p:nvSpPr>
        <p:spPr>
          <a:xfrm>
            <a:off x="214313" y="857250"/>
            <a:ext cx="8215312" cy="1357303"/>
          </a:xfrm>
          <a:prstGeom prst="rect">
            <a:avLst/>
          </a:prstGeom>
        </p:spPr>
        <p:txBody>
          <a:bodyPr/>
          <a:lstStyle>
            <a:lvl1pPr>
              <a:buFontTx/>
              <a:buNone/>
              <a:defRPr sz="3200"/>
            </a:lvl1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algn="l">
              <a:defRPr>
                <a:solidFill>
                  <a:srgbClr val="FFFCF7"/>
                </a:solidFill>
              </a:defRPr>
            </a:lvl1pPr>
          </a:lstStyle>
          <a:p>
            <a:pPr>
              <a:defRPr/>
            </a:pPr>
            <a:fld id="{E4A28362-EAA2-4F7F-B4E4-403DE714AD15}" type="slidenum">
              <a:rPr lang="he-IL"/>
              <a:pPr>
                <a:defRPr/>
              </a:pPr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789171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haelo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/>
          <p:nvPr userDrawn="1"/>
        </p:nvSpPr>
        <p:spPr>
          <a:xfrm>
            <a:off x="231775" y="419100"/>
            <a:ext cx="8215313" cy="46038"/>
          </a:xfrm>
          <a:prstGeom prst="rect">
            <a:avLst/>
          </a:prstGeom>
          <a:blipFill dpi="0" rotWithShape="1">
            <a:blip r:embed="rId2" cstate="print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 userDrawn="1"/>
        </p:nvSpPr>
        <p:spPr>
          <a:xfrm>
            <a:off x="357188" y="142875"/>
            <a:ext cx="8143875" cy="307975"/>
          </a:xfrm>
          <a:prstGeom prst="rect">
            <a:avLst/>
          </a:prstGeom>
          <a:noFill/>
          <a:ln w="19050">
            <a:noFill/>
          </a:ln>
          <a:effectLst>
            <a:outerShdw sx="102000" sy="102000" algn="tl" rotWithShape="0">
              <a:schemeClr val="bg1">
                <a:lumMod val="65000"/>
                <a:alpha val="0"/>
              </a:schemeClr>
            </a:outerShdw>
          </a:effectLst>
        </p:spPr>
        <p:txBody>
          <a:bodyPr rtlCol="1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sz="1400" b="1" dirty="0">
                <a:solidFill>
                  <a:srgbClr val="FF6600"/>
                </a:solidFill>
                <a:latin typeface="Arial"/>
                <a:cs typeface="Arial"/>
              </a:rPr>
              <a:t>מעבר חומרים דרך הקרום באמצעות דיפוזיה</a:t>
            </a:r>
          </a:p>
        </p:txBody>
      </p:sp>
      <p:sp>
        <p:nvSpPr>
          <p:cNvPr id="6" name="TextBox 5"/>
          <p:cNvSpPr txBox="1"/>
          <p:nvPr userDrawn="1"/>
        </p:nvSpPr>
        <p:spPr>
          <a:xfrm>
            <a:off x="4857750" y="500063"/>
            <a:ext cx="3643313" cy="357187"/>
          </a:xfrm>
          <a:prstGeom prst="rect">
            <a:avLst/>
          </a:prstGeom>
          <a:noFill/>
          <a:ln w="22225">
            <a:noFill/>
          </a:ln>
          <a:effectLst>
            <a:outerShdw sx="101000" sy="101000" algn="ctr" rotWithShape="0">
              <a:schemeClr val="bg1">
                <a:lumMod val="75000"/>
              </a:schemeClr>
            </a:outerShdw>
          </a:effectLst>
        </p:spPr>
        <p:txBody>
          <a:bodyPr wrap="none" rtlCol="1">
            <a:norm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sz="1400" b="1" dirty="0">
                <a:solidFill>
                  <a:srgbClr val="1D4C72"/>
                </a:solidFill>
                <a:latin typeface="Arial"/>
                <a:cs typeface="Arial"/>
              </a:rPr>
              <a:t>תשובות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he-IL" sz="2000" dirty="0">
              <a:solidFill>
                <a:prstClr val="black">
                  <a:lumMod val="50000"/>
                  <a:lumOff val="50000"/>
                </a:prstClr>
              </a:solidFill>
              <a:latin typeface="Arial"/>
              <a:cs typeface="Arial"/>
            </a:endParaRPr>
          </a:p>
        </p:txBody>
      </p:sp>
      <p:sp>
        <p:nvSpPr>
          <p:cNvPr id="19" name="Text Placeholder 15"/>
          <p:cNvSpPr>
            <a:spLocks noGrp="1"/>
          </p:cNvSpPr>
          <p:nvPr>
            <p:ph type="body" sz="quarter" idx="10"/>
          </p:nvPr>
        </p:nvSpPr>
        <p:spPr>
          <a:xfrm>
            <a:off x="214313" y="857250"/>
            <a:ext cx="8215312" cy="1357303"/>
          </a:xfrm>
          <a:prstGeom prst="rect">
            <a:avLst/>
          </a:prstGeom>
        </p:spPr>
        <p:txBody>
          <a:bodyPr/>
          <a:lstStyle>
            <a:lvl1pPr>
              <a:buFontTx/>
              <a:buNone/>
              <a:defRPr sz="3200"/>
            </a:lvl1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</p:txBody>
      </p:sp>
      <p:sp>
        <p:nvSpPr>
          <p:cNvPr id="21" name="Text Placeholder 20"/>
          <p:cNvSpPr>
            <a:spLocks noGrp="1"/>
          </p:cNvSpPr>
          <p:nvPr>
            <p:ph type="body" sz="quarter" idx="11"/>
          </p:nvPr>
        </p:nvSpPr>
        <p:spPr>
          <a:xfrm>
            <a:off x="214282" y="2500306"/>
            <a:ext cx="8215312" cy="1357312"/>
          </a:xfrm>
          <a:prstGeom prst="rect">
            <a:avLst/>
          </a:prstGeom>
          <a:gradFill>
            <a:gsLst>
              <a:gs pos="0">
                <a:schemeClr val="bg1"/>
              </a:gs>
              <a:gs pos="50000">
                <a:schemeClr val="bg1">
                  <a:lumMod val="95000"/>
                </a:schemeClr>
              </a:gs>
            </a:gsLst>
            <a:lin ang="5400000" scaled="0"/>
          </a:gradFill>
          <a:ln w="1270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t"/>
          <a:lstStyle>
            <a:lvl1pPr marL="0" algn="r" defTabSz="914400" rtl="1" eaLnBrk="1" latinLnBrk="0" hangingPunct="1">
              <a:buNone/>
              <a:defRPr lang="he-IL" sz="1200" b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solidFill>
                  <a:srgbClr val="FFFCF7"/>
                </a:solidFill>
              </a:defRPr>
            </a:lvl1pPr>
          </a:lstStyle>
          <a:p>
            <a:pPr>
              <a:defRPr/>
            </a:pPr>
            <a:fld id="{77DEE9E9-670D-4586-9220-0539FC483431}" type="slidenum">
              <a:rPr lang="he-IL"/>
              <a:pPr>
                <a:defRPr/>
              </a:pPr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80946282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7"/>
          <p:cNvSpPr/>
          <p:nvPr userDrawn="1"/>
        </p:nvSpPr>
        <p:spPr>
          <a:xfrm>
            <a:off x="231775" y="419100"/>
            <a:ext cx="8215313" cy="46038"/>
          </a:xfrm>
          <a:prstGeom prst="rect">
            <a:avLst/>
          </a:prstGeom>
          <a:blipFill dpi="0" rotWithShape="1">
            <a:blip r:embed="rId2" cstate="print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85786" y="130161"/>
            <a:ext cx="7772400" cy="369881"/>
          </a:xfrm>
          <a:prstGeom prst="rect">
            <a:avLst/>
          </a:prstGeom>
        </p:spPr>
        <p:txBody>
          <a:bodyPr/>
          <a:lstStyle>
            <a:lvl1pPr marL="0" marR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he-IL" sz="1800" b="1" smtClean="0"/>
            </a:lvl1pPr>
          </a:lstStyle>
          <a:p>
            <a:r>
              <a:rPr lang="he-IL" noProof="0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FE358D-9493-47AA-81B1-2DE4F982E141}" type="datetime8">
              <a:rPr lang="he-IL"/>
              <a:pPr>
                <a:defRPr/>
              </a:pPr>
              <a:t>07 נובמבר 13</a:t>
            </a:fld>
            <a:endParaRPr lang="he-I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solidFill>
                  <a:srgbClr val="FFFCF7"/>
                </a:solidFill>
              </a:defRPr>
            </a:lvl1pPr>
          </a:lstStyle>
          <a:p>
            <a:pPr>
              <a:defRPr/>
            </a:pPr>
            <a:fld id="{6F34E805-3458-4B4D-8D2B-68C5963D0F29}" type="slidenum">
              <a:rPr lang="he-IL"/>
              <a:pPr>
                <a:defRPr/>
              </a:pPr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53111037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haelo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6"/>
          <p:cNvSpPr/>
          <p:nvPr userDrawn="1"/>
        </p:nvSpPr>
        <p:spPr>
          <a:xfrm>
            <a:off x="231775" y="419100"/>
            <a:ext cx="8215313" cy="46038"/>
          </a:xfrm>
          <a:prstGeom prst="rect">
            <a:avLst/>
          </a:prstGeom>
          <a:blipFill dpi="0" rotWithShape="1">
            <a:blip r:embed="rId2" cstate="print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4" name="TextBox 3"/>
          <p:cNvSpPr txBox="1"/>
          <p:nvPr userDrawn="1"/>
        </p:nvSpPr>
        <p:spPr>
          <a:xfrm>
            <a:off x="357188" y="142875"/>
            <a:ext cx="8143875" cy="307975"/>
          </a:xfrm>
          <a:prstGeom prst="rect">
            <a:avLst/>
          </a:prstGeom>
          <a:noFill/>
          <a:ln w="19050">
            <a:noFill/>
          </a:ln>
          <a:effectLst>
            <a:outerShdw sx="102000" sy="102000" algn="tl" rotWithShape="0">
              <a:schemeClr val="bg1">
                <a:lumMod val="65000"/>
                <a:alpha val="0"/>
              </a:schemeClr>
            </a:outerShdw>
          </a:effectLst>
        </p:spPr>
        <p:txBody>
          <a:bodyPr rtlCol="1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sz="1400" b="1" dirty="0">
                <a:solidFill>
                  <a:srgbClr val="FF6600"/>
                </a:solidFill>
                <a:latin typeface="Arial"/>
                <a:cs typeface="Arial"/>
              </a:rPr>
              <a:t>מעבר חומרים דרך הקרום באמצעות דיפוזיה</a:t>
            </a:r>
          </a:p>
        </p:txBody>
      </p:sp>
      <p:sp>
        <p:nvSpPr>
          <p:cNvPr id="5" name="TextBox 4"/>
          <p:cNvSpPr txBox="1"/>
          <p:nvPr userDrawn="1"/>
        </p:nvSpPr>
        <p:spPr>
          <a:xfrm>
            <a:off x="4857750" y="500063"/>
            <a:ext cx="3643313" cy="357187"/>
          </a:xfrm>
          <a:prstGeom prst="rect">
            <a:avLst/>
          </a:prstGeom>
          <a:noFill/>
          <a:ln w="22225">
            <a:noFill/>
          </a:ln>
          <a:effectLst>
            <a:outerShdw sx="101000" sy="101000" algn="ctr" rotWithShape="0">
              <a:schemeClr val="bg1">
                <a:lumMod val="75000"/>
              </a:schemeClr>
            </a:outerShdw>
          </a:effectLst>
        </p:spPr>
        <p:txBody>
          <a:bodyPr wrap="none" rtlCol="1">
            <a:norm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sz="1400" b="1" dirty="0">
                <a:solidFill>
                  <a:srgbClr val="1D4C72"/>
                </a:solidFill>
                <a:latin typeface="Arial"/>
                <a:cs typeface="Arial"/>
              </a:rPr>
              <a:t>שאלות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he-IL" sz="2000" dirty="0">
              <a:solidFill>
                <a:prstClr val="black">
                  <a:lumMod val="50000"/>
                  <a:lumOff val="50000"/>
                </a:prstClr>
              </a:solidFill>
              <a:latin typeface="Arial"/>
              <a:cs typeface="Arial"/>
            </a:endParaRPr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0"/>
          </p:nvPr>
        </p:nvSpPr>
        <p:spPr>
          <a:xfrm>
            <a:off x="214313" y="857250"/>
            <a:ext cx="8215312" cy="1357303"/>
          </a:xfrm>
          <a:prstGeom prst="rect">
            <a:avLst/>
          </a:prstGeom>
        </p:spPr>
        <p:txBody>
          <a:bodyPr/>
          <a:lstStyle>
            <a:lvl1pPr>
              <a:buFontTx/>
              <a:buNone/>
              <a:defRPr sz="3200"/>
            </a:lvl1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algn="l">
              <a:defRPr>
                <a:solidFill>
                  <a:srgbClr val="FFFCF7"/>
                </a:solidFill>
              </a:defRPr>
            </a:lvl1pPr>
          </a:lstStyle>
          <a:p>
            <a:pPr>
              <a:defRPr/>
            </a:pPr>
            <a:fld id="{65BE108F-C9DA-4061-B196-468DA03A06C8}" type="slidenum">
              <a:rPr lang="he-IL"/>
              <a:pPr>
                <a:defRPr/>
              </a:pPr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22164158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haelo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/>
          <p:nvPr userDrawn="1"/>
        </p:nvSpPr>
        <p:spPr>
          <a:xfrm>
            <a:off x="231775" y="419100"/>
            <a:ext cx="8215313" cy="46038"/>
          </a:xfrm>
          <a:prstGeom prst="rect">
            <a:avLst/>
          </a:prstGeom>
          <a:blipFill dpi="0" rotWithShape="1">
            <a:blip r:embed="rId2" cstate="print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 userDrawn="1"/>
        </p:nvSpPr>
        <p:spPr>
          <a:xfrm>
            <a:off x="357188" y="142875"/>
            <a:ext cx="8143875" cy="307975"/>
          </a:xfrm>
          <a:prstGeom prst="rect">
            <a:avLst/>
          </a:prstGeom>
          <a:noFill/>
          <a:ln w="19050">
            <a:noFill/>
          </a:ln>
          <a:effectLst>
            <a:outerShdw sx="102000" sy="102000" algn="tl" rotWithShape="0">
              <a:schemeClr val="bg1">
                <a:lumMod val="65000"/>
                <a:alpha val="0"/>
              </a:schemeClr>
            </a:outerShdw>
          </a:effectLst>
        </p:spPr>
        <p:txBody>
          <a:bodyPr rtlCol="1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sz="1400" b="1" dirty="0">
                <a:solidFill>
                  <a:srgbClr val="FF6600"/>
                </a:solidFill>
                <a:latin typeface="Arial"/>
                <a:cs typeface="Arial"/>
              </a:rPr>
              <a:t>מעבר חומרים דרך הקרום באמצעות דיפוזיה</a:t>
            </a:r>
          </a:p>
        </p:txBody>
      </p:sp>
      <p:sp>
        <p:nvSpPr>
          <p:cNvPr id="6" name="TextBox 5"/>
          <p:cNvSpPr txBox="1"/>
          <p:nvPr userDrawn="1"/>
        </p:nvSpPr>
        <p:spPr>
          <a:xfrm>
            <a:off x="4857750" y="500063"/>
            <a:ext cx="3643313" cy="357187"/>
          </a:xfrm>
          <a:prstGeom prst="rect">
            <a:avLst/>
          </a:prstGeom>
          <a:noFill/>
          <a:ln w="22225">
            <a:noFill/>
          </a:ln>
          <a:effectLst>
            <a:outerShdw sx="101000" sy="101000" algn="ctr" rotWithShape="0">
              <a:schemeClr val="bg1">
                <a:lumMod val="75000"/>
              </a:schemeClr>
            </a:outerShdw>
          </a:effectLst>
        </p:spPr>
        <p:txBody>
          <a:bodyPr wrap="none" rtlCol="1">
            <a:norm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sz="1400" b="1" dirty="0">
                <a:solidFill>
                  <a:srgbClr val="1D4C72"/>
                </a:solidFill>
                <a:latin typeface="Arial"/>
                <a:cs typeface="Arial"/>
              </a:rPr>
              <a:t>תשובות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he-IL" sz="2000" dirty="0">
              <a:solidFill>
                <a:prstClr val="black">
                  <a:lumMod val="50000"/>
                  <a:lumOff val="50000"/>
                </a:prstClr>
              </a:solidFill>
              <a:latin typeface="Arial"/>
              <a:cs typeface="Arial"/>
            </a:endParaRPr>
          </a:p>
        </p:txBody>
      </p:sp>
      <p:sp>
        <p:nvSpPr>
          <p:cNvPr id="19" name="Text Placeholder 15"/>
          <p:cNvSpPr>
            <a:spLocks noGrp="1"/>
          </p:cNvSpPr>
          <p:nvPr>
            <p:ph type="body" sz="quarter" idx="10"/>
          </p:nvPr>
        </p:nvSpPr>
        <p:spPr>
          <a:xfrm>
            <a:off x="214313" y="857250"/>
            <a:ext cx="8215312" cy="1357303"/>
          </a:xfrm>
          <a:prstGeom prst="rect">
            <a:avLst/>
          </a:prstGeom>
        </p:spPr>
        <p:txBody>
          <a:bodyPr/>
          <a:lstStyle>
            <a:lvl1pPr>
              <a:buFontTx/>
              <a:buNone/>
              <a:defRPr sz="3200"/>
            </a:lvl1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</p:txBody>
      </p:sp>
      <p:sp>
        <p:nvSpPr>
          <p:cNvPr id="21" name="Text Placeholder 20"/>
          <p:cNvSpPr>
            <a:spLocks noGrp="1"/>
          </p:cNvSpPr>
          <p:nvPr>
            <p:ph type="body" sz="quarter" idx="11"/>
          </p:nvPr>
        </p:nvSpPr>
        <p:spPr>
          <a:xfrm>
            <a:off x="214282" y="2500306"/>
            <a:ext cx="8215312" cy="1357312"/>
          </a:xfrm>
          <a:prstGeom prst="rect">
            <a:avLst/>
          </a:prstGeom>
          <a:gradFill>
            <a:gsLst>
              <a:gs pos="0">
                <a:schemeClr val="bg1"/>
              </a:gs>
              <a:gs pos="50000">
                <a:schemeClr val="bg1">
                  <a:lumMod val="95000"/>
                </a:schemeClr>
              </a:gs>
            </a:gsLst>
            <a:lin ang="5400000" scaled="0"/>
          </a:gradFill>
          <a:ln w="1270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t"/>
          <a:lstStyle>
            <a:lvl1pPr marL="0" algn="r" defTabSz="914400" rtl="1" eaLnBrk="1" latinLnBrk="0" hangingPunct="1">
              <a:buNone/>
              <a:defRPr lang="he-IL" sz="1200" b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solidFill>
                  <a:srgbClr val="FFFCF7"/>
                </a:solidFill>
              </a:defRPr>
            </a:lvl1pPr>
          </a:lstStyle>
          <a:p>
            <a:pPr>
              <a:defRPr/>
            </a:pPr>
            <a:fld id="{2E4906EB-AA8A-4BF3-8D89-C476AF3A5892}" type="slidenum">
              <a:rPr lang="he-IL"/>
              <a:pPr>
                <a:defRPr/>
              </a:pPr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51946730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7"/>
          <p:cNvSpPr/>
          <p:nvPr userDrawn="1"/>
        </p:nvSpPr>
        <p:spPr>
          <a:xfrm>
            <a:off x="231775" y="419100"/>
            <a:ext cx="8215313" cy="46038"/>
          </a:xfrm>
          <a:prstGeom prst="rect">
            <a:avLst/>
          </a:prstGeom>
          <a:blipFill dpi="0" rotWithShape="1">
            <a:blip r:embed="rId2" cstate="print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85786" y="130161"/>
            <a:ext cx="7772400" cy="369881"/>
          </a:xfrm>
          <a:prstGeom prst="rect">
            <a:avLst/>
          </a:prstGeom>
        </p:spPr>
        <p:txBody>
          <a:bodyPr/>
          <a:lstStyle>
            <a:lvl1pPr marL="0" marR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he-IL" sz="1800" b="1" smtClean="0"/>
            </a:lvl1pPr>
          </a:lstStyle>
          <a:p>
            <a:r>
              <a:rPr lang="he-IL" noProof="0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04F4B3-8A91-4507-9263-3DEF4BA243B1}" type="datetime8">
              <a:rPr lang="he-IL"/>
              <a:pPr>
                <a:defRPr/>
              </a:pPr>
              <a:t>07 נובמבר 13</a:t>
            </a:fld>
            <a:endParaRPr lang="he-I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solidFill>
                  <a:srgbClr val="FFFCF7"/>
                </a:solidFill>
              </a:defRPr>
            </a:lvl1pPr>
          </a:lstStyle>
          <a:p>
            <a:pPr>
              <a:defRPr/>
            </a:pPr>
            <a:fld id="{DB99A1E8-0D8C-407E-92F3-EFB2877B253B}" type="slidenum">
              <a:rPr lang="he-IL"/>
              <a:pPr>
                <a:defRPr/>
              </a:pPr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20452904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haelo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6"/>
          <p:cNvSpPr/>
          <p:nvPr userDrawn="1"/>
        </p:nvSpPr>
        <p:spPr>
          <a:xfrm>
            <a:off x="231775" y="419100"/>
            <a:ext cx="8215313" cy="46038"/>
          </a:xfrm>
          <a:prstGeom prst="rect">
            <a:avLst/>
          </a:prstGeom>
          <a:blipFill dpi="0" rotWithShape="1">
            <a:blip r:embed="rId2" cstate="print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4" name="TextBox 3"/>
          <p:cNvSpPr txBox="1"/>
          <p:nvPr userDrawn="1"/>
        </p:nvSpPr>
        <p:spPr>
          <a:xfrm>
            <a:off x="357188" y="142875"/>
            <a:ext cx="8143875" cy="307975"/>
          </a:xfrm>
          <a:prstGeom prst="rect">
            <a:avLst/>
          </a:prstGeom>
          <a:noFill/>
          <a:ln w="19050">
            <a:noFill/>
          </a:ln>
          <a:effectLst>
            <a:outerShdw sx="102000" sy="102000" algn="tl" rotWithShape="0">
              <a:schemeClr val="bg1">
                <a:lumMod val="65000"/>
                <a:alpha val="0"/>
              </a:schemeClr>
            </a:outerShdw>
          </a:effectLst>
        </p:spPr>
        <p:txBody>
          <a:bodyPr rtlCol="1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sz="1400" b="1" dirty="0">
                <a:solidFill>
                  <a:srgbClr val="FF6600"/>
                </a:solidFill>
                <a:latin typeface="Arial"/>
                <a:cs typeface="Arial"/>
              </a:rPr>
              <a:t>מעבר חומרים דרך הקרום באמצעות דיפוזיה</a:t>
            </a:r>
          </a:p>
        </p:txBody>
      </p:sp>
      <p:sp>
        <p:nvSpPr>
          <p:cNvPr id="5" name="TextBox 4"/>
          <p:cNvSpPr txBox="1"/>
          <p:nvPr userDrawn="1"/>
        </p:nvSpPr>
        <p:spPr>
          <a:xfrm>
            <a:off x="4857750" y="500063"/>
            <a:ext cx="3643313" cy="357187"/>
          </a:xfrm>
          <a:prstGeom prst="rect">
            <a:avLst/>
          </a:prstGeom>
          <a:noFill/>
          <a:ln w="22225">
            <a:noFill/>
          </a:ln>
          <a:effectLst>
            <a:outerShdw sx="101000" sy="101000" algn="ctr" rotWithShape="0">
              <a:schemeClr val="bg1">
                <a:lumMod val="75000"/>
              </a:schemeClr>
            </a:outerShdw>
          </a:effectLst>
        </p:spPr>
        <p:txBody>
          <a:bodyPr wrap="none" rtlCol="1">
            <a:norm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sz="1400" b="1" dirty="0">
                <a:solidFill>
                  <a:srgbClr val="1D4C72"/>
                </a:solidFill>
                <a:latin typeface="Arial"/>
                <a:cs typeface="Arial"/>
              </a:rPr>
              <a:t>שאלות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he-IL" sz="2000" dirty="0">
              <a:solidFill>
                <a:prstClr val="black">
                  <a:lumMod val="50000"/>
                  <a:lumOff val="50000"/>
                </a:prstClr>
              </a:solidFill>
              <a:latin typeface="Arial"/>
              <a:cs typeface="Arial"/>
            </a:endParaRPr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0"/>
          </p:nvPr>
        </p:nvSpPr>
        <p:spPr>
          <a:xfrm>
            <a:off x="214313" y="857250"/>
            <a:ext cx="8215312" cy="1357303"/>
          </a:xfrm>
          <a:prstGeom prst="rect">
            <a:avLst/>
          </a:prstGeom>
        </p:spPr>
        <p:txBody>
          <a:bodyPr/>
          <a:lstStyle>
            <a:lvl1pPr>
              <a:buFontTx/>
              <a:buNone/>
              <a:defRPr sz="3200"/>
            </a:lvl1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algn="l">
              <a:defRPr>
                <a:solidFill>
                  <a:srgbClr val="FFFCF7"/>
                </a:solidFill>
              </a:defRPr>
            </a:lvl1pPr>
          </a:lstStyle>
          <a:p>
            <a:pPr>
              <a:defRPr/>
            </a:pPr>
            <a:fld id="{17949FFF-743A-4E3D-935A-0C943E055A13}" type="slidenum">
              <a:rPr lang="he-IL"/>
              <a:pPr>
                <a:defRPr/>
              </a:pPr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53348443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haelo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/>
          <p:nvPr userDrawn="1"/>
        </p:nvSpPr>
        <p:spPr>
          <a:xfrm>
            <a:off x="231775" y="419100"/>
            <a:ext cx="8215313" cy="46038"/>
          </a:xfrm>
          <a:prstGeom prst="rect">
            <a:avLst/>
          </a:prstGeom>
          <a:blipFill dpi="0" rotWithShape="1">
            <a:blip r:embed="rId2" cstate="print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 userDrawn="1"/>
        </p:nvSpPr>
        <p:spPr>
          <a:xfrm>
            <a:off x="357188" y="142875"/>
            <a:ext cx="8143875" cy="307975"/>
          </a:xfrm>
          <a:prstGeom prst="rect">
            <a:avLst/>
          </a:prstGeom>
          <a:noFill/>
          <a:ln w="19050">
            <a:noFill/>
          </a:ln>
          <a:effectLst>
            <a:outerShdw sx="102000" sy="102000" algn="tl" rotWithShape="0">
              <a:schemeClr val="bg1">
                <a:lumMod val="65000"/>
                <a:alpha val="0"/>
              </a:schemeClr>
            </a:outerShdw>
          </a:effectLst>
        </p:spPr>
        <p:txBody>
          <a:bodyPr rtlCol="1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sz="1400" b="1" dirty="0">
                <a:solidFill>
                  <a:srgbClr val="FF6600"/>
                </a:solidFill>
                <a:latin typeface="Arial"/>
                <a:cs typeface="Arial"/>
              </a:rPr>
              <a:t>מעבר חומרים דרך הקרום באמצעות דיפוזיה</a:t>
            </a:r>
          </a:p>
        </p:txBody>
      </p:sp>
      <p:sp>
        <p:nvSpPr>
          <p:cNvPr id="6" name="TextBox 5"/>
          <p:cNvSpPr txBox="1"/>
          <p:nvPr userDrawn="1"/>
        </p:nvSpPr>
        <p:spPr>
          <a:xfrm>
            <a:off x="4857750" y="500063"/>
            <a:ext cx="3643313" cy="357187"/>
          </a:xfrm>
          <a:prstGeom prst="rect">
            <a:avLst/>
          </a:prstGeom>
          <a:noFill/>
          <a:ln w="22225">
            <a:noFill/>
          </a:ln>
          <a:effectLst>
            <a:outerShdw sx="101000" sy="101000" algn="ctr" rotWithShape="0">
              <a:schemeClr val="bg1">
                <a:lumMod val="75000"/>
              </a:schemeClr>
            </a:outerShdw>
          </a:effectLst>
        </p:spPr>
        <p:txBody>
          <a:bodyPr wrap="none" rtlCol="1">
            <a:norm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sz="1400" b="1" dirty="0">
                <a:solidFill>
                  <a:srgbClr val="1D4C72"/>
                </a:solidFill>
                <a:latin typeface="Arial"/>
                <a:cs typeface="Arial"/>
              </a:rPr>
              <a:t>תשובות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he-IL" sz="2000" dirty="0">
              <a:solidFill>
                <a:prstClr val="black">
                  <a:lumMod val="50000"/>
                  <a:lumOff val="50000"/>
                </a:prstClr>
              </a:solidFill>
              <a:latin typeface="Arial"/>
              <a:cs typeface="Arial"/>
            </a:endParaRPr>
          </a:p>
        </p:txBody>
      </p:sp>
      <p:sp>
        <p:nvSpPr>
          <p:cNvPr id="19" name="Text Placeholder 15"/>
          <p:cNvSpPr>
            <a:spLocks noGrp="1"/>
          </p:cNvSpPr>
          <p:nvPr>
            <p:ph type="body" sz="quarter" idx="10"/>
          </p:nvPr>
        </p:nvSpPr>
        <p:spPr>
          <a:xfrm>
            <a:off x="214313" y="857250"/>
            <a:ext cx="8215312" cy="1357303"/>
          </a:xfrm>
          <a:prstGeom prst="rect">
            <a:avLst/>
          </a:prstGeom>
        </p:spPr>
        <p:txBody>
          <a:bodyPr/>
          <a:lstStyle>
            <a:lvl1pPr>
              <a:buFontTx/>
              <a:buNone/>
              <a:defRPr sz="3200"/>
            </a:lvl1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</p:txBody>
      </p:sp>
      <p:sp>
        <p:nvSpPr>
          <p:cNvPr id="21" name="Text Placeholder 20"/>
          <p:cNvSpPr>
            <a:spLocks noGrp="1"/>
          </p:cNvSpPr>
          <p:nvPr>
            <p:ph type="body" sz="quarter" idx="11"/>
          </p:nvPr>
        </p:nvSpPr>
        <p:spPr>
          <a:xfrm>
            <a:off x="214282" y="2500306"/>
            <a:ext cx="8215312" cy="1357312"/>
          </a:xfrm>
          <a:prstGeom prst="rect">
            <a:avLst/>
          </a:prstGeom>
          <a:gradFill>
            <a:gsLst>
              <a:gs pos="0">
                <a:schemeClr val="bg1"/>
              </a:gs>
              <a:gs pos="50000">
                <a:schemeClr val="bg1">
                  <a:lumMod val="95000"/>
                </a:schemeClr>
              </a:gs>
            </a:gsLst>
            <a:lin ang="5400000" scaled="0"/>
          </a:gradFill>
          <a:ln w="1270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t"/>
          <a:lstStyle>
            <a:lvl1pPr marL="0" algn="r" defTabSz="914400" rtl="1" eaLnBrk="1" latinLnBrk="0" hangingPunct="1">
              <a:buNone/>
              <a:defRPr lang="he-IL" sz="1200" b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solidFill>
                  <a:srgbClr val="FFFCF7"/>
                </a:solidFill>
              </a:defRPr>
            </a:lvl1pPr>
          </a:lstStyle>
          <a:p>
            <a:pPr>
              <a:defRPr/>
            </a:pPr>
            <a:fld id="{B376EFEA-20FF-4CA5-8D8B-03DF41264D8C}" type="slidenum">
              <a:rPr lang="he-IL"/>
              <a:pPr>
                <a:defRPr/>
              </a:pPr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010972575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E64F3B-3136-40E0-A25C-7EF80132156A}" type="slidenum">
              <a:rPr lang="he-IL"/>
              <a:pPr>
                <a:defRPr/>
              </a:pPr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599333512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 sz="1200">
                <a:solidFill>
                  <a:srgbClr val="FFFFFF">
                    <a:lumMod val="65000"/>
                  </a:srgbClr>
                </a:solidFill>
              </a:defRPr>
            </a:lvl1pPr>
          </a:lstStyle>
          <a:p>
            <a:pPr>
              <a:defRPr/>
            </a:pPr>
            <a:fld id="{9D0864A9-A062-4075-BEA0-2E4A45EBE648}" type="slidenum">
              <a:rPr lang="he-IL"/>
              <a:pPr>
                <a:defRPr/>
              </a:pPr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5285888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.png"/><Relationship Id="rId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0.xml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.png"/><Relationship Id="rId4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1.png"/><Relationship Id="rId4" Type="http://schemas.openxmlformats.org/officeDocument/2006/relationships/theme" Target="../theme/theme4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6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.png"/><Relationship Id="rId4" Type="http://schemas.openxmlformats.org/officeDocument/2006/relationships/theme" Target="../theme/theme5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9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1.png"/><Relationship Id="rId4" Type="http://schemas.openxmlformats.org/officeDocument/2006/relationships/theme" Target="../theme/theme6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2.xml"/><Relationship Id="rId2" Type="http://schemas.openxmlformats.org/officeDocument/2006/relationships/slideLayout" Target="../slideLayouts/slideLayout21.xml"/><Relationship Id="rId1" Type="http://schemas.openxmlformats.org/officeDocument/2006/relationships/slideLayout" Target="../slideLayouts/slideLayout20.xml"/><Relationship Id="rId5" Type="http://schemas.openxmlformats.org/officeDocument/2006/relationships/image" Target="../media/image1.png"/><Relationship Id="rId4" Type="http://schemas.openxmlformats.org/officeDocument/2006/relationships/theme" Target="../theme/theme7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5" Type="http://schemas.openxmlformats.org/officeDocument/2006/relationships/image" Target="../media/image1.png"/><Relationship Id="rId4" Type="http://schemas.openxmlformats.org/officeDocument/2006/relationships/theme" Target="../theme/theme8.xml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8.xml"/><Relationship Id="rId2" Type="http://schemas.openxmlformats.org/officeDocument/2006/relationships/slideLayout" Target="../slideLayouts/slideLayout27.xml"/><Relationship Id="rId1" Type="http://schemas.openxmlformats.org/officeDocument/2006/relationships/slideLayout" Target="../slideLayouts/slideLayout26.xml"/><Relationship Id="rId6" Type="http://schemas.openxmlformats.org/officeDocument/2006/relationships/image" Target="../media/image1.png"/><Relationship Id="rId5" Type="http://schemas.openxmlformats.org/officeDocument/2006/relationships/theme" Target="../theme/theme9.xml"/><Relationship Id="rId4" Type="http://schemas.openxmlformats.org/officeDocument/2006/relationships/slideLayout" Target="../slideLayouts/slideLayout29.xml"/></Relationships>
</file>

<file path=ppt/slideMasters/_rels/slideMaster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2.xml"/><Relationship Id="rId2" Type="http://schemas.openxmlformats.org/officeDocument/2006/relationships/slideLayout" Target="../slideLayouts/slideLayout31.xml"/><Relationship Id="rId1" Type="http://schemas.openxmlformats.org/officeDocument/2006/relationships/slideLayout" Target="../slideLayouts/slideLayout30.xml"/><Relationship Id="rId5" Type="http://schemas.openxmlformats.org/officeDocument/2006/relationships/image" Target="../media/image1.png"/><Relationship Id="rId4" Type="http://schemas.openxmlformats.org/officeDocument/2006/relationships/theme" Target="../theme/theme10.xml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slideLayout" Target="../slideLayouts/slideLayout34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1.png"/><Relationship Id="rId4" Type="http://schemas.openxmlformats.org/officeDocument/2006/relationships/theme" Target="../theme/theme11.xml"/></Relationships>
</file>

<file path=ppt/slideMasters/_rels/slideMaster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8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37.xml"/><Relationship Id="rId1" Type="http://schemas.openxmlformats.org/officeDocument/2006/relationships/slideLayout" Target="../slideLayouts/slideLayout36.xml"/><Relationship Id="rId6" Type="http://schemas.openxmlformats.org/officeDocument/2006/relationships/theme" Target="../theme/theme12.xml"/><Relationship Id="rId5" Type="http://schemas.openxmlformats.org/officeDocument/2006/relationships/slideLayout" Target="../slideLayouts/slideLayout40.xml"/><Relationship Id="rId4" Type="http://schemas.openxmlformats.org/officeDocument/2006/relationships/slideLayout" Target="../slideLayouts/slideLayout3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6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67C2EE2-4046-4B4E-96F3-24C94FF4A4CA}" type="datetime8">
              <a:rPr lang="he-IL"/>
              <a:pPr>
                <a:defRPr/>
              </a:pPr>
              <a:t>07 נובמבר 13</a:t>
            </a:fld>
            <a:endParaRPr lang="he-I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28625" y="6564313"/>
            <a:ext cx="2133600" cy="365125"/>
          </a:xfrm>
          <a:prstGeom prst="rect">
            <a:avLst/>
          </a:prstGeom>
        </p:spPr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>
                <a:solidFill>
                  <a:srgbClr val="FFFCF7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94A3F89-EA6F-43B4-BFA0-311540DB3B23}" type="slidenum">
              <a:rPr lang="he-IL"/>
              <a:pPr>
                <a:defRPr/>
              </a:pPr>
              <a:t>‹#›</a:t>
            </a:fld>
            <a:endParaRPr lang="he-I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6043" r:id="rId1"/>
    <p:sldLayoutId id="2147486044" r:id="rId2"/>
    <p:sldLayoutId id="2147486045" r:id="rId3"/>
    <p:sldLayoutId id="2147486040" r:id="rId4"/>
  </p:sldLayoutIdLst>
  <p:hf hdr="0" ftr="0" dt="0"/>
  <p:txStyles>
    <p:titleStyle>
      <a:lvl1pPr algn="r" rtl="1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cs typeface="Arial" pitchFamily="34" charset="0"/>
        </a:defRPr>
      </a:lvl2pPr>
      <a:lvl3pPr algn="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cs typeface="Arial" pitchFamily="34" charset="0"/>
        </a:defRPr>
      </a:lvl3pPr>
      <a:lvl4pPr algn="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cs typeface="Arial" pitchFamily="34" charset="0"/>
        </a:defRPr>
      </a:lvl4pPr>
      <a:lvl5pPr algn="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cs typeface="Arial" pitchFamily="34" charset="0"/>
        </a:defRPr>
      </a:lvl5pPr>
      <a:lvl6pPr marL="457200" algn="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6pPr>
      <a:lvl7pPr marL="914400" algn="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7pPr>
      <a:lvl8pPr marL="1371600" algn="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8pPr>
      <a:lvl9pPr marL="1828800" algn="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5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892823D-ED83-4646-BB6F-D543886324D1}" type="datetime8">
              <a:rPr lang="he-IL"/>
              <a:pPr>
                <a:defRPr/>
              </a:pPr>
              <a:t>07 נובמבר 13</a:t>
            </a:fld>
            <a:endParaRPr lang="he-I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28625" y="6564313"/>
            <a:ext cx="2133600" cy="365125"/>
          </a:xfrm>
          <a:prstGeom prst="rect">
            <a:avLst/>
          </a:prstGeom>
        </p:spPr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>
                <a:solidFill>
                  <a:srgbClr val="FFFCF7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631061B-6503-443D-9BE4-95BDBBA2D930}" type="slidenum">
              <a:rPr lang="he-IL"/>
              <a:pPr>
                <a:defRPr/>
              </a:pPr>
              <a:t>‹#›</a:t>
            </a:fld>
            <a:endParaRPr lang="he-I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6046" r:id="rId1"/>
    <p:sldLayoutId id="2147486047" r:id="rId2"/>
    <p:sldLayoutId id="2147486048" r:id="rId3"/>
  </p:sldLayoutIdLst>
  <p:hf hdr="0" ftr="0" dt="0"/>
  <p:txStyles>
    <p:titleStyle>
      <a:lvl1pPr algn="r" rtl="1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cs typeface="Arial" pitchFamily="34" charset="0"/>
        </a:defRPr>
      </a:lvl2pPr>
      <a:lvl3pPr algn="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cs typeface="Arial" pitchFamily="34" charset="0"/>
        </a:defRPr>
      </a:lvl3pPr>
      <a:lvl4pPr algn="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cs typeface="Arial" pitchFamily="34" charset="0"/>
        </a:defRPr>
      </a:lvl4pPr>
      <a:lvl5pPr algn="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cs typeface="Arial" pitchFamily="34" charset="0"/>
        </a:defRPr>
      </a:lvl5pPr>
      <a:lvl6pPr marL="457200" algn="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6pPr>
      <a:lvl7pPr marL="914400" algn="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7pPr>
      <a:lvl8pPr marL="1371600" algn="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8pPr>
      <a:lvl9pPr marL="1828800" algn="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5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AAF1F4F-11CD-4662-AF30-03D82E41980E}" type="datetime8">
              <a:rPr lang="he-IL"/>
              <a:pPr>
                <a:defRPr/>
              </a:pPr>
              <a:t>07 נובמבר 13</a:t>
            </a:fld>
            <a:endParaRPr lang="he-I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28625" y="6564313"/>
            <a:ext cx="2133600" cy="365125"/>
          </a:xfrm>
          <a:prstGeom prst="rect">
            <a:avLst/>
          </a:prstGeom>
        </p:spPr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>
                <a:solidFill>
                  <a:srgbClr val="FFFCF7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7BCCA4F-DB65-443E-9B92-8D316DDF492F}" type="slidenum">
              <a:rPr lang="he-IL"/>
              <a:pPr>
                <a:defRPr/>
              </a:pPr>
              <a:t>‹#›</a:t>
            </a:fld>
            <a:endParaRPr lang="he-I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6049" r:id="rId1"/>
    <p:sldLayoutId id="2147486050" r:id="rId2"/>
    <p:sldLayoutId id="2147486051" r:id="rId3"/>
  </p:sldLayoutIdLst>
  <p:hf hdr="0" ftr="0" dt="0"/>
  <p:txStyles>
    <p:titleStyle>
      <a:lvl1pPr algn="r" rtl="1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cs typeface="Arial" pitchFamily="34" charset="0"/>
        </a:defRPr>
      </a:lvl2pPr>
      <a:lvl3pPr algn="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cs typeface="Arial" pitchFamily="34" charset="0"/>
        </a:defRPr>
      </a:lvl3pPr>
      <a:lvl4pPr algn="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cs typeface="Arial" pitchFamily="34" charset="0"/>
        </a:defRPr>
      </a:lvl4pPr>
      <a:lvl5pPr algn="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cs typeface="Arial" pitchFamily="34" charset="0"/>
        </a:defRPr>
      </a:lvl5pPr>
      <a:lvl6pPr marL="457200" algn="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6pPr>
      <a:lvl7pPr marL="914400" algn="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7pPr>
      <a:lvl8pPr marL="1371600" algn="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8pPr>
      <a:lvl9pPr marL="1828800" algn="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5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24BDD8F-9BBE-4EE1-B159-1F7992963045}" type="datetime8">
              <a:rPr lang="he-IL"/>
              <a:pPr>
                <a:defRPr/>
              </a:pPr>
              <a:t>07 נובמבר 13</a:t>
            </a:fld>
            <a:endParaRPr lang="he-I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28625" y="6564313"/>
            <a:ext cx="2133600" cy="365125"/>
          </a:xfrm>
          <a:prstGeom prst="rect">
            <a:avLst/>
          </a:prstGeom>
        </p:spPr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>
                <a:solidFill>
                  <a:srgbClr val="FFFCF7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007310B-C396-4C80-9274-DED01A8C80F7}" type="slidenum">
              <a:rPr lang="he-IL"/>
              <a:pPr>
                <a:defRPr/>
              </a:pPr>
              <a:t>‹#›</a:t>
            </a:fld>
            <a:endParaRPr lang="he-I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6052" r:id="rId1"/>
    <p:sldLayoutId id="2147486053" r:id="rId2"/>
    <p:sldLayoutId id="2147486054" r:id="rId3"/>
  </p:sldLayoutIdLst>
  <p:hf hdr="0" ftr="0" dt="0"/>
  <p:txStyles>
    <p:titleStyle>
      <a:lvl1pPr algn="r" rtl="1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cs typeface="Arial" pitchFamily="34" charset="0"/>
        </a:defRPr>
      </a:lvl2pPr>
      <a:lvl3pPr algn="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cs typeface="Arial" pitchFamily="34" charset="0"/>
        </a:defRPr>
      </a:lvl3pPr>
      <a:lvl4pPr algn="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cs typeface="Arial" pitchFamily="34" charset="0"/>
        </a:defRPr>
      </a:lvl4pPr>
      <a:lvl5pPr algn="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cs typeface="Arial" pitchFamily="34" charset="0"/>
        </a:defRPr>
      </a:lvl5pPr>
      <a:lvl6pPr marL="457200" algn="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6pPr>
      <a:lvl7pPr marL="914400" algn="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7pPr>
      <a:lvl8pPr marL="1371600" algn="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8pPr>
      <a:lvl9pPr marL="1828800" algn="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5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468A341-C625-4C90-8BFB-FFDFB604920E}" type="datetime8">
              <a:rPr lang="he-IL"/>
              <a:pPr>
                <a:defRPr/>
              </a:pPr>
              <a:t>07 נובמבר 13</a:t>
            </a:fld>
            <a:endParaRPr lang="he-I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28625" y="6564313"/>
            <a:ext cx="2133600" cy="365125"/>
          </a:xfrm>
          <a:prstGeom prst="rect">
            <a:avLst/>
          </a:prstGeom>
        </p:spPr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>
                <a:solidFill>
                  <a:srgbClr val="FFFCF7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01F98DE-3925-45CC-88C4-E804E0A7A888}" type="slidenum">
              <a:rPr lang="he-IL"/>
              <a:pPr>
                <a:defRPr/>
              </a:pPr>
              <a:t>‹#›</a:t>
            </a:fld>
            <a:endParaRPr lang="he-I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6055" r:id="rId1"/>
    <p:sldLayoutId id="2147486056" r:id="rId2"/>
    <p:sldLayoutId id="2147486057" r:id="rId3"/>
  </p:sldLayoutIdLst>
  <p:hf hdr="0" ftr="0" dt="0"/>
  <p:txStyles>
    <p:titleStyle>
      <a:lvl1pPr algn="r" rtl="1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cs typeface="Arial" pitchFamily="34" charset="0"/>
        </a:defRPr>
      </a:lvl2pPr>
      <a:lvl3pPr algn="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cs typeface="Arial" pitchFamily="34" charset="0"/>
        </a:defRPr>
      </a:lvl3pPr>
      <a:lvl4pPr algn="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cs typeface="Arial" pitchFamily="34" charset="0"/>
        </a:defRPr>
      </a:lvl4pPr>
      <a:lvl5pPr algn="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cs typeface="Arial" pitchFamily="34" charset="0"/>
        </a:defRPr>
      </a:lvl5pPr>
      <a:lvl6pPr marL="457200" algn="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6pPr>
      <a:lvl7pPr marL="914400" algn="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7pPr>
      <a:lvl8pPr marL="1371600" algn="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8pPr>
      <a:lvl9pPr marL="1828800" algn="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5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408AE86-6F23-4B18-8496-6B2BDE87F50D}" type="datetime8">
              <a:rPr lang="he-IL"/>
              <a:pPr>
                <a:defRPr/>
              </a:pPr>
              <a:t>07 נובמבר 13</a:t>
            </a:fld>
            <a:endParaRPr lang="he-I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28625" y="6564313"/>
            <a:ext cx="2133600" cy="365125"/>
          </a:xfrm>
          <a:prstGeom prst="rect">
            <a:avLst/>
          </a:prstGeom>
        </p:spPr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>
                <a:solidFill>
                  <a:srgbClr val="FFFCF7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5AC75C2-2855-44ED-A175-A81362C3EC99}" type="slidenum">
              <a:rPr lang="he-IL"/>
              <a:pPr>
                <a:defRPr/>
              </a:pPr>
              <a:t>‹#›</a:t>
            </a:fld>
            <a:endParaRPr lang="he-I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6058" r:id="rId1"/>
    <p:sldLayoutId id="2147486059" r:id="rId2"/>
    <p:sldLayoutId id="2147486060" r:id="rId3"/>
  </p:sldLayoutIdLst>
  <p:hf hdr="0" ftr="0" dt="0"/>
  <p:txStyles>
    <p:titleStyle>
      <a:lvl1pPr algn="r" rtl="1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cs typeface="Arial" pitchFamily="34" charset="0"/>
        </a:defRPr>
      </a:lvl2pPr>
      <a:lvl3pPr algn="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cs typeface="Arial" pitchFamily="34" charset="0"/>
        </a:defRPr>
      </a:lvl3pPr>
      <a:lvl4pPr algn="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cs typeface="Arial" pitchFamily="34" charset="0"/>
        </a:defRPr>
      </a:lvl4pPr>
      <a:lvl5pPr algn="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cs typeface="Arial" pitchFamily="34" charset="0"/>
        </a:defRPr>
      </a:lvl5pPr>
      <a:lvl6pPr marL="457200" algn="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6pPr>
      <a:lvl7pPr marL="914400" algn="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7pPr>
      <a:lvl8pPr marL="1371600" algn="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8pPr>
      <a:lvl9pPr marL="1828800" algn="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5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B915846-E3DF-46F2-B184-38B6D6236257}" type="datetime8">
              <a:rPr lang="he-IL"/>
              <a:pPr>
                <a:defRPr/>
              </a:pPr>
              <a:t>07 נובמבר 13</a:t>
            </a:fld>
            <a:endParaRPr lang="he-I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28625" y="6564313"/>
            <a:ext cx="2133600" cy="365125"/>
          </a:xfrm>
          <a:prstGeom prst="rect">
            <a:avLst/>
          </a:prstGeom>
        </p:spPr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>
                <a:solidFill>
                  <a:srgbClr val="FFFCF7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D07FB0A-1EB4-4399-AC7D-01FB26F5ECFF}" type="slidenum">
              <a:rPr lang="he-IL"/>
              <a:pPr>
                <a:defRPr/>
              </a:pPr>
              <a:t>‹#›</a:t>
            </a:fld>
            <a:endParaRPr lang="he-I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6061" r:id="rId1"/>
    <p:sldLayoutId id="2147486062" r:id="rId2"/>
    <p:sldLayoutId id="2147486063" r:id="rId3"/>
  </p:sldLayoutIdLst>
  <p:hf hdr="0" ftr="0" dt="0"/>
  <p:txStyles>
    <p:titleStyle>
      <a:lvl1pPr algn="r" rtl="1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cs typeface="Arial" pitchFamily="34" charset="0"/>
        </a:defRPr>
      </a:lvl2pPr>
      <a:lvl3pPr algn="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cs typeface="Arial" pitchFamily="34" charset="0"/>
        </a:defRPr>
      </a:lvl3pPr>
      <a:lvl4pPr algn="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cs typeface="Arial" pitchFamily="34" charset="0"/>
        </a:defRPr>
      </a:lvl4pPr>
      <a:lvl5pPr algn="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cs typeface="Arial" pitchFamily="34" charset="0"/>
        </a:defRPr>
      </a:lvl5pPr>
      <a:lvl6pPr marL="457200" algn="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6pPr>
      <a:lvl7pPr marL="914400" algn="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7pPr>
      <a:lvl8pPr marL="1371600" algn="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8pPr>
      <a:lvl9pPr marL="1828800" algn="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5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70D658F-9957-4DF8-95A0-8066BD76ECBB}" type="datetime8">
              <a:rPr lang="he-IL"/>
              <a:pPr>
                <a:defRPr/>
              </a:pPr>
              <a:t>07 נובמבר 13</a:t>
            </a:fld>
            <a:endParaRPr lang="he-I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28625" y="6564313"/>
            <a:ext cx="2133600" cy="365125"/>
          </a:xfrm>
          <a:prstGeom prst="rect">
            <a:avLst/>
          </a:prstGeom>
        </p:spPr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>
                <a:solidFill>
                  <a:srgbClr val="FFFCF7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7E03FDC-5914-4AA2-9677-2EB3DF589AFD}" type="slidenum">
              <a:rPr lang="he-IL"/>
              <a:pPr>
                <a:defRPr/>
              </a:pPr>
              <a:t>‹#›</a:t>
            </a:fld>
            <a:endParaRPr lang="he-I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6064" r:id="rId1"/>
    <p:sldLayoutId id="2147486065" r:id="rId2"/>
    <p:sldLayoutId id="2147486066" r:id="rId3"/>
  </p:sldLayoutIdLst>
  <p:hf hdr="0" ftr="0" dt="0"/>
  <p:txStyles>
    <p:titleStyle>
      <a:lvl1pPr algn="r" rtl="1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cs typeface="Arial" pitchFamily="34" charset="0"/>
        </a:defRPr>
      </a:lvl2pPr>
      <a:lvl3pPr algn="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cs typeface="Arial" pitchFamily="34" charset="0"/>
        </a:defRPr>
      </a:lvl3pPr>
      <a:lvl4pPr algn="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cs typeface="Arial" pitchFamily="34" charset="0"/>
        </a:defRPr>
      </a:lvl4pPr>
      <a:lvl5pPr algn="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cs typeface="Arial" pitchFamily="34" charset="0"/>
        </a:defRPr>
      </a:lvl5pPr>
      <a:lvl6pPr marL="457200" algn="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6pPr>
      <a:lvl7pPr marL="914400" algn="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7pPr>
      <a:lvl8pPr marL="1371600" algn="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8pPr>
      <a:lvl9pPr marL="1828800" algn="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6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1EC73B5-D6A5-45DD-A87A-BFE7B1474DA2}" type="datetime8">
              <a:rPr lang="he-IL"/>
              <a:pPr>
                <a:defRPr/>
              </a:pPr>
              <a:t>07 נובמבר 13</a:t>
            </a:fld>
            <a:endParaRPr lang="he-I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28625" y="6564313"/>
            <a:ext cx="2133600" cy="365125"/>
          </a:xfrm>
          <a:prstGeom prst="rect">
            <a:avLst/>
          </a:prstGeom>
        </p:spPr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>
                <a:solidFill>
                  <a:srgbClr val="FFFCF7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C0AA78D-6CDE-448F-B61C-632F29534FB3}" type="slidenum">
              <a:rPr lang="he-IL"/>
              <a:pPr>
                <a:defRPr/>
              </a:pPr>
              <a:t>‹#›</a:t>
            </a:fld>
            <a:endParaRPr lang="he-I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6067" r:id="rId1"/>
    <p:sldLayoutId id="2147486068" r:id="rId2"/>
    <p:sldLayoutId id="2147486069" r:id="rId3"/>
    <p:sldLayoutId id="2147486041" r:id="rId4"/>
  </p:sldLayoutIdLst>
  <p:hf hdr="0" ftr="0" dt="0"/>
  <p:txStyles>
    <p:titleStyle>
      <a:lvl1pPr algn="r" rtl="1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cs typeface="Arial" pitchFamily="34" charset="0"/>
        </a:defRPr>
      </a:lvl2pPr>
      <a:lvl3pPr algn="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cs typeface="Arial" pitchFamily="34" charset="0"/>
        </a:defRPr>
      </a:lvl3pPr>
      <a:lvl4pPr algn="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cs typeface="Arial" pitchFamily="34" charset="0"/>
        </a:defRPr>
      </a:lvl4pPr>
      <a:lvl5pPr algn="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cs typeface="Arial" pitchFamily="34" charset="0"/>
        </a:defRPr>
      </a:lvl5pPr>
      <a:lvl6pPr marL="457200" algn="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6pPr>
      <a:lvl7pPr marL="914400" algn="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7pPr>
      <a:lvl8pPr marL="1371600" algn="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8pPr>
      <a:lvl9pPr marL="1828800" algn="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5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D0E1BD5-60FD-4CCD-8672-16416EB897D2}" type="datetime8">
              <a:rPr lang="he-IL"/>
              <a:pPr>
                <a:defRPr/>
              </a:pPr>
              <a:t>07 נובמבר 13</a:t>
            </a:fld>
            <a:endParaRPr lang="he-I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28625" y="6564313"/>
            <a:ext cx="2133600" cy="365125"/>
          </a:xfrm>
          <a:prstGeom prst="rect">
            <a:avLst/>
          </a:prstGeom>
        </p:spPr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>
                <a:solidFill>
                  <a:srgbClr val="FFFCF7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647FDDB-8C93-419A-A9BA-8BC042C694EB}" type="slidenum">
              <a:rPr lang="he-IL"/>
              <a:pPr>
                <a:defRPr/>
              </a:pPr>
              <a:t>‹#›</a:t>
            </a:fld>
            <a:endParaRPr lang="he-I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6070" r:id="rId1"/>
    <p:sldLayoutId id="2147486071" r:id="rId2"/>
    <p:sldLayoutId id="2147486072" r:id="rId3"/>
  </p:sldLayoutIdLst>
  <p:hf hdr="0" ftr="0" dt="0"/>
  <p:txStyles>
    <p:titleStyle>
      <a:lvl1pPr algn="r" rtl="1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cs typeface="Arial" pitchFamily="34" charset="0"/>
        </a:defRPr>
      </a:lvl2pPr>
      <a:lvl3pPr algn="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cs typeface="Arial" pitchFamily="34" charset="0"/>
        </a:defRPr>
      </a:lvl3pPr>
      <a:lvl4pPr algn="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cs typeface="Arial" pitchFamily="34" charset="0"/>
        </a:defRPr>
      </a:lvl4pPr>
      <a:lvl5pPr algn="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cs typeface="Arial" pitchFamily="34" charset="0"/>
        </a:defRPr>
      </a:lvl5pPr>
      <a:lvl6pPr marL="457200" algn="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6pPr>
      <a:lvl7pPr marL="914400" algn="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7pPr>
      <a:lvl8pPr marL="1371600" algn="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8pPr>
      <a:lvl9pPr marL="1828800" algn="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5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5B66635-636D-4F10-8F44-146877708861}" type="datetime8">
              <a:rPr lang="he-IL"/>
              <a:pPr>
                <a:defRPr/>
              </a:pPr>
              <a:t>07 נובמבר 13</a:t>
            </a:fld>
            <a:endParaRPr lang="he-I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28625" y="6564313"/>
            <a:ext cx="2133600" cy="365125"/>
          </a:xfrm>
          <a:prstGeom prst="rect">
            <a:avLst/>
          </a:prstGeom>
        </p:spPr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>
                <a:solidFill>
                  <a:srgbClr val="FFFCF7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63893A3-C558-4B9A-A246-9137DA7BBC34}" type="slidenum">
              <a:rPr lang="he-IL"/>
              <a:pPr>
                <a:defRPr/>
              </a:pPr>
              <a:t>‹#›</a:t>
            </a:fld>
            <a:endParaRPr lang="he-I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6073" r:id="rId1"/>
    <p:sldLayoutId id="2147486074" r:id="rId2"/>
    <p:sldLayoutId id="2147486075" r:id="rId3"/>
  </p:sldLayoutIdLst>
  <p:hf hdr="0" ftr="0" dt="0"/>
  <p:txStyles>
    <p:titleStyle>
      <a:lvl1pPr algn="r" rtl="1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cs typeface="Arial" pitchFamily="34" charset="0"/>
        </a:defRPr>
      </a:lvl2pPr>
      <a:lvl3pPr algn="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cs typeface="Arial" pitchFamily="34" charset="0"/>
        </a:defRPr>
      </a:lvl3pPr>
      <a:lvl4pPr algn="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cs typeface="Arial" pitchFamily="34" charset="0"/>
        </a:defRPr>
      </a:lvl4pPr>
      <a:lvl5pPr algn="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cs typeface="Arial" pitchFamily="34" charset="0"/>
        </a:defRPr>
      </a:lvl5pPr>
      <a:lvl6pPr marL="457200" algn="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6pPr>
      <a:lvl7pPr marL="914400" algn="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7pPr>
      <a:lvl8pPr marL="1371600" algn="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8pPr>
      <a:lvl9pPr marL="1828800" algn="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7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24A2D0A-DE2D-4DA9-8505-1A2EAB28BBEF}" type="datetime8">
              <a:rPr lang="he-IL"/>
              <a:pPr>
                <a:defRPr/>
              </a:pPr>
              <a:t>07 נובמבר 13</a:t>
            </a:fld>
            <a:endParaRPr lang="he-I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28625" y="6564313"/>
            <a:ext cx="2133600" cy="365125"/>
          </a:xfrm>
          <a:prstGeom prst="rect">
            <a:avLst/>
          </a:prstGeom>
        </p:spPr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>
                <a:solidFill>
                  <a:srgbClr val="FFFCF7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E75283D-5548-46B8-9692-262603427AD9}" type="slidenum">
              <a:rPr lang="he-IL"/>
              <a:pPr>
                <a:defRPr/>
              </a:pPr>
              <a:t>‹#›</a:t>
            </a:fld>
            <a:endParaRPr lang="he-I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6076" r:id="rId1"/>
    <p:sldLayoutId id="2147486077" r:id="rId2"/>
    <p:sldLayoutId id="2147486078" r:id="rId3"/>
    <p:sldLayoutId id="2147486079" r:id="rId4"/>
    <p:sldLayoutId id="2147486080" r:id="rId5"/>
  </p:sldLayoutIdLst>
  <p:hf hdr="0" ftr="0" dt="0"/>
  <p:txStyles>
    <p:titleStyle>
      <a:lvl1pPr algn="r" rtl="1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cs typeface="Arial" pitchFamily="34" charset="0"/>
        </a:defRPr>
      </a:lvl2pPr>
      <a:lvl3pPr algn="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cs typeface="Arial" pitchFamily="34" charset="0"/>
        </a:defRPr>
      </a:lvl3pPr>
      <a:lvl4pPr algn="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cs typeface="Arial" pitchFamily="34" charset="0"/>
        </a:defRPr>
      </a:lvl4pPr>
      <a:lvl5pPr algn="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cs typeface="Arial" pitchFamily="34" charset="0"/>
        </a:defRPr>
      </a:lvl5pPr>
      <a:lvl6pPr marL="457200" algn="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6pPr>
      <a:lvl7pPr marL="914400" algn="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7pPr>
      <a:lvl8pPr marL="1371600" algn="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8pPr>
      <a:lvl9pPr marL="1828800" algn="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4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7.png"/><Relationship Id="rId4" Type="http://schemas.openxmlformats.org/officeDocument/2006/relationships/hyperlink" Target="http://itemsh.cet.ac.il/units/he/science/unit276/act1.aspx" TargetMode="Externa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9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9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1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mybag.high.cet.ac.il/content/player.aspx?manifest=/api/manifests/item/he/1f9fb14f-4bda-456e-a059-17cc4713c493/#TabIndex=0" TargetMode="Externa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13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9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9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3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0063" y="1025525"/>
            <a:ext cx="8215312" cy="46038"/>
          </a:xfrm>
          <a:prstGeom prst="rect">
            <a:avLst/>
          </a:prstGeom>
          <a:blipFill dpi="0" rotWithShape="1">
            <a:blip r:embed="rId4" cstate="print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e-IL" dirty="0"/>
          </a:p>
        </p:txBody>
      </p:sp>
      <p:sp>
        <p:nvSpPr>
          <p:cNvPr id="5" name="TextBox 4"/>
          <p:cNvSpPr txBox="1"/>
          <p:nvPr/>
        </p:nvSpPr>
        <p:spPr>
          <a:xfrm>
            <a:off x="642938" y="406400"/>
            <a:ext cx="8162925" cy="646113"/>
          </a:xfrm>
          <a:prstGeom prst="rect">
            <a:avLst/>
          </a:prstGeom>
          <a:noFill/>
          <a:ln w="19050">
            <a:noFill/>
          </a:ln>
          <a:effectLst>
            <a:outerShdw sx="102000" sy="102000" algn="tl" rotWithShape="0">
              <a:schemeClr val="bg1">
                <a:lumMod val="65000"/>
                <a:alpha val="0"/>
              </a:schemeClr>
            </a:outerShdw>
          </a:effectLst>
        </p:spPr>
        <p:txBody>
          <a:bodyPr rtlCol="1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sz="3600" b="1" dirty="0">
                <a:solidFill>
                  <a:srgbClr val="1D4C72"/>
                </a:solidFill>
              </a:rPr>
              <a:t>מערכות הובלה, נשימה, הפרשה והגנה 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71500" y="2716213"/>
            <a:ext cx="8143875" cy="2927350"/>
          </a:xfrm>
          <a:prstGeom prst="rect">
            <a:avLst/>
          </a:prstGeom>
          <a:gradFill>
            <a:gsLst>
              <a:gs pos="0">
                <a:schemeClr val="bg1"/>
              </a:gs>
              <a:gs pos="50000">
                <a:schemeClr val="bg2">
                  <a:lumMod val="95000"/>
                </a:schemeClr>
              </a:gs>
            </a:gsLst>
            <a:lin ang="5400000" scaled="0"/>
          </a:gradFill>
          <a:ln w="1270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/>
          <a:lstStyle/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5"/>
              </a:buBlip>
              <a:defRPr/>
            </a:pPr>
            <a:r>
              <a:rPr lang="he-IL" sz="2000" dirty="0">
                <a:solidFill>
                  <a:schemeClr val="tx1"/>
                </a:solidFill>
              </a:rPr>
              <a:t> מקור האנרגיה בתהליכים צורכי אנרגיה בתא הוא מפירוק חומרים אורגניים </a:t>
            </a:r>
          </a:p>
          <a:p>
            <a:pPr marL="180000" lvl="1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he-IL" sz="2000" dirty="0">
                <a:solidFill>
                  <a:schemeClr val="tx1"/>
                </a:solidFill>
              </a:rPr>
              <a:t>בתהליך הנשימה התאית.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5"/>
              </a:buBlip>
              <a:defRPr/>
            </a:pPr>
            <a:r>
              <a:rPr lang="he-IL" sz="2000" dirty="0">
                <a:solidFill>
                  <a:schemeClr val="tx1"/>
                </a:solidFill>
              </a:rPr>
              <a:t> </a:t>
            </a:r>
            <a:r>
              <a:rPr lang="en-US" sz="2000" dirty="0">
                <a:solidFill>
                  <a:schemeClr val="tx1"/>
                </a:solidFill>
              </a:rPr>
              <a:t>ATP</a:t>
            </a:r>
            <a:r>
              <a:rPr lang="he-IL" sz="2000" dirty="0">
                <a:solidFill>
                  <a:schemeClr val="tx1"/>
                </a:solidFill>
              </a:rPr>
              <a:t> – מתווך במעברי אנרגיה בתא.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5"/>
              </a:buBlip>
              <a:defRPr/>
            </a:pPr>
            <a:r>
              <a:rPr lang="he-IL" sz="2000" dirty="0">
                <a:solidFill>
                  <a:schemeClr val="tx1"/>
                </a:solidFill>
              </a:rPr>
              <a:t> נשימה תאית אווירנית ושלביה.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5"/>
              </a:buBlip>
              <a:defRPr/>
            </a:pPr>
            <a:r>
              <a:rPr lang="he-IL" sz="2000" dirty="0">
                <a:solidFill>
                  <a:schemeClr val="tx1"/>
                </a:solidFill>
              </a:rPr>
              <a:t> </a:t>
            </a:r>
            <a:r>
              <a:rPr lang="he-IL" sz="2000" noProof="1">
                <a:solidFill>
                  <a:prstClr val="black"/>
                </a:solidFill>
              </a:rPr>
              <a:t>המיטוכונדר</a:t>
            </a:r>
            <a:r>
              <a:rPr lang="he-IL" sz="2000" noProof="1">
                <a:solidFill>
                  <a:schemeClr val="tx1"/>
                </a:solidFill>
              </a:rPr>
              <a:t>י</a:t>
            </a:r>
            <a:r>
              <a:rPr lang="he-IL" sz="2000" noProof="1">
                <a:solidFill>
                  <a:prstClr val="black"/>
                </a:solidFill>
              </a:rPr>
              <a:t>ה</a:t>
            </a:r>
            <a:r>
              <a:rPr lang="he-IL" sz="2000" dirty="0">
                <a:solidFill>
                  <a:prstClr val="black"/>
                </a:solidFill>
              </a:rPr>
              <a:t> – "תחנות הכוח" של התא האאוקריוטי.</a:t>
            </a:r>
            <a:endParaRPr lang="he-IL" sz="2000" dirty="0">
              <a:solidFill>
                <a:schemeClr val="tx1"/>
              </a:solidFill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5"/>
              </a:buBlip>
              <a:defRPr/>
            </a:pPr>
            <a:r>
              <a:rPr lang="he-IL" sz="2000" dirty="0">
                <a:solidFill>
                  <a:schemeClr val="tx1"/>
                </a:solidFill>
              </a:rPr>
              <a:t> ניצולֶת האנרגיה בתהליך הנשימה התאית.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5"/>
              </a:buBlip>
              <a:defRPr/>
            </a:pPr>
            <a:endParaRPr lang="he-IL" sz="2000" dirty="0">
              <a:solidFill>
                <a:schemeClr val="tx1"/>
              </a:solidFill>
            </a:endParaRPr>
          </a:p>
        </p:txBody>
      </p:sp>
      <p:sp>
        <p:nvSpPr>
          <p:cNvPr id="52229" name="Rectangle 18"/>
          <p:cNvSpPr>
            <a:spLocks noChangeArrowheads="1"/>
          </p:cNvSpPr>
          <p:nvPr/>
        </p:nvSpPr>
        <p:spPr bwMode="auto">
          <a:xfrm>
            <a:off x="7312025" y="2286000"/>
            <a:ext cx="143986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he-IL" b="1">
                <a:solidFill>
                  <a:srgbClr val="1D4C72"/>
                </a:solidFill>
                <a:latin typeface="Calibri" pitchFamily="34" charset="0"/>
              </a:rPr>
              <a:t>נושאי השיעור</a:t>
            </a:r>
          </a:p>
        </p:txBody>
      </p:sp>
      <p:sp>
        <p:nvSpPr>
          <p:cNvPr id="8" name="כותרת 6"/>
          <p:cNvSpPr txBox="1">
            <a:spLocks/>
          </p:cNvSpPr>
          <p:nvPr/>
        </p:nvSpPr>
        <p:spPr>
          <a:xfrm>
            <a:off x="714375" y="1071563"/>
            <a:ext cx="8143875" cy="1000125"/>
          </a:xfrm>
          <a:prstGeom prst="rect">
            <a:avLst/>
          </a:prstGeom>
        </p:spPr>
        <p:txBody>
          <a:bodyPr/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he-IL" sz="3200" b="1" dirty="0">
                <a:solidFill>
                  <a:srgbClr val="FF6600"/>
                </a:solidFill>
              </a:rPr>
              <a:t>נשימה תאית</a:t>
            </a:r>
          </a:p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he-IL" sz="2800" b="1" dirty="0">
              <a:solidFill>
                <a:srgbClr val="FF6600"/>
              </a:solidFill>
              <a:latin typeface="+mn-lt"/>
              <a:cs typeface="+mn-cs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31775" y="419100"/>
            <a:ext cx="8215313" cy="46038"/>
          </a:xfrm>
          <a:prstGeom prst="rect">
            <a:avLst/>
          </a:prstGeom>
          <a:blipFill dpi="0" rotWithShape="1">
            <a:blip r:embed="rId2" cstate="print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7175" name="Slide Number Placeholder 8"/>
          <p:cNvSpPr>
            <a:spLocks noGrp="1"/>
          </p:cNvSpPr>
          <p:nvPr>
            <p:ph type="sldNum" sz="quarter" idx="12"/>
          </p:nvPr>
        </p:nvSpPr>
        <p:spPr bwMode="auto">
          <a:xfrm>
            <a:off x="357188" y="6564313"/>
            <a:ext cx="500062" cy="293687"/>
          </a:xfr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fld id="{D8EFA300-D4D4-4B4C-A757-45C6A0DC333D}" type="slidenum">
              <a:rPr lang="he-IL" sz="1100" smtClean="0">
                <a:solidFill>
                  <a:schemeClr val="bg1">
                    <a:lumMod val="50000"/>
                  </a:schemeClr>
                </a:solidFill>
              </a:rPr>
              <a:pPr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he-IL" sz="1100" dirty="0" smtClean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" name="כותרת 5"/>
          <p:cNvSpPr>
            <a:spLocks noGrp="1"/>
          </p:cNvSpPr>
          <p:nvPr>
            <p:ph type="ctrTitle"/>
          </p:nvPr>
        </p:nvSpPr>
        <p:spPr>
          <a:xfrm>
            <a:off x="785813" y="71438"/>
            <a:ext cx="7772400" cy="441325"/>
          </a:xfrm>
        </p:spPr>
        <p:txBody>
          <a:bodyPr/>
          <a:lstStyle/>
          <a:p>
            <a:pPr fontAlgn="auto">
              <a:defRPr/>
            </a:pPr>
            <a:r>
              <a:rPr lang="he-IL" sz="1800" b="1" dirty="0" smtClean="0">
                <a:solidFill>
                  <a:srgbClr val="FF6600"/>
                </a:solidFill>
                <a:ea typeface="+mn-ea"/>
              </a:rPr>
              <a:t>לקיום החיים של כל האורגניזמים נחוצה אנרגיה שמקורה בתהליך הנשימה התאית</a:t>
            </a:r>
            <a:endParaRPr lang="he-IL" sz="1800" dirty="0" smtClean="0"/>
          </a:p>
        </p:txBody>
      </p:sp>
      <p:sp>
        <p:nvSpPr>
          <p:cNvPr id="10" name="Rectangle 17"/>
          <p:cNvSpPr/>
          <p:nvPr/>
        </p:nvSpPr>
        <p:spPr>
          <a:xfrm>
            <a:off x="307975" y="473075"/>
            <a:ext cx="8358188" cy="1330325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kern="0" dirty="0">
                <a:solidFill>
                  <a:prstClr val="black"/>
                </a:solidFill>
              </a:rPr>
              <a:t>לקיום תהליכי החיים השונים נחוצה </a:t>
            </a:r>
            <a:r>
              <a:rPr lang="he-IL" b="1" kern="0" dirty="0">
                <a:solidFill>
                  <a:schemeClr val="accent3"/>
                </a:solidFill>
              </a:rPr>
              <a:t>אנרגיה</a:t>
            </a:r>
            <a:r>
              <a:rPr lang="he-IL" kern="0" dirty="0">
                <a:solidFill>
                  <a:prstClr val="black"/>
                </a:solidFill>
              </a:rPr>
              <a:t>. מקור האנרגיה הוא בתהליך הנשימה התאית.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u="sng" kern="0" dirty="0">
                <a:solidFill>
                  <a:prstClr val="black"/>
                </a:solidFill>
              </a:rPr>
              <a:t>כל האורגניזמים החיים (כולל צמחים) </a:t>
            </a:r>
            <a:r>
              <a:rPr lang="he-IL" kern="0" dirty="0">
                <a:solidFill>
                  <a:prstClr val="black"/>
                </a:solidFill>
              </a:rPr>
              <a:t>מקיימים </a:t>
            </a:r>
            <a:r>
              <a:rPr lang="he-IL" b="1" kern="0" dirty="0">
                <a:solidFill>
                  <a:schemeClr val="accent3"/>
                </a:solidFill>
              </a:rPr>
              <a:t>תהליך נשימה תאית </a:t>
            </a:r>
            <a:r>
              <a:rPr lang="he-IL" kern="0" dirty="0" smtClean="0">
                <a:solidFill>
                  <a:schemeClr val="tx1"/>
                </a:solidFill>
              </a:rPr>
              <a:t>שבמהלכו חומרים </a:t>
            </a:r>
            <a:r>
              <a:rPr lang="he-IL" kern="0" dirty="0">
                <a:solidFill>
                  <a:schemeClr val="tx1"/>
                </a:solidFill>
              </a:rPr>
              <a:t>אורגניים (בעיקר גלוקוז) </a:t>
            </a:r>
            <a:r>
              <a:rPr lang="he-IL" kern="0" dirty="0" smtClean="0">
                <a:solidFill>
                  <a:schemeClr val="tx1"/>
                </a:solidFill>
              </a:rPr>
              <a:t>מפורקים לחומרים </a:t>
            </a:r>
            <a:r>
              <a:rPr lang="he-IL" kern="0" dirty="0">
                <a:solidFill>
                  <a:schemeClr val="tx1"/>
                </a:solidFill>
              </a:rPr>
              <a:t>פשוטים יותר. האנרגיה הכימית </a:t>
            </a:r>
            <a:r>
              <a:rPr lang="he-IL" kern="0" dirty="0">
                <a:solidFill>
                  <a:prstClr val="black"/>
                </a:solidFill>
              </a:rPr>
              <a:t>האצורה בחומרים האורגניים משתחררת ומנוצלת לתהליכי החיים.</a:t>
            </a:r>
            <a:endParaRPr lang="he-IL" dirty="0">
              <a:solidFill>
                <a:srgbClr val="FF6600"/>
              </a:solidFill>
            </a:endParaRPr>
          </a:p>
        </p:txBody>
      </p:sp>
      <p:grpSp>
        <p:nvGrpSpPr>
          <p:cNvPr id="53254" name="קבוצה 7176"/>
          <p:cNvGrpSpPr>
            <a:grpSpLocks/>
          </p:cNvGrpSpPr>
          <p:nvPr/>
        </p:nvGrpSpPr>
        <p:grpSpPr bwMode="auto">
          <a:xfrm>
            <a:off x="292100" y="1989138"/>
            <a:ext cx="8351838" cy="3424237"/>
            <a:chOff x="292090" y="1988840"/>
            <a:chExt cx="8351848" cy="3424783"/>
          </a:xfrm>
        </p:grpSpPr>
        <p:pic>
          <p:nvPicPr>
            <p:cNvPr id="53256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2090" y="1988840"/>
              <a:ext cx="8351848" cy="34247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" name="מלבן 1"/>
            <p:cNvSpPr/>
            <p:nvPr/>
          </p:nvSpPr>
          <p:spPr>
            <a:xfrm>
              <a:off x="3352794" y="3413054"/>
              <a:ext cx="2606678" cy="339779"/>
            </a:xfrm>
            <a:prstGeom prst="rect">
              <a:avLst/>
            </a:prstGeom>
            <a:ln w="12700">
              <a:solidFill>
                <a:schemeClr val="bg1"/>
              </a:solidFill>
            </a:ln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he-IL" sz="1600" b="1" kern="0" dirty="0">
                  <a:solidFill>
                    <a:schemeClr val="bg1"/>
                  </a:solidFill>
                  <a:latin typeface="Arial"/>
                  <a:cs typeface="Arial"/>
                </a:rPr>
                <a:t>מקיימים תהליך נשימה תאית </a:t>
              </a:r>
              <a:endParaRPr lang="he-IL" sz="1600" b="1" dirty="0">
                <a:solidFill>
                  <a:schemeClr val="bg1"/>
                </a:solidFill>
              </a:endParaRPr>
            </a:p>
          </p:txBody>
        </p:sp>
        <p:cxnSp>
          <p:nvCxnSpPr>
            <p:cNvPr id="5" name="מחבר חץ ישר 4"/>
            <p:cNvCxnSpPr>
              <a:stCxn id="2" idx="3"/>
            </p:cNvCxnSpPr>
            <p:nvPr/>
          </p:nvCxnSpPr>
          <p:spPr>
            <a:xfrm>
              <a:off x="5959472" y="3582944"/>
              <a:ext cx="476251" cy="0"/>
            </a:xfrm>
            <a:prstGeom prst="straightConnector1">
              <a:avLst/>
            </a:prstGeom>
            <a:ln w="25400">
              <a:solidFill>
                <a:schemeClr val="bg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מחבר חץ ישר 42"/>
            <p:cNvCxnSpPr/>
            <p:nvPr/>
          </p:nvCxnSpPr>
          <p:spPr>
            <a:xfrm flipV="1">
              <a:off x="5292721" y="3206646"/>
              <a:ext cx="331788" cy="206408"/>
            </a:xfrm>
            <a:prstGeom prst="straightConnector1">
              <a:avLst/>
            </a:prstGeom>
            <a:ln w="25400">
              <a:solidFill>
                <a:schemeClr val="bg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מחבר חץ ישר 44"/>
            <p:cNvCxnSpPr/>
            <p:nvPr/>
          </p:nvCxnSpPr>
          <p:spPr>
            <a:xfrm>
              <a:off x="5959472" y="3752833"/>
              <a:ext cx="1133476" cy="971705"/>
            </a:xfrm>
            <a:prstGeom prst="straightConnector1">
              <a:avLst/>
            </a:prstGeom>
            <a:ln w="25400">
              <a:solidFill>
                <a:schemeClr val="bg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מחבר חץ ישר 46"/>
            <p:cNvCxnSpPr/>
            <p:nvPr/>
          </p:nvCxnSpPr>
          <p:spPr>
            <a:xfrm>
              <a:off x="5386384" y="3752833"/>
              <a:ext cx="238125" cy="828807"/>
            </a:xfrm>
            <a:prstGeom prst="straightConnector1">
              <a:avLst/>
            </a:prstGeom>
            <a:ln w="25400">
              <a:solidFill>
                <a:schemeClr val="bg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מחבר חץ ישר 48"/>
            <p:cNvCxnSpPr/>
            <p:nvPr/>
          </p:nvCxnSpPr>
          <p:spPr>
            <a:xfrm flipH="1">
              <a:off x="3851269" y="3752833"/>
              <a:ext cx="330200" cy="747832"/>
            </a:xfrm>
            <a:prstGeom prst="straightConnector1">
              <a:avLst/>
            </a:prstGeom>
            <a:ln w="25400">
              <a:solidFill>
                <a:schemeClr val="bg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מחבר חץ ישר 50"/>
            <p:cNvCxnSpPr/>
            <p:nvPr/>
          </p:nvCxnSpPr>
          <p:spPr>
            <a:xfrm flipH="1" flipV="1">
              <a:off x="3352794" y="2997063"/>
              <a:ext cx="498476" cy="415991"/>
            </a:xfrm>
            <a:prstGeom prst="straightConnector1">
              <a:avLst/>
            </a:prstGeom>
            <a:ln w="25400">
              <a:solidFill>
                <a:schemeClr val="bg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מחבר חץ ישר 52"/>
            <p:cNvCxnSpPr/>
            <p:nvPr/>
          </p:nvCxnSpPr>
          <p:spPr>
            <a:xfrm>
              <a:off x="5964235" y="3735368"/>
              <a:ext cx="2063752" cy="630337"/>
            </a:xfrm>
            <a:prstGeom prst="straightConnector1">
              <a:avLst/>
            </a:prstGeom>
            <a:ln w="25400">
              <a:solidFill>
                <a:schemeClr val="bg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מחבר חץ ישר 54"/>
            <p:cNvCxnSpPr/>
            <p:nvPr/>
          </p:nvCxnSpPr>
          <p:spPr>
            <a:xfrm flipH="1">
              <a:off x="3009893" y="3752833"/>
              <a:ext cx="342900" cy="747832"/>
            </a:xfrm>
            <a:prstGeom prst="straightConnector1">
              <a:avLst/>
            </a:prstGeom>
            <a:ln w="25400">
              <a:solidFill>
                <a:schemeClr val="bg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מחבר חץ ישר 57"/>
            <p:cNvCxnSpPr/>
            <p:nvPr/>
          </p:nvCxnSpPr>
          <p:spPr>
            <a:xfrm flipH="1">
              <a:off x="1619242" y="3582944"/>
              <a:ext cx="1733552" cy="1357528"/>
            </a:xfrm>
            <a:prstGeom prst="straightConnector1">
              <a:avLst/>
            </a:prstGeom>
            <a:ln w="25400">
              <a:solidFill>
                <a:schemeClr val="bg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מחבר חץ ישר 60"/>
            <p:cNvCxnSpPr>
              <a:stCxn id="2" idx="1"/>
            </p:cNvCxnSpPr>
            <p:nvPr/>
          </p:nvCxnSpPr>
          <p:spPr>
            <a:xfrm flipH="1">
              <a:off x="684203" y="3582944"/>
              <a:ext cx="2668590" cy="1357528"/>
            </a:xfrm>
            <a:prstGeom prst="straightConnector1">
              <a:avLst/>
            </a:prstGeom>
            <a:ln w="25400">
              <a:solidFill>
                <a:schemeClr val="bg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מלבן 64"/>
            <p:cNvSpPr/>
            <p:nvPr/>
          </p:nvSpPr>
          <p:spPr>
            <a:xfrm>
              <a:off x="1944680" y="4953175"/>
              <a:ext cx="4471992" cy="308024"/>
            </a:xfrm>
            <a:prstGeom prst="rect">
              <a:avLst/>
            </a:prstGeom>
            <a:ln w="12700">
              <a:solidFill>
                <a:schemeClr val="bg1"/>
              </a:solidFill>
            </a:ln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he-IL" sz="1400" b="1" kern="0" dirty="0">
                  <a:solidFill>
                    <a:schemeClr val="bg1"/>
                  </a:solidFill>
                  <a:latin typeface="Arial"/>
                  <a:cs typeface="Arial"/>
                </a:rPr>
                <a:t>מיקרואורגניזמים החיים בבית הגידול שאינם נראים בתמונה</a:t>
              </a:r>
              <a:endParaRPr lang="he-IL" sz="1400" b="1" dirty="0">
                <a:solidFill>
                  <a:schemeClr val="bg1"/>
                </a:solidFill>
              </a:endParaRPr>
            </a:p>
          </p:txBody>
        </p:sp>
        <p:cxnSp>
          <p:nvCxnSpPr>
            <p:cNvPr id="66" name="מחבר חץ ישר 65"/>
            <p:cNvCxnSpPr/>
            <p:nvPr/>
          </p:nvCxnSpPr>
          <p:spPr>
            <a:xfrm flipH="1">
              <a:off x="4656133" y="3752833"/>
              <a:ext cx="73025" cy="1187639"/>
            </a:xfrm>
            <a:prstGeom prst="straightConnector1">
              <a:avLst/>
            </a:prstGeom>
            <a:ln w="25400">
              <a:solidFill>
                <a:schemeClr val="bg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9" name="Rectangle 17"/>
          <p:cNvSpPr/>
          <p:nvPr/>
        </p:nvSpPr>
        <p:spPr>
          <a:xfrm>
            <a:off x="473075" y="5516563"/>
            <a:ext cx="8358188" cy="666750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kern="0" dirty="0">
                <a:solidFill>
                  <a:prstClr val="black"/>
                </a:solidFill>
              </a:rPr>
              <a:t>יש אורגניזמים (בעיקר מיני </a:t>
            </a:r>
            <a:r>
              <a:rPr lang="he-IL" kern="0" dirty="0">
                <a:solidFill>
                  <a:schemeClr val="tx1"/>
                </a:solidFill>
              </a:rPr>
              <a:t>חיידקים </a:t>
            </a:r>
            <a:r>
              <a:rPr lang="he-IL" kern="0" dirty="0" smtClean="0">
                <a:solidFill>
                  <a:schemeClr val="tx1"/>
                </a:solidFill>
              </a:rPr>
              <a:t>ופטריות), המקיימים </a:t>
            </a:r>
            <a:r>
              <a:rPr lang="he-IL" kern="0" dirty="0">
                <a:solidFill>
                  <a:schemeClr val="tx1"/>
                </a:solidFill>
              </a:rPr>
              <a:t>תהליך נשימה תאית </a:t>
            </a:r>
            <a:r>
              <a:rPr lang="he-IL" kern="0" dirty="0" smtClean="0">
                <a:solidFill>
                  <a:schemeClr val="tx1"/>
                </a:solidFill>
              </a:rPr>
              <a:t>בלא </a:t>
            </a:r>
            <a:r>
              <a:rPr lang="he-IL" kern="0" dirty="0">
                <a:solidFill>
                  <a:prstClr val="black"/>
                </a:solidFill>
              </a:rPr>
              <a:t>חמצן.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kern="0" dirty="0">
                <a:solidFill>
                  <a:prstClr val="black"/>
                </a:solidFill>
              </a:rPr>
              <a:t>במצגת זו נעסוק רק בתהליך הנשימה הצורכת חמצן: </a:t>
            </a:r>
            <a:r>
              <a:rPr lang="he-IL" b="1" kern="0" dirty="0">
                <a:solidFill>
                  <a:schemeClr val="accent3"/>
                </a:solidFill>
              </a:rPr>
              <a:t>הנשימה התאית האווירנית (אירובית)</a:t>
            </a:r>
            <a:r>
              <a:rPr lang="he-IL" kern="0" dirty="0">
                <a:solidFill>
                  <a:schemeClr val="tx1"/>
                </a:solidFill>
              </a:rPr>
              <a:t>, </a:t>
            </a:r>
            <a:r>
              <a:rPr lang="he-IL" kern="0" dirty="0" smtClean="0">
                <a:solidFill>
                  <a:schemeClr val="tx1"/>
                </a:solidFill>
              </a:rPr>
              <a:t>המתקיימת אצל בעלי </a:t>
            </a:r>
            <a:r>
              <a:rPr lang="he-IL" kern="0" dirty="0">
                <a:solidFill>
                  <a:prstClr val="black"/>
                </a:solidFill>
              </a:rPr>
              <a:t>החיים, הצמחים, ומקצת הפטריות והחיידקים.</a:t>
            </a:r>
            <a:endParaRPr lang="he-IL" dirty="0">
              <a:solidFill>
                <a:srgbClr val="FF66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31775" y="419100"/>
            <a:ext cx="8215313" cy="46038"/>
          </a:xfrm>
          <a:prstGeom prst="rect">
            <a:avLst/>
          </a:prstGeom>
          <a:blipFill dpi="0" rotWithShape="1">
            <a:blip r:embed="rId2" cstate="print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7175" name="Slide Number Placeholder 8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fld id="{42A22B76-F7A2-422E-969D-0EE8E9254A8F}" type="slidenum">
              <a:rPr lang="he-IL" sz="1100" smtClean="0">
                <a:solidFill>
                  <a:schemeClr val="bg1">
                    <a:lumMod val="50000"/>
                  </a:schemeClr>
                </a:solidFill>
              </a:rPr>
              <a:pPr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he-IL" sz="1100" dirty="0" smtClean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" name="כותרת 5"/>
          <p:cNvSpPr>
            <a:spLocks noGrp="1"/>
          </p:cNvSpPr>
          <p:nvPr>
            <p:ph type="ctrTitle"/>
          </p:nvPr>
        </p:nvSpPr>
        <p:spPr>
          <a:xfrm>
            <a:off x="785813" y="71438"/>
            <a:ext cx="7772400" cy="441325"/>
          </a:xfrm>
        </p:spPr>
        <p:txBody>
          <a:bodyPr/>
          <a:lstStyle/>
          <a:p>
            <a:pPr fontAlgn="auto">
              <a:defRPr/>
            </a:pPr>
            <a:r>
              <a:rPr lang="he-IL" sz="1800" b="1" dirty="0" smtClean="0">
                <a:solidFill>
                  <a:srgbClr val="FF6600"/>
                </a:solidFill>
                <a:ea typeface="+mn-ea"/>
              </a:rPr>
              <a:t>תזכורת: תכונות החומרים האורגניים</a:t>
            </a:r>
            <a:endParaRPr lang="he-IL" sz="1800" dirty="0" smtClean="0"/>
          </a:p>
        </p:txBody>
      </p:sp>
      <p:sp>
        <p:nvSpPr>
          <p:cNvPr id="10" name="Rectangle 17"/>
          <p:cNvSpPr/>
          <p:nvPr/>
        </p:nvSpPr>
        <p:spPr>
          <a:xfrm>
            <a:off x="285750" y="549275"/>
            <a:ext cx="8358188" cy="3594100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b="1" dirty="0">
                <a:solidFill>
                  <a:prstClr val="black"/>
                </a:solidFill>
              </a:rPr>
              <a:t>בתאים</a:t>
            </a:r>
            <a:r>
              <a:rPr lang="he-IL" dirty="0">
                <a:solidFill>
                  <a:prstClr val="black"/>
                </a:solidFill>
              </a:rPr>
              <a:t> של כל האורגניזמים (</a:t>
            </a:r>
            <a:r>
              <a:rPr lang="he-IL" dirty="0">
                <a:solidFill>
                  <a:srgbClr val="FF6600"/>
                </a:solidFill>
              </a:rPr>
              <a:t>כולל צמחים</a:t>
            </a:r>
            <a:r>
              <a:rPr lang="he-IL" dirty="0">
                <a:solidFill>
                  <a:prstClr val="black"/>
                </a:solidFill>
              </a:rPr>
              <a:t>) מנוצלת אנרגיה המשתחררת מפירוק חומרים אורגניים (בעיקר גלוקוז) בתהליך הנשימה התאית.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he-IL" b="1" kern="0" dirty="0">
              <a:solidFill>
                <a:schemeClr val="accent3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b="1" kern="0" dirty="0">
                <a:solidFill>
                  <a:schemeClr val="accent3"/>
                </a:solidFill>
              </a:rPr>
              <a:t>חומרים אורגניים הם תרכובות פחמן, שבהן הפחמן קשור למימן </a:t>
            </a:r>
            <a:r>
              <a:rPr lang="he-IL" kern="0" dirty="0">
                <a:solidFill>
                  <a:prstClr val="black"/>
                </a:solidFill>
              </a:rPr>
              <a:t>ולרוב גם לחמצן.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kern="0" dirty="0">
                <a:solidFill>
                  <a:prstClr val="black"/>
                </a:solidFill>
              </a:rPr>
              <a:t>במקרים רבים חומר אורגני כולל גם אטומים נוספים כמו חנקן (</a:t>
            </a:r>
            <a:r>
              <a:rPr lang="en-US" kern="0" dirty="0">
                <a:solidFill>
                  <a:prstClr val="black"/>
                </a:solidFill>
              </a:rPr>
              <a:t>N</a:t>
            </a:r>
            <a:r>
              <a:rPr lang="he-IL" kern="0" dirty="0">
                <a:solidFill>
                  <a:prstClr val="black"/>
                </a:solidFill>
              </a:rPr>
              <a:t>), </a:t>
            </a:r>
            <a:r>
              <a:rPr lang="he-IL" kern="0" dirty="0" smtClean="0">
                <a:solidFill>
                  <a:schemeClr val="tx1"/>
                </a:solidFill>
              </a:rPr>
              <a:t>גפרית </a:t>
            </a:r>
            <a:r>
              <a:rPr lang="he-IL" kern="0" dirty="0">
                <a:solidFill>
                  <a:prstClr val="black"/>
                </a:solidFill>
              </a:rPr>
              <a:t>(</a:t>
            </a:r>
            <a:r>
              <a:rPr lang="en-US" kern="0" dirty="0">
                <a:solidFill>
                  <a:prstClr val="black"/>
                </a:solidFill>
              </a:rPr>
              <a:t>S</a:t>
            </a:r>
            <a:r>
              <a:rPr lang="he-IL" kern="0" dirty="0">
                <a:solidFill>
                  <a:prstClr val="black"/>
                </a:solidFill>
              </a:rPr>
              <a:t>) וזרחן </a:t>
            </a:r>
            <a:r>
              <a:rPr lang="en-US" kern="0" dirty="0">
                <a:solidFill>
                  <a:prstClr val="black"/>
                </a:solidFill>
              </a:rPr>
              <a:t>P)</a:t>
            </a:r>
            <a:r>
              <a:rPr lang="he-IL" kern="0" dirty="0">
                <a:solidFill>
                  <a:prstClr val="black"/>
                </a:solidFill>
              </a:rPr>
              <a:t>).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he-IL" kern="0" dirty="0">
              <a:solidFill>
                <a:prstClr val="black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he-IL" kern="0" dirty="0">
              <a:solidFill>
                <a:prstClr val="black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he-IL" kern="0" dirty="0">
              <a:solidFill>
                <a:prstClr val="black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he-IL" kern="0" dirty="0">
              <a:solidFill>
                <a:prstClr val="black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he-IL" kern="0" dirty="0">
              <a:solidFill>
                <a:prstClr val="black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he-IL" kern="0" dirty="0">
              <a:solidFill>
                <a:prstClr val="black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he-IL" kern="0" dirty="0">
              <a:solidFill>
                <a:prstClr val="black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he-IL" kern="0" dirty="0">
              <a:solidFill>
                <a:prstClr val="black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he-IL" b="1" dirty="0">
              <a:solidFill>
                <a:schemeClr val="accent3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b="1" dirty="0">
                <a:solidFill>
                  <a:schemeClr val="accent3"/>
                </a:solidFill>
              </a:rPr>
              <a:t>בחומרים אורגניים אצורה אנרגיה כימית</a:t>
            </a:r>
            <a:r>
              <a:rPr lang="he-IL" dirty="0">
                <a:solidFill>
                  <a:prstClr val="black"/>
                </a:solidFill>
              </a:rPr>
              <a:t>. כאשר הם מתפרקים </a:t>
            </a:r>
            <a:r>
              <a:rPr lang="he-IL" kern="0" dirty="0">
                <a:solidFill>
                  <a:prstClr val="black"/>
                </a:solidFill>
              </a:rPr>
              <a:t>לחומרים פשוטים יותר, </a:t>
            </a:r>
            <a:r>
              <a:rPr lang="he-IL" dirty="0">
                <a:solidFill>
                  <a:prstClr val="black"/>
                </a:solidFill>
              </a:rPr>
              <a:t>אנרגיה זו משתחררת.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b="1" dirty="0">
                <a:solidFill>
                  <a:prstClr val="black"/>
                </a:solidFill>
              </a:rPr>
              <a:t>בחיי </a:t>
            </a:r>
            <a:r>
              <a:rPr lang="he-IL" b="1" dirty="0" smtClean="0">
                <a:solidFill>
                  <a:prstClr val="black"/>
                </a:solidFill>
              </a:rPr>
              <a:t>היום</a:t>
            </a:r>
            <a:r>
              <a:rPr lang="he-IL" b="1" dirty="0" smtClean="0">
                <a:solidFill>
                  <a:prstClr val="black"/>
                </a:solidFill>
                <a:latin typeface="Arial"/>
                <a:cs typeface="Arial"/>
              </a:rPr>
              <a:t>־</a:t>
            </a:r>
            <a:r>
              <a:rPr lang="he-IL" b="1" dirty="0" smtClean="0">
                <a:solidFill>
                  <a:prstClr val="black"/>
                </a:solidFill>
              </a:rPr>
              <a:t>יום </a:t>
            </a:r>
            <a:r>
              <a:rPr lang="he-IL" dirty="0">
                <a:solidFill>
                  <a:prstClr val="black"/>
                </a:solidFill>
              </a:rPr>
              <a:t>אנו משתמשים באנרגיה המשתחררת מפירוק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dirty="0">
                <a:solidFill>
                  <a:prstClr val="black"/>
                </a:solidFill>
              </a:rPr>
              <a:t>חומרים אורגניים לביצוע תהליכים שונים כגון: בישול מזון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dirty="0">
                <a:solidFill>
                  <a:prstClr val="black"/>
                </a:solidFill>
              </a:rPr>
              <a:t>באמצעות השימוש </a:t>
            </a:r>
            <a:r>
              <a:rPr lang="he-IL" dirty="0" smtClean="0">
                <a:solidFill>
                  <a:prstClr val="black"/>
                </a:solidFill>
              </a:rPr>
              <a:t>באנרגיה </a:t>
            </a:r>
            <a:r>
              <a:rPr lang="he-IL" dirty="0">
                <a:solidFill>
                  <a:schemeClr val="tx1"/>
                </a:solidFill>
              </a:rPr>
              <a:t>הנפלטת </a:t>
            </a:r>
            <a:r>
              <a:rPr lang="he-IL" dirty="0" smtClean="0">
                <a:solidFill>
                  <a:schemeClr val="tx1"/>
                </a:solidFill>
              </a:rPr>
              <a:t>בשריפת </a:t>
            </a:r>
            <a:r>
              <a:rPr lang="he-IL" dirty="0">
                <a:solidFill>
                  <a:schemeClr val="tx1"/>
                </a:solidFill>
              </a:rPr>
              <a:t>גז הבישול.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dirty="0">
                <a:solidFill>
                  <a:schemeClr val="tx1"/>
                </a:solidFill>
              </a:rPr>
              <a:t>הנעת גלגלי המכוניות באמצעות שימוש </a:t>
            </a:r>
            <a:r>
              <a:rPr lang="he-IL" dirty="0" smtClean="0">
                <a:solidFill>
                  <a:schemeClr val="tx1"/>
                </a:solidFill>
              </a:rPr>
              <a:t>באנרגיה </a:t>
            </a:r>
            <a:r>
              <a:rPr lang="he-IL" dirty="0">
                <a:solidFill>
                  <a:schemeClr val="tx1"/>
                </a:solidFill>
              </a:rPr>
              <a:t>המשתחררת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dirty="0" smtClean="0">
                <a:solidFill>
                  <a:schemeClr val="tx1"/>
                </a:solidFill>
              </a:rPr>
              <a:t>בשריפת </a:t>
            </a:r>
            <a:r>
              <a:rPr lang="he-IL" dirty="0">
                <a:solidFill>
                  <a:schemeClr val="tx1"/>
                </a:solidFill>
              </a:rPr>
              <a:t>דלק.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dirty="0">
                <a:solidFill>
                  <a:prstClr val="black"/>
                </a:solidFill>
              </a:rPr>
              <a:t>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he-IL" dirty="0">
              <a:solidFill>
                <a:prstClr val="black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he-IL" dirty="0">
              <a:solidFill>
                <a:prstClr val="black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he-IL" dirty="0">
              <a:solidFill>
                <a:prstClr val="black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he-IL" dirty="0">
              <a:solidFill>
                <a:srgbClr val="FF6600"/>
              </a:solidFill>
            </a:endParaRPr>
          </a:p>
        </p:txBody>
      </p:sp>
      <p:sp>
        <p:nvSpPr>
          <p:cNvPr id="2" name="מלבן 1"/>
          <p:cNvSpPr/>
          <p:nvPr/>
        </p:nvSpPr>
        <p:spPr>
          <a:xfrm>
            <a:off x="395288" y="1412875"/>
            <a:ext cx="8248650" cy="280828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>
              <a:defRPr/>
            </a:pPr>
            <a:endParaRPr lang="he-IL"/>
          </a:p>
        </p:txBody>
      </p:sp>
      <p:sp>
        <p:nvSpPr>
          <p:cNvPr id="44" name="מלבן 43"/>
          <p:cNvSpPr/>
          <p:nvPr/>
        </p:nvSpPr>
        <p:spPr>
          <a:xfrm>
            <a:off x="406400" y="4365625"/>
            <a:ext cx="8248650" cy="219075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>
              <a:defRPr/>
            </a:pPr>
            <a:endParaRPr lang="he-IL"/>
          </a:p>
        </p:txBody>
      </p:sp>
      <p:grpSp>
        <p:nvGrpSpPr>
          <p:cNvPr id="54280" name="קבוצה 80"/>
          <p:cNvGrpSpPr>
            <a:grpSpLocks/>
          </p:cNvGrpSpPr>
          <p:nvPr/>
        </p:nvGrpSpPr>
        <p:grpSpPr bwMode="auto">
          <a:xfrm>
            <a:off x="2555875" y="2117725"/>
            <a:ext cx="5248275" cy="2095500"/>
            <a:chOff x="3470275" y="2698750"/>
            <a:chExt cx="5248184" cy="2095500"/>
          </a:xfrm>
        </p:grpSpPr>
        <p:sp>
          <p:nvSpPr>
            <p:cNvPr id="46" name="TextBox 45"/>
            <p:cNvSpPr txBox="1"/>
            <p:nvPr/>
          </p:nvSpPr>
          <p:spPr>
            <a:xfrm>
              <a:off x="6218190" y="3090863"/>
              <a:ext cx="2500269" cy="715962"/>
            </a:xfrm>
            <a:prstGeom prst="rect">
              <a:avLst/>
            </a:prstGeom>
            <a:noFill/>
            <a:ln w="22225">
              <a:noFill/>
            </a:ln>
            <a:effectLst>
              <a:outerShdw sx="101000" sy="101000" algn="ctr" rotWithShape="0">
                <a:schemeClr val="bg1">
                  <a:lumMod val="75000"/>
                </a:schemeClr>
              </a:outerShdw>
            </a:effectLst>
          </p:spPr>
          <p:txBody>
            <a:bodyPr rtlCol="1"/>
            <a:lstStyle/>
            <a:p>
              <a:pPr algn="just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he-IL" sz="1600" b="1" dirty="0">
                  <a:solidFill>
                    <a:prstClr val="black"/>
                  </a:solidFill>
                  <a:latin typeface="Arial"/>
                  <a:cs typeface="Arial"/>
                </a:rPr>
                <a:t>דוגמה למולקולה של </a:t>
              </a:r>
            </a:p>
            <a:p>
              <a:pPr algn="just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he-IL" sz="1600" b="1" dirty="0">
                  <a:solidFill>
                    <a:prstClr val="black"/>
                  </a:solidFill>
                  <a:latin typeface="Arial"/>
                  <a:cs typeface="Arial"/>
                </a:rPr>
                <a:t>חומר אורגני: </a:t>
              </a:r>
            </a:p>
            <a:p>
              <a:pPr algn="just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he-IL" sz="1600" b="1" dirty="0" smtClean="0">
                  <a:solidFill>
                    <a:prstClr val="black"/>
                  </a:solidFill>
                  <a:latin typeface="Arial"/>
                  <a:cs typeface="Arial"/>
                </a:rPr>
                <a:t>חד־הסוכר </a:t>
              </a:r>
              <a:r>
                <a:rPr lang="he-IL" sz="1600" b="1" dirty="0">
                  <a:solidFill>
                    <a:prstClr val="black"/>
                  </a:solidFill>
                  <a:latin typeface="Arial"/>
                  <a:cs typeface="Arial"/>
                </a:rPr>
                <a:t>גלוקוז</a:t>
              </a:r>
            </a:p>
            <a:p>
              <a:pPr algn="just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he-IL" sz="1600" b="1" dirty="0">
                  <a:solidFill>
                    <a:prstClr val="black"/>
                  </a:solidFill>
                  <a:latin typeface="Arial"/>
                  <a:cs typeface="Arial"/>
                </a:rPr>
                <a:t>(</a:t>
              </a:r>
              <a:r>
                <a:rPr lang="he-IL" sz="1600" b="1" baseline="-25000" dirty="0">
                  <a:solidFill>
                    <a:prstClr val="black"/>
                  </a:solidFill>
                  <a:latin typeface="Arial"/>
                  <a:cs typeface="Arial"/>
                </a:rPr>
                <a:t>6</a:t>
              </a:r>
              <a:r>
                <a:rPr lang="en-US" sz="1600" b="1" dirty="0">
                  <a:solidFill>
                    <a:prstClr val="black"/>
                  </a:solidFill>
                  <a:latin typeface="Arial"/>
                  <a:cs typeface="Arial"/>
                </a:rPr>
                <a:t>O</a:t>
              </a:r>
              <a:r>
                <a:rPr lang="he-IL" sz="1600" b="1" baseline="-25000" dirty="0">
                  <a:solidFill>
                    <a:prstClr val="black"/>
                  </a:solidFill>
                  <a:latin typeface="Arial"/>
                  <a:cs typeface="Arial"/>
                </a:rPr>
                <a:t>12</a:t>
              </a:r>
              <a:r>
                <a:rPr lang="en-US" sz="1600" b="1" dirty="0">
                  <a:solidFill>
                    <a:prstClr val="black"/>
                  </a:solidFill>
                  <a:latin typeface="Arial"/>
                  <a:cs typeface="Arial"/>
                </a:rPr>
                <a:t>H</a:t>
              </a:r>
              <a:r>
                <a:rPr lang="he-IL" sz="1600" b="1" baseline="-25000" dirty="0">
                  <a:solidFill>
                    <a:prstClr val="black"/>
                  </a:solidFill>
                  <a:latin typeface="Arial"/>
                  <a:cs typeface="Arial"/>
                </a:rPr>
                <a:t>6</a:t>
              </a:r>
              <a:r>
                <a:rPr lang="en-US" sz="1600" b="1" dirty="0">
                  <a:solidFill>
                    <a:prstClr val="black"/>
                  </a:solidFill>
                  <a:latin typeface="Arial"/>
                  <a:cs typeface="Arial"/>
                </a:rPr>
                <a:t>C</a:t>
              </a:r>
              <a:r>
                <a:rPr lang="he-IL" sz="1600" b="1" dirty="0">
                  <a:solidFill>
                    <a:prstClr val="black"/>
                  </a:solidFill>
                  <a:latin typeface="Arial"/>
                  <a:cs typeface="Arial"/>
                </a:rPr>
                <a:t>)</a:t>
              </a:r>
            </a:p>
          </p:txBody>
        </p:sp>
        <p:grpSp>
          <p:nvGrpSpPr>
            <p:cNvPr id="54283" name="קבוצה 4"/>
            <p:cNvGrpSpPr>
              <a:grpSpLocks/>
            </p:cNvGrpSpPr>
            <p:nvPr/>
          </p:nvGrpSpPr>
          <p:grpSpPr bwMode="auto">
            <a:xfrm>
              <a:off x="3470275" y="2698750"/>
              <a:ext cx="2944813" cy="2095500"/>
              <a:chOff x="4833938" y="3925888"/>
              <a:chExt cx="2944813" cy="2095500"/>
            </a:xfrm>
          </p:grpSpPr>
          <p:grpSp>
            <p:nvGrpSpPr>
              <p:cNvPr id="54284" name="קבוצה 1"/>
              <p:cNvGrpSpPr>
                <a:grpSpLocks/>
              </p:cNvGrpSpPr>
              <p:nvPr/>
            </p:nvGrpSpPr>
            <p:grpSpPr bwMode="auto">
              <a:xfrm>
                <a:off x="4943475" y="3925888"/>
                <a:ext cx="2662238" cy="2095500"/>
                <a:chOff x="4891869" y="4095482"/>
                <a:chExt cx="2661852" cy="2095195"/>
              </a:xfrm>
            </p:grpSpPr>
            <p:grpSp>
              <p:nvGrpSpPr>
                <p:cNvPr id="54296" name="קבוצה 7187"/>
                <p:cNvGrpSpPr>
                  <a:grpSpLocks/>
                </p:cNvGrpSpPr>
                <p:nvPr/>
              </p:nvGrpSpPr>
              <p:grpSpPr bwMode="auto">
                <a:xfrm>
                  <a:off x="4891869" y="4095482"/>
                  <a:ext cx="2661852" cy="2095195"/>
                  <a:chOff x="5755759" y="3056776"/>
                  <a:chExt cx="2661907" cy="2095846"/>
                </a:xfrm>
              </p:grpSpPr>
              <p:sp>
                <p:nvSpPr>
                  <p:cNvPr id="67" name="TextBox 66"/>
                  <p:cNvSpPr txBox="1"/>
                  <p:nvPr/>
                </p:nvSpPr>
                <p:spPr>
                  <a:xfrm>
                    <a:off x="7423984" y="3876061"/>
                    <a:ext cx="469833" cy="519199"/>
                  </a:xfrm>
                  <a:prstGeom prst="rect">
                    <a:avLst/>
                  </a:prstGeom>
                  <a:noFill/>
                  <a:ln w="22225">
                    <a:noFill/>
                  </a:ln>
                  <a:effectLst>
                    <a:outerShdw sx="101000" sy="101000" algn="ctr" rotWithShape="0">
                      <a:schemeClr val="bg1">
                        <a:lumMod val="75000"/>
                      </a:schemeClr>
                    </a:outerShdw>
                  </a:effectLst>
                </p:spPr>
                <p:txBody>
                  <a:bodyPr rtlCol="1"/>
                  <a:lstStyle/>
                  <a:p>
                    <a:pPr algn="just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r>
                      <a:rPr lang="en-US" dirty="0">
                        <a:solidFill>
                          <a:prstClr val="black"/>
                        </a:solidFill>
                        <a:latin typeface="Arial"/>
                        <a:cs typeface="Arial"/>
                      </a:rPr>
                      <a:t>C</a:t>
                    </a:r>
                    <a:endParaRPr lang="he-IL" dirty="0">
                      <a:solidFill>
                        <a:prstClr val="black"/>
                      </a:solidFill>
                      <a:latin typeface="Arial"/>
                      <a:cs typeface="Arial"/>
                    </a:endParaRPr>
                  </a:p>
                </p:txBody>
              </p:sp>
              <p:sp>
                <p:nvSpPr>
                  <p:cNvPr id="68" name="TextBox 67"/>
                  <p:cNvSpPr txBox="1"/>
                  <p:nvPr/>
                </p:nvSpPr>
                <p:spPr>
                  <a:xfrm>
                    <a:off x="6482730" y="3571211"/>
                    <a:ext cx="471420" cy="519199"/>
                  </a:xfrm>
                  <a:prstGeom prst="rect">
                    <a:avLst/>
                  </a:prstGeom>
                  <a:noFill/>
                  <a:ln w="22225">
                    <a:noFill/>
                  </a:ln>
                  <a:effectLst>
                    <a:outerShdw sx="101000" sy="101000" algn="ctr" rotWithShape="0">
                      <a:schemeClr val="bg1">
                        <a:lumMod val="75000"/>
                      </a:schemeClr>
                    </a:outerShdw>
                  </a:effectLst>
                </p:spPr>
                <p:txBody>
                  <a:bodyPr rtlCol="1"/>
                  <a:lstStyle/>
                  <a:p>
                    <a:pPr algn="just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r>
                      <a:rPr lang="en-US" dirty="0">
                        <a:solidFill>
                          <a:prstClr val="black"/>
                        </a:solidFill>
                        <a:latin typeface="Arial"/>
                        <a:cs typeface="Arial"/>
                      </a:rPr>
                      <a:t>C</a:t>
                    </a:r>
                    <a:endParaRPr lang="he-IL" dirty="0">
                      <a:solidFill>
                        <a:prstClr val="black"/>
                      </a:solidFill>
                      <a:latin typeface="Arial"/>
                      <a:cs typeface="Arial"/>
                    </a:endParaRPr>
                  </a:p>
                </p:txBody>
              </p:sp>
              <p:sp>
                <p:nvSpPr>
                  <p:cNvPr id="69" name="TextBox 68"/>
                  <p:cNvSpPr txBox="1"/>
                  <p:nvPr/>
                </p:nvSpPr>
                <p:spPr>
                  <a:xfrm>
                    <a:off x="6962087" y="3547395"/>
                    <a:ext cx="471420" cy="519198"/>
                  </a:xfrm>
                  <a:prstGeom prst="rect">
                    <a:avLst/>
                  </a:prstGeom>
                  <a:noFill/>
                  <a:ln w="22225">
                    <a:noFill/>
                  </a:ln>
                  <a:effectLst>
                    <a:outerShdw sx="101000" sy="101000" algn="ctr" rotWithShape="0">
                      <a:schemeClr val="bg1">
                        <a:lumMod val="75000"/>
                      </a:schemeClr>
                    </a:outerShdw>
                  </a:effectLst>
                </p:spPr>
                <p:txBody>
                  <a:bodyPr rtlCol="1"/>
                  <a:lstStyle/>
                  <a:p>
                    <a:pPr algn="just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r>
                      <a:rPr lang="en-US" dirty="0">
                        <a:solidFill>
                          <a:prstClr val="black"/>
                        </a:solidFill>
                        <a:latin typeface="Arial"/>
                        <a:cs typeface="Arial"/>
                      </a:rPr>
                      <a:t>O</a:t>
                    </a:r>
                    <a:endParaRPr lang="he-IL" dirty="0">
                      <a:solidFill>
                        <a:prstClr val="black"/>
                      </a:solidFill>
                      <a:latin typeface="Arial"/>
                      <a:cs typeface="Arial"/>
                    </a:endParaRPr>
                  </a:p>
                </p:txBody>
              </p:sp>
              <p:sp>
                <p:nvSpPr>
                  <p:cNvPr id="70" name="TextBox 69"/>
                  <p:cNvSpPr txBox="1"/>
                  <p:nvPr/>
                </p:nvSpPr>
                <p:spPr>
                  <a:xfrm>
                    <a:off x="6117657" y="3826841"/>
                    <a:ext cx="469833" cy="519198"/>
                  </a:xfrm>
                  <a:prstGeom prst="rect">
                    <a:avLst/>
                  </a:prstGeom>
                  <a:noFill/>
                  <a:ln w="22225">
                    <a:noFill/>
                  </a:ln>
                  <a:effectLst>
                    <a:outerShdw sx="101000" sy="101000" algn="ctr" rotWithShape="0">
                      <a:schemeClr val="bg1">
                        <a:lumMod val="75000"/>
                      </a:schemeClr>
                    </a:outerShdw>
                  </a:effectLst>
                </p:spPr>
                <p:txBody>
                  <a:bodyPr rtlCol="1"/>
                  <a:lstStyle/>
                  <a:p>
                    <a:pPr algn="just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r>
                      <a:rPr lang="en-US" dirty="0">
                        <a:solidFill>
                          <a:prstClr val="black"/>
                        </a:solidFill>
                        <a:latin typeface="Arial"/>
                        <a:cs typeface="Arial"/>
                      </a:rPr>
                      <a:t>C</a:t>
                    </a:r>
                    <a:endParaRPr lang="he-IL" dirty="0">
                      <a:solidFill>
                        <a:prstClr val="black"/>
                      </a:solidFill>
                      <a:latin typeface="Arial"/>
                      <a:cs typeface="Arial"/>
                    </a:endParaRPr>
                  </a:p>
                </p:txBody>
              </p:sp>
              <p:cxnSp>
                <p:nvCxnSpPr>
                  <p:cNvPr id="71" name="מחבר ישר 70"/>
                  <p:cNvCxnSpPr/>
                  <p:nvPr/>
                </p:nvCxnSpPr>
                <p:spPr>
                  <a:xfrm flipH="1" flipV="1">
                    <a:off x="7349382" y="3795086"/>
                    <a:ext cx="306344" cy="230225"/>
                  </a:xfrm>
                  <a:prstGeom prst="line">
                    <a:avLst/>
                  </a:prstGeom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72" name="מחבר ישר 71"/>
                  <p:cNvCxnSpPr/>
                  <p:nvPr/>
                </p:nvCxnSpPr>
                <p:spPr>
                  <a:xfrm flipH="1">
                    <a:off x="6854152" y="3699820"/>
                    <a:ext cx="331740" cy="0"/>
                  </a:xfrm>
                  <a:prstGeom prst="line">
                    <a:avLst/>
                  </a:prstGeom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73" name="מחבר ישר 72"/>
                  <p:cNvCxnSpPr/>
                  <p:nvPr/>
                </p:nvCxnSpPr>
                <p:spPr>
                  <a:xfrm flipH="1">
                    <a:off x="6504952" y="3758567"/>
                    <a:ext cx="222219" cy="196883"/>
                  </a:xfrm>
                  <a:prstGeom prst="line">
                    <a:avLst/>
                  </a:prstGeom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74" name="TextBox 73"/>
                  <p:cNvSpPr txBox="1"/>
                  <p:nvPr/>
                </p:nvSpPr>
                <p:spPr>
                  <a:xfrm>
                    <a:off x="6727170" y="4633424"/>
                    <a:ext cx="469833" cy="519198"/>
                  </a:xfrm>
                  <a:prstGeom prst="rect">
                    <a:avLst/>
                  </a:prstGeom>
                  <a:noFill/>
                  <a:ln w="22225">
                    <a:noFill/>
                  </a:ln>
                  <a:effectLst>
                    <a:outerShdw sx="101000" sy="101000" algn="ctr" rotWithShape="0">
                      <a:schemeClr val="bg1">
                        <a:lumMod val="75000"/>
                      </a:schemeClr>
                    </a:outerShdw>
                  </a:effectLst>
                </p:spPr>
                <p:txBody>
                  <a:bodyPr rtlCol="1"/>
                  <a:lstStyle/>
                  <a:p>
                    <a:pPr algn="just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r>
                      <a:rPr lang="en-US" dirty="0">
                        <a:solidFill>
                          <a:prstClr val="black"/>
                        </a:solidFill>
                        <a:latin typeface="Arial"/>
                        <a:cs typeface="Arial"/>
                      </a:rPr>
                      <a:t>H</a:t>
                    </a:r>
                    <a:endParaRPr lang="he-IL" dirty="0">
                      <a:solidFill>
                        <a:prstClr val="black"/>
                      </a:solidFill>
                      <a:latin typeface="Arial"/>
                      <a:cs typeface="Arial"/>
                    </a:endParaRPr>
                  </a:p>
                </p:txBody>
              </p:sp>
              <p:sp>
                <p:nvSpPr>
                  <p:cNvPr id="75" name="TextBox 74"/>
                  <p:cNvSpPr txBox="1"/>
                  <p:nvPr/>
                </p:nvSpPr>
                <p:spPr>
                  <a:xfrm>
                    <a:off x="5755758" y="3345749"/>
                    <a:ext cx="469833" cy="519199"/>
                  </a:xfrm>
                  <a:prstGeom prst="rect">
                    <a:avLst/>
                  </a:prstGeom>
                  <a:noFill/>
                  <a:ln w="22225">
                    <a:noFill/>
                  </a:ln>
                  <a:effectLst>
                    <a:outerShdw sx="101000" sy="101000" algn="ctr" rotWithShape="0">
                      <a:schemeClr val="bg1">
                        <a:lumMod val="75000"/>
                      </a:schemeClr>
                    </a:outerShdw>
                  </a:effectLst>
                </p:spPr>
                <p:txBody>
                  <a:bodyPr rtlCol="1"/>
                  <a:lstStyle/>
                  <a:p>
                    <a:pPr algn="just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r>
                      <a:rPr lang="en-US" dirty="0">
                        <a:solidFill>
                          <a:prstClr val="black"/>
                        </a:solidFill>
                        <a:latin typeface="Arial"/>
                        <a:cs typeface="Arial"/>
                      </a:rPr>
                      <a:t>H</a:t>
                    </a:r>
                    <a:endParaRPr lang="he-IL" dirty="0">
                      <a:solidFill>
                        <a:prstClr val="black"/>
                      </a:solidFill>
                      <a:latin typeface="Arial"/>
                      <a:cs typeface="Arial"/>
                    </a:endParaRPr>
                  </a:p>
                </p:txBody>
              </p:sp>
              <p:sp>
                <p:nvSpPr>
                  <p:cNvPr id="76" name="TextBox 75"/>
                  <p:cNvSpPr txBox="1"/>
                  <p:nvPr/>
                </p:nvSpPr>
                <p:spPr>
                  <a:xfrm>
                    <a:off x="7620806" y="3056776"/>
                    <a:ext cx="469833" cy="517610"/>
                  </a:xfrm>
                  <a:prstGeom prst="rect">
                    <a:avLst/>
                  </a:prstGeom>
                  <a:noFill/>
                  <a:ln w="22225">
                    <a:noFill/>
                  </a:ln>
                  <a:effectLst>
                    <a:outerShdw sx="101000" sy="101000" algn="ctr" rotWithShape="0">
                      <a:schemeClr val="bg1">
                        <a:lumMod val="75000"/>
                      </a:schemeClr>
                    </a:outerShdw>
                  </a:effectLst>
                </p:spPr>
                <p:txBody>
                  <a:bodyPr rtlCol="1"/>
                  <a:lstStyle/>
                  <a:p>
                    <a:pPr algn="just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he-IL" dirty="0">
                      <a:solidFill>
                        <a:prstClr val="black"/>
                      </a:solidFill>
                      <a:latin typeface="Arial"/>
                      <a:cs typeface="Arial"/>
                    </a:endParaRPr>
                  </a:p>
                </p:txBody>
              </p:sp>
              <p:sp>
                <p:nvSpPr>
                  <p:cNvPr id="77" name="TextBox 76"/>
                  <p:cNvSpPr txBox="1"/>
                  <p:nvPr/>
                </p:nvSpPr>
                <p:spPr>
                  <a:xfrm>
                    <a:off x="7946198" y="3529929"/>
                    <a:ext cx="471420" cy="519199"/>
                  </a:xfrm>
                  <a:prstGeom prst="rect">
                    <a:avLst/>
                  </a:prstGeom>
                  <a:noFill/>
                  <a:ln w="22225">
                    <a:noFill/>
                  </a:ln>
                  <a:effectLst>
                    <a:outerShdw sx="101000" sy="101000" algn="ctr" rotWithShape="0">
                      <a:schemeClr val="bg1">
                        <a:lumMod val="75000"/>
                      </a:schemeClr>
                    </a:outerShdw>
                  </a:effectLst>
                </p:spPr>
                <p:txBody>
                  <a:bodyPr rtlCol="1"/>
                  <a:lstStyle/>
                  <a:p>
                    <a:pPr algn="just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r>
                      <a:rPr lang="en-US" dirty="0">
                        <a:solidFill>
                          <a:prstClr val="black"/>
                        </a:solidFill>
                        <a:latin typeface="Arial"/>
                        <a:cs typeface="Arial"/>
                      </a:rPr>
                      <a:t>H</a:t>
                    </a:r>
                    <a:endParaRPr lang="he-IL" dirty="0">
                      <a:solidFill>
                        <a:prstClr val="black"/>
                      </a:solidFill>
                      <a:latin typeface="Arial"/>
                      <a:cs typeface="Arial"/>
                    </a:endParaRPr>
                  </a:p>
                </p:txBody>
              </p:sp>
              <p:cxnSp>
                <p:nvCxnSpPr>
                  <p:cNvPr id="78" name="מחבר ישר 77"/>
                  <p:cNvCxnSpPr/>
                  <p:nvPr/>
                </p:nvCxnSpPr>
                <p:spPr>
                  <a:xfrm flipH="1" flipV="1">
                    <a:off x="6482730" y="4111050"/>
                    <a:ext cx="236504" cy="234989"/>
                  </a:xfrm>
                  <a:prstGeom prst="line">
                    <a:avLst/>
                  </a:prstGeom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79" name="מחבר ישר 78"/>
                  <p:cNvCxnSpPr/>
                  <p:nvPr/>
                </p:nvCxnSpPr>
                <p:spPr>
                  <a:xfrm flipH="1" flipV="1">
                    <a:off x="6144640" y="3669652"/>
                    <a:ext cx="207934" cy="276271"/>
                  </a:xfrm>
                  <a:prstGeom prst="line">
                    <a:avLst/>
                  </a:prstGeom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0" name="מחבר ישר 79"/>
                  <p:cNvCxnSpPr/>
                  <p:nvPr/>
                </p:nvCxnSpPr>
                <p:spPr>
                  <a:xfrm flipV="1">
                    <a:off x="6808121" y="3317169"/>
                    <a:ext cx="0" cy="369949"/>
                  </a:xfrm>
                  <a:prstGeom prst="line">
                    <a:avLst/>
                  </a:prstGeom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cxnSp>
              <p:nvCxnSpPr>
                <p:cNvPr id="61" name="מחבר ישר 60"/>
                <p:cNvCxnSpPr/>
                <p:nvPr/>
              </p:nvCxnSpPr>
              <p:spPr bwMode="auto">
                <a:xfrm flipV="1">
                  <a:off x="6485459" y="5157365"/>
                  <a:ext cx="393636" cy="219043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2" name="מחבר ישר 61"/>
                <p:cNvCxnSpPr/>
                <p:nvPr/>
              </p:nvCxnSpPr>
              <p:spPr bwMode="auto">
                <a:xfrm flipH="1" flipV="1">
                  <a:off x="5969605" y="5454184"/>
                  <a:ext cx="187295" cy="298407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3" name="מחבר ישר 62"/>
                <p:cNvCxnSpPr/>
                <p:nvPr/>
              </p:nvCxnSpPr>
              <p:spPr bwMode="auto">
                <a:xfrm flipV="1">
                  <a:off x="6421970" y="5487517"/>
                  <a:ext cx="0" cy="298407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4" name="מחבר ישר 63"/>
                <p:cNvCxnSpPr/>
                <p:nvPr/>
              </p:nvCxnSpPr>
              <p:spPr bwMode="auto">
                <a:xfrm flipV="1">
                  <a:off x="5134716" y="5114509"/>
                  <a:ext cx="330146" cy="193647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5" name="מחבר ישר 64"/>
                <p:cNvCxnSpPr/>
                <p:nvPr/>
              </p:nvCxnSpPr>
              <p:spPr bwMode="auto">
                <a:xfrm flipH="1">
                  <a:off x="5618825" y="5455772"/>
                  <a:ext cx="236499" cy="260312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6" name="מחבר ישר 65"/>
                <p:cNvCxnSpPr/>
                <p:nvPr/>
              </p:nvCxnSpPr>
              <p:spPr bwMode="auto">
                <a:xfrm flipH="1">
                  <a:off x="5991826" y="5376409"/>
                  <a:ext cx="328560" cy="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49" name="TextBox 48"/>
              <p:cNvSpPr txBox="1"/>
              <p:nvPr/>
            </p:nvSpPr>
            <p:spPr bwMode="auto">
              <a:xfrm>
                <a:off x="5548301" y="3949701"/>
                <a:ext cx="1260453" cy="519112"/>
              </a:xfrm>
              <a:prstGeom prst="rect">
                <a:avLst/>
              </a:prstGeom>
              <a:noFill/>
              <a:ln w="22225">
                <a:noFill/>
              </a:ln>
              <a:effectLst>
                <a:outerShdw sx="101000" sy="101000" algn="ctr" rotWithShape="0">
                  <a:schemeClr val="bg1">
                    <a:lumMod val="75000"/>
                  </a:schemeClr>
                </a:outerShdw>
              </a:effectLst>
            </p:spPr>
            <p:txBody>
              <a:bodyPr rtlCol="1"/>
              <a:lstStyle/>
              <a:p>
                <a:pPr algn="just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dirty="0">
                    <a:solidFill>
                      <a:prstClr val="black"/>
                    </a:solidFill>
                    <a:latin typeface="Arial"/>
                    <a:cs typeface="Arial"/>
                  </a:rPr>
                  <a:t>CH</a:t>
                </a:r>
                <a:r>
                  <a:rPr lang="en-US" baseline="-25000" dirty="0">
                    <a:solidFill>
                      <a:prstClr val="black"/>
                    </a:solidFill>
                    <a:latin typeface="Arial"/>
                    <a:cs typeface="Arial"/>
                  </a:rPr>
                  <a:t>2</a:t>
                </a:r>
                <a:r>
                  <a:rPr lang="en-US" dirty="0">
                    <a:solidFill>
                      <a:prstClr val="black"/>
                    </a:solidFill>
                    <a:latin typeface="Arial"/>
                    <a:cs typeface="Arial"/>
                  </a:rPr>
                  <a:t>OH</a:t>
                </a:r>
                <a:endParaRPr lang="he-IL" dirty="0">
                  <a:solidFill>
                    <a:prstClr val="black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50" name="TextBox 49"/>
              <p:cNvSpPr txBox="1"/>
              <p:nvPr/>
            </p:nvSpPr>
            <p:spPr bwMode="auto">
              <a:xfrm>
                <a:off x="5332404" y="5467351"/>
                <a:ext cx="688963" cy="519112"/>
              </a:xfrm>
              <a:prstGeom prst="rect">
                <a:avLst/>
              </a:prstGeom>
              <a:noFill/>
              <a:ln w="22225">
                <a:noFill/>
              </a:ln>
              <a:effectLst>
                <a:outerShdw sx="101000" sy="101000" algn="ctr" rotWithShape="0">
                  <a:schemeClr val="bg1">
                    <a:lumMod val="75000"/>
                  </a:schemeClr>
                </a:outerShdw>
              </a:effectLst>
            </p:spPr>
            <p:txBody>
              <a:bodyPr rtlCol="1"/>
              <a:lstStyle/>
              <a:p>
                <a:pPr algn="just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dirty="0">
                    <a:solidFill>
                      <a:prstClr val="black"/>
                    </a:solidFill>
                    <a:latin typeface="Arial"/>
                    <a:cs typeface="Arial"/>
                  </a:rPr>
                  <a:t>OH</a:t>
                </a:r>
                <a:endParaRPr lang="he-IL" dirty="0">
                  <a:solidFill>
                    <a:prstClr val="black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51" name="TextBox 50"/>
              <p:cNvSpPr txBox="1"/>
              <p:nvPr/>
            </p:nvSpPr>
            <p:spPr bwMode="auto">
              <a:xfrm>
                <a:off x="6142015" y="5487988"/>
                <a:ext cx="688963" cy="519113"/>
              </a:xfrm>
              <a:prstGeom prst="rect">
                <a:avLst/>
              </a:prstGeom>
              <a:noFill/>
              <a:ln w="22225">
                <a:noFill/>
              </a:ln>
              <a:effectLst>
                <a:outerShdw sx="101000" sy="101000" algn="ctr" rotWithShape="0">
                  <a:schemeClr val="bg1">
                    <a:lumMod val="75000"/>
                  </a:schemeClr>
                </a:outerShdw>
              </a:effectLst>
            </p:spPr>
            <p:txBody>
              <a:bodyPr rtlCol="1"/>
              <a:lstStyle/>
              <a:p>
                <a:pPr algn="just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dirty="0">
                    <a:solidFill>
                      <a:prstClr val="black"/>
                    </a:solidFill>
                    <a:latin typeface="Arial"/>
                    <a:cs typeface="Arial"/>
                  </a:rPr>
                  <a:t>OH</a:t>
                </a:r>
                <a:endParaRPr lang="he-IL" dirty="0">
                  <a:solidFill>
                    <a:prstClr val="black"/>
                  </a:solidFill>
                  <a:latin typeface="Arial"/>
                  <a:cs typeface="Arial"/>
                </a:endParaRPr>
              </a:p>
            </p:txBody>
          </p:sp>
          <p:grpSp>
            <p:nvGrpSpPr>
              <p:cNvPr id="54288" name="קבוצה 7168"/>
              <p:cNvGrpSpPr>
                <a:grpSpLocks/>
              </p:cNvGrpSpPr>
              <p:nvPr/>
            </p:nvGrpSpPr>
            <p:grpSpPr bwMode="auto">
              <a:xfrm>
                <a:off x="4833938" y="4416425"/>
                <a:ext cx="2944813" cy="1206500"/>
                <a:chOff x="4834351" y="4416425"/>
                <a:chExt cx="2944567" cy="1207089"/>
              </a:xfrm>
            </p:grpSpPr>
            <p:sp>
              <p:nvSpPr>
                <p:cNvPr id="53" name="TextBox 52"/>
                <p:cNvSpPr txBox="1"/>
                <p:nvPr/>
              </p:nvSpPr>
              <p:spPr bwMode="auto">
                <a:xfrm>
                  <a:off x="5728024" y="5029500"/>
                  <a:ext cx="400010" cy="459011"/>
                </a:xfrm>
                <a:prstGeom prst="rect">
                  <a:avLst/>
                </a:prstGeom>
                <a:noFill/>
                <a:ln w="22225">
                  <a:noFill/>
                </a:ln>
                <a:effectLst>
                  <a:outerShdw sx="101000" sy="101000" algn="ctr" rotWithShape="0">
                    <a:schemeClr val="bg1">
                      <a:lumMod val="75000"/>
                    </a:schemeClr>
                  </a:outerShdw>
                </a:effectLst>
              </p:spPr>
              <p:txBody>
                <a:bodyPr rtlCol="1"/>
                <a:lstStyle/>
                <a:p>
                  <a:pPr algn="just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en-US" dirty="0">
                      <a:solidFill>
                        <a:prstClr val="black"/>
                      </a:solidFill>
                      <a:latin typeface="Arial"/>
                      <a:cs typeface="Arial"/>
                    </a:rPr>
                    <a:t>C</a:t>
                  </a:r>
                  <a:endParaRPr lang="he-IL" dirty="0">
                    <a:solidFill>
                      <a:prstClr val="black"/>
                    </a:solidFill>
                    <a:latin typeface="Arial"/>
                    <a:cs typeface="Arial"/>
                  </a:endParaRPr>
                </a:p>
              </p:txBody>
            </p:sp>
            <p:sp>
              <p:nvSpPr>
                <p:cNvPr id="54" name="TextBox 53"/>
                <p:cNvSpPr txBox="1"/>
                <p:nvPr/>
              </p:nvSpPr>
              <p:spPr bwMode="auto">
                <a:xfrm>
                  <a:off x="6137558" y="5026324"/>
                  <a:ext cx="469853" cy="519365"/>
                </a:xfrm>
                <a:prstGeom prst="rect">
                  <a:avLst/>
                </a:prstGeom>
                <a:noFill/>
                <a:ln w="22225">
                  <a:noFill/>
                </a:ln>
                <a:effectLst>
                  <a:outerShdw sx="101000" sy="101000" algn="ctr" rotWithShape="0">
                    <a:schemeClr val="bg1">
                      <a:lumMod val="75000"/>
                    </a:schemeClr>
                  </a:outerShdw>
                </a:effectLst>
              </p:spPr>
              <p:txBody>
                <a:bodyPr rtlCol="1"/>
                <a:lstStyle/>
                <a:p>
                  <a:pPr algn="just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en-US" dirty="0">
                      <a:solidFill>
                        <a:prstClr val="black"/>
                      </a:solidFill>
                      <a:latin typeface="Arial"/>
                      <a:cs typeface="Arial"/>
                    </a:rPr>
                    <a:t>C</a:t>
                  </a:r>
                  <a:endParaRPr lang="he-IL" dirty="0">
                    <a:solidFill>
                      <a:prstClr val="black"/>
                    </a:solidFill>
                    <a:latin typeface="Arial"/>
                    <a:cs typeface="Arial"/>
                  </a:endParaRPr>
                </a:p>
              </p:txBody>
            </p:sp>
            <p:sp>
              <p:nvSpPr>
                <p:cNvPr id="55" name="TextBox 54"/>
                <p:cNvSpPr txBox="1"/>
                <p:nvPr/>
              </p:nvSpPr>
              <p:spPr bwMode="auto">
                <a:xfrm>
                  <a:off x="4834351" y="5046971"/>
                  <a:ext cx="688906" cy="519366"/>
                </a:xfrm>
                <a:prstGeom prst="rect">
                  <a:avLst/>
                </a:prstGeom>
                <a:noFill/>
                <a:ln w="22225">
                  <a:noFill/>
                </a:ln>
                <a:effectLst>
                  <a:outerShdw sx="101000" sy="101000" algn="ctr" rotWithShape="0">
                    <a:schemeClr val="bg1">
                      <a:lumMod val="75000"/>
                    </a:schemeClr>
                  </a:outerShdw>
                </a:effectLst>
              </p:spPr>
              <p:txBody>
                <a:bodyPr rtlCol="1"/>
                <a:lstStyle/>
                <a:p>
                  <a:pPr algn="just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en-US" dirty="0">
                      <a:solidFill>
                        <a:prstClr val="black"/>
                      </a:solidFill>
                      <a:latin typeface="Arial"/>
                      <a:cs typeface="Arial"/>
                    </a:rPr>
                    <a:t>OH</a:t>
                  </a:r>
                  <a:endParaRPr lang="he-IL" dirty="0">
                    <a:solidFill>
                      <a:prstClr val="black"/>
                    </a:solidFill>
                    <a:latin typeface="Arial"/>
                    <a:cs typeface="Arial"/>
                  </a:endParaRPr>
                </a:p>
              </p:txBody>
            </p:sp>
            <p:cxnSp>
              <p:nvCxnSpPr>
                <p:cNvPr id="56" name="מחבר ישר 55"/>
                <p:cNvCxnSpPr/>
                <p:nvPr/>
              </p:nvCxnSpPr>
              <p:spPr bwMode="auto">
                <a:xfrm flipH="1" flipV="1">
                  <a:off x="7064564" y="5046971"/>
                  <a:ext cx="304769" cy="228712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57" name="TextBox 56"/>
                <p:cNvSpPr txBox="1"/>
                <p:nvPr/>
              </p:nvSpPr>
              <p:spPr bwMode="auto">
                <a:xfrm>
                  <a:off x="6150256" y="4416426"/>
                  <a:ext cx="471439" cy="519365"/>
                </a:xfrm>
                <a:prstGeom prst="rect">
                  <a:avLst/>
                </a:prstGeom>
                <a:noFill/>
                <a:ln w="22225">
                  <a:noFill/>
                </a:ln>
                <a:effectLst>
                  <a:outerShdw sx="101000" sy="101000" algn="ctr" rotWithShape="0">
                    <a:schemeClr val="bg1">
                      <a:lumMod val="75000"/>
                    </a:schemeClr>
                  </a:outerShdw>
                </a:effectLst>
              </p:spPr>
              <p:txBody>
                <a:bodyPr rtlCol="1"/>
                <a:lstStyle/>
                <a:p>
                  <a:pPr algn="just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en-US" dirty="0">
                      <a:solidFill>
                        <a:prstClr val="black"/>
                      </a:solidFill>
                      <a:latin typeface="Arial"/>
                      <a:cs typeface="Arial"/>
                    </a:rPr>
                    <a:t>O</a:t>
                  </a:r>
                  <a:endParaRPr lang="he-IL" dirty="0">
                    <a:solidFill>
                      <a:prstClr val="black"/>
                    </a:solidFill>
                    <a:latin typeface="Arial"/>
                    <a:cs typeface="Arial"/>
                  </a:endParaRPr>
                </a:p>
              </p:txBody>
            </p:sp>
            <p:cxnSp>
              <p:nvCxnSpPr>
                <p:cNvPr id="58" name="מחבר ישר 57"/>
                <p:cNvCxnSpPr/>
                <p:nvPr/>
              </p:nvCxnSpPr>
              <p:spPr bwMode="auto">
                <a:xfrm flipV="1">
                  <a:off x="6969324" y="4657844"/>
                  <a:ext cx="330167" cy="19377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59" name="TextBox 58"/>
                <p:cNvSpPr txBox="1"/>
                <p:nvPr/>
              </p:nvSpPr>
              <p:spPr bwMode="auto">
                <a:xfrm>
                  <a:off x="7089961" y="5104149"/>
                  <a:ext cx="688906" cy="519366"/>
                </a:xfrm>
                <a:prstGeom prst="rect">
                  <a:avLst/>
                </a:prstGeom>
                <a:noFill/>
                <a:ln w="22225">
                  <a:noFill/>
                </a:ln>
                <a:effectLst>
                  <a:outerShdw sx="101000" sy="101000" algn="ctr" rotWithShape="0">
                    <a:schemeClr val="bg1">
                      <a:lumMod val="75000"/>
                    </a:schemeClr>
                  </a:outerShdw>
                </a:effectLst>
              </p:spPr>
              <p:txBody>
                <a:bodyPr rtlCol="1"/>
                <a:lstStyle/>
                <a:p>
                  <a:pPr algn="just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en-US" dirty="0">
                      <a:solidFill>
                        <a:prstClr val="black"/>
                      </a:solidFill>
                      <a:latin typeface="Arial"/>
                      <a:cs typeface="Arial"/>
                    </a:rPr>
                    <a:t>OH</a:t>
                  </a:r>
                  <a:endParaRPr lang="he-IL" dirty="0">
                    <a:solidFill>
                      <a:prstClr val="black"/>
                    </a:solidFill>
                    <a:latin typeface="Arial"/>
                    <a:cs typeface="Arial"/>
                  </a:endParaRPr>
                </a:p>
              </p:txBody>
            </p:sp>
          </p:grpSp>
        </p:grpSp>
      </p:grpSp>
      <p:pic>
        <p:nvPicPr>
          <p:cNvPr id="54281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5" y="5000625"/>
            <a:ext cx="1852613" cy="1382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אליפסה 24"/>
          <p:cNvSpPr/>
          <p:nvPr/>
        </p:nvSpPr>
        <p:spPr bwMode="auto">
          <a:xfrm>
            <a:off x="4432694" y="4869566"/>
            <a:ext cx="496497" cy="468695"/>
          </a:xfrm>
          <a:prstGeom prst="ellipse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>
              <a:defRPr/>
            </a:pPr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26" name="אליפסה 25"/>
          <p:cNvSpPr/>
          <p:nvPr/>
        </p:nvSpPr>
        <p:spPr bwMode="auto">
          <a:xfrm>
            <a:off x="3912213" y="4873641"/>
            <a:ext cx="496497" cy="468695"/>
          </a:xfrm>
          <a:prstGeom prst="ellipse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>
              <a:defRPr/>
            </a:pPr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31775" y="419100"/>
            <a:ext cx="8215313" cy="46038"/>
          </a:xfrm>
          <a:prstGeom prst="rect">
            <a:avLst/>
          </a:prstGeom>
          <a:blipFill dpi="0" rotWithShape="1">
            <a:blip r:embed="rId2" cstate="print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7175" name="Slide Number Placeholder 8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fld id="{D1ED3B4A-DA06-432C-957E-26740D74BB0E}" type="slidenum">
              <a:rPr lang="he-IL" sz="1100" smtClean="0">
                <a:solidFill>
                  <a:schemeClr val="bg1">
                    <a:lumMod val="50000"/>
                  </a:schemeClr>
                </a:solidFill>
              </a:rPr>
              <a:pPr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4</a:t>
            </a:fld>
            <a:endParaRPr lang="he-IL" sz="1100" dirty="0" smtClean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55306" name="כותרת 5"/>
          <p:cNvSpPr>
            <a:spLocks noGrp="1"/>
          </p:cNvSpPr>
          <p:nvPr>
            <p:ph type="ctrTitle"/>
          </p:nvPr>
        </p:nvSpPr>
        <p:spPr bwMode="auto">
          <a:xfrm>
            <a:off x="785813" y="71438"/>
            <a:ext cx="7772400" cy="4413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z="1800" b="1" smtClean="0">
                <a:solidFill>
                  <a:srgbClr val="FF6600"/>
                </a:solidFill>
              </a:rPr>
              <a:t>ATP</a:t>
            </a:r>
            <a:r>
              <a:rPr lang="he-IL" sz="1800" b="1" smtClean="0">
                <a:solidFill>
                  <a:srgbClr val="FF6600"/>
                </a:solidFill>
              </a:rPr>
              <a:t> – מתווך במעברי האנרגיה בתא</a:t>
            </a:r>
            <a:endParaRPr lang="he-IL" sz="1800" smtClean="0"/>
          </a:p>
        </p:txBody>
      </p:sp>
      <p:sp>
        <p:nvSpPr>
          <p:cNvPr id="10" name="Rectangle 17"/>
          <p:cNvSpPr/>
          <p:nvPr/>
        </p:nvSpPr>
        <p:spPr>
          <a:xfrm>
            <a:off x="214313" y="500063"/>
            <a:ext cx="8429625" cy="6000750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/>
          <a:lstStyle/>
          <a:p>
            <a:pPr marL="342900" indent="-3429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dirty="0">
                <a:solidFill>
                  <a:schemeClr val="tx1"/>
                </a:solidFill>
              </a:rPr>
              <a:t>האנרגיה המשתחררת בנשימה התאית </a:t>
            </a:r>
            <a:r>
              <a:rPr lang="he-IL" dirty="0">
                <a:solidFill>
                  <a:srgbClr val="FF6600"/>
                </a:solidFill>
              </a:rPr>
              <a:t>משמשת לתהליכים צורכי אנרגיה בתא</a:t>
            </a:r>
            <a:r>
              <a:rPr lang="he-IL" dirty="0">
                <a:solidFill>
                  <a:prstClr val="black"/>
                </a:solidFill>
              </a:rPr>
              <a:t>:</a:t>
            </a:r>
          </a:p>
          <a:p>
            <a:pPr lvl="1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he-IL" dirty="0">
                <a:solidFill>
                  <a:schemeClr val="tx1"/>
                </a:solidFill>
              </a:rPr>
              <a:t> </a:t>
            </a:r>
            <a:r>
              <a:rPr lang="he-IL" u="sng" dirty="0">
                <a:solidFill>
                  <a:schemeClr val="tx1"/>
                </a:solidFill>
              </a:rPr>
              <a:t>מטבוליזם (=חילוף חומרים)</a:t>
            </a:r>
            <a:r>
              <a:rPr lang="he-IL" dirty="0">
                <a:solidFill>
                  <a:schemeClr val="tx1"/>
                </a:solidFill>
              </a:rPr>
              <a:t> </a:t>
            </a:r>
            <a:r>
              <a:rPr lang="he-IL" dirty="0" smtClean="0">
                <a:solidFill>
                  <a:schemeClr val="tx1"/>
                </a:solidFill>
              </a:rPr>
              <a:t>: </a:t>
            </a:r>
            <a:r>
              <a:rPr lang="he-IL" dirty="0">
                <a:solidFill>
                  <a:schemeClr val="tx1"/>
                </a:solidFill>
              </a:rPr>
              <a:t>תהליכי פירוק </a:t>
            </a:r>
            <a:r>
              <a:rPr lang="he-IL" dirty="0" smtClean="0">
                <a:solidFill>
                  <a:schemeClr val="tx1"/>
                </a:solidFill>
              </a:rPr>
              <a:t>חומרים והרכבתם. </a:t>
            </a:r>
            <a:endParaRPr lang="he-IL" dirty="0">
              <a:solidFill>
                <a:schemeClr val="tx1"/>
              </a:solidFill>
            </a:endParaRPr>
          </a:p>
          <a:p>
            <a:pPr lv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dirty="0">
                <a:solidFill>
                  <a:schemeClr val="tx1"/>
                </a:solidFill>
              </a:rPr>
              <a:t>  לדוגמה: הרכבת חלבונים מחומצות אמיניות בריבוזומים.</a:t>
            </a:r>
          </a:p>
          <a:p>
            <a:pPr lvl="1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he-IL" dirty="0">
                <a:solidFill>
                  <a:schemeClr val="tx1"/>
                </a:solidFill>
              </a:rPr>
              <a:t> </a:t>
            </a:r>
            <a:r>
              <a:rPr lang="he-IL" u="sng" dirty="0">
                <a:solidFill>
                  <a:schemeClr val="tx1"/>
                </a:solidFill>
              </a:rPr>
              <a:t>העברה פעילה</a:t>
            </a:r>
            <a:r>
              <a:rPr lang="he-IL" dirty="0">
                <a:solidFill>
                  <a:schemeClr val="tx1"/>
                </a:solidFill>
              </a:rPr>
              <a:t> – העברת חומרים בין התא </a:t>
            </a:r>
            <a:r>
              <a:rPr lang="he-IL" dirty="0" smtClean="0">
                <a:solidFill>
                  <a:schemeClr val="tx1"/>
                </a:solidFill>
              </a:rPr>
              <a:t>לסביבתו </a:t>
            </a:r>
            <a:r>
              <a:rPr lang="he-IL" dirty="0">
                <a:solidFill>
                  <a:schemeClr val="tx1"/>
                </a:solidFill>
              </a:rPr>
              <a:t>על ידי המשאבות בקרום התא. </a:t>
            </a:r>
          </a:p>
          <a:p>
            <a:pPr lvl="1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he-IL" dirty="0">
                <a:solidFill>
                  <a:schemeClr val="tx1"/>
                </a:solidFill>
              </a:rPr>
              <a:t> </a:t>
            </a:r>
            <a:r>
              <a:rPr lang="he-IL" u="sng" dirty="0">
                <a:solidFill>
                  <a:schemeClr val="tx1"/>
                </a:solidFill>
              </a:rPr>
              <a:t>תנועה</a:t>
            </a:r>
            <a:r>
              <a:rPr lang="he-IL" dirty="0">
                <a:solidFill>
                  <a:schemeClr val="tx1"/>
                </a:solidFill>
              </a:rPr>
              <a:t> – תנועה בתוך התא ותנועה של התא. לדוגמה: תנועה של תא זרע.</a:t>
            </a:r>
          </a:p>
          <a:p>
            <a:pPr lvl="1" fontAlgn="auto">
              <a:spcBef>
                <a:spcPts val="0"/>
              </a:spcBef>
              <a:spcAft>
                <a:spcPts val="0"/>
              </a:spcAft>
              <a:defRPr/>
            </a:pPr>
            <a:endParaRPr lang="he-IL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he-IL" u="sng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u="sng" dirty="0">
                <a:solidFill>
                  <a:schemeClr val="tx1"/>
                </a:solidFill>
              </a:rPr>
              <a:t>בעיה</a:t>
            </a:r>
            <a:r>
              <a:rPr lang="he-IL" dirty="0">
                <a:solidFill>
                  <a:schemeClr val="tx1"/>
                </a:solidFill>
              </a:rPr>
              <a:t>: תהליכים צורכי אנרגיה בתא אינם צמודים במקום ובזמן לתהליך הנשימה התאית.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dirty="0">
                <a:solidFill>
                  <a:schemeClr val="tx1"/>
                </a:solidFill>
              </a:rPr>
              <a:t>רוב האנרגיה שמקורה </a:t>
            </a:r>
            <a:r>
              <a:rPr lang="he-IL" dirty="0" smtClean="0">
                <a:solidFill>
                  <a:schemeClr val="tx1"/>
                </a:solidFill>
              </a:rPr>
              <a:t>בחד</a:t>
            </a:r>
            <a:r>
              <a:rPr lang="he-IL" dirty="0" smtClean="0">
                <a:solidFill>
                  <a:schemeClr val="tx1"/>
                </a:solidFill>
                <a:latin typeface="Arial"/>
                <a:cs typeface="Arial"/>
              </a:rPr>
              <a:t>־</a:t>
            </a:r>
            <a:r>
              <a:rPr lang="he-IL" dirty="0" smtClean="0">
                <a:solidFill>
                  <a:schemeClr val="tx1"/>
                </a:solidFill>
              </a:rPr>
              <a:t>סוכר </a:t>
            </a:r>
            <a:r>
              <a:rPr lang="he-IL" dirty="0">
                <a:solidFill>
                  <a:schemeClr val="tx1"/>
                </a:solidFill>
              </a:rPr>
              <a:t>המתפרק בנשימה התאית משתחררת </a:t>
            </a:r>
            <a:r>
              <a:rPr lang="he-IL" noProof="1">
                <a:solidFill>
                  <a:schemeClr val="tx1"/>
                </a:solidFill>
              </a:rPr>
              <a:t>במיטוכונדריה, </a:t>
            </a:r>
            <a:endParaRPr lang="he-IL" noProof="1" smtClean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noProof="1" smtClean="0">
                <a:solidFill>
                  <a:schemeClr val="tx1"/>
                </a:solidFill>
              </a:rPr>
              <a:t>אך </a:t>
            </a:r>
            <a:r>
              <a:rPr lang="he-IL" noProof="1">
                <a:solidFill>
                  <a:schemeClr val="tx1"/>
                </a:solidFill>
              </a:rPr>
              <a:t>מנוצלת, </a:t>
            </a:r>
            <a:r>
              <a:rPr lang="he-IL" noProof="1" smtClean="0">
                <a:solidFill>
                  <a:schemeClr val="tx1"/>
                </a:solidFill>
              </a:rPr>
              <a:t>לדוגמה, </a:t>
            </a:r>
            <a:r>
              <a:rPr lang="he-IL" dirty="0">
                <a:solidFill>
                  <a:schemeClr val="tx1"/>
                </a:solidFill>
              </a:rPr>
              <a:t>בריבוזומים או במשאבות </a:t>
            </a:r>
            <a:r>
              <a:rPr lang="he-IL" dirty="0">
                <a:solidFill>
                  <a:prstClr val="black"/>
                </a:solidFill>
              </a:rPr>
              <a:t>בקרום התא.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he-IL" u="sng" dirty="0">
              <a:solidFill>
                <a:prstClr val="black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u="sng" dirty="0">
                <a:solidFill>
                  <a:prstClr val="black"/>
                </a:solidFill>
              </a:rPr>
              <a:t>איך נפתרת הבעיה</a:t>
            </a:r>
            <a:r>
              <a:rPr lang="he-IL" dirty="0">
                <a:solidFill>
                  <a:prstClr val="black"/>
                </a:solidFill>
              </a:rPr>
              <a:t>?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dirty="0">
                <a:solidFill>
                  <a:prstClr val="black"/>
                </a:solidFill>
              </a:rPr>
              <a:t>האנרגיה שמשתחררת </a:t>
            </a:r>
            <a:r>
              <a:rPr lang="he-IL" dirty="0" smtClean="0">
                <a:solidFill>
                  <a:prstClr val="black"/>
                </a:solidFill>
              </a:rPr>
              <a:t>מן החומר </a:t>
            </a:r>
            <a:r>
              <a:rPr lang="he-IL" dirty="0">
                <a:solidFill>
                  <a:prstClr val="black"/>
                </a:solidFill>
              </a:rPr>
              <a:t>האורגני בתהליך הנשימה התאית "נאגרת" במולקולה הנקראת </a:t>
            </a:r>
            <a:r>
              <a:rPr lang="en-US" sz="2000" u="sng" dirty="0">
                <a:solidFill>
                  <a:srgbClr val="FF6600"/>
                </a:solidFill>
              </a:rPr>
              <a:t>ATP</a:t>
            </a:r>
            <a:r>
              <a:rPr lang="he-IL" dirty="0">
                <a:solidFill>
                  <a:prstClr val="black"/>
                </a:solidFill>
              </a:rPr>
              <a:t>, המתווכת במעבר האנרגיה בין תהליך הנשימה התאית לבין תהליכים צורכי אנרגיה בתא.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he-IL" dirty="0">
              <a:solidFill>
                <a:prstClr val="black"/>
              </a:solidFill>
            </a:endParaRPr>
          </a:p>
          <a:p>
            <a:pPr lvl="1" fontAlgn="auto">
              <a:spcBef>
                <a:spcPts val="0"/>
              </a:spcBef>
              <a:spcAft>
                <a:spcPts val="0"/>
              </a:spcAft>
              <a:defRPr/>
            </a:pPr>
            <a:endParaRPr lang="he-IL" dirty="0">
              <a:solidFill>
                <a:prstClr val="black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he-IL" dirty="0">
              <a:solidFill>
                <a:prstClr val="black"/>
              </a:solidFill>
            </a:endParaRPr>
          </a:p>
        </p:txBody>
      </p:sp>
      <p:grpSp>
        <p:nvGrpSpPr>
          <p:cNvPr id="55308" name="קבוצה 23"/>
          <p:cNvGrpSpPr>
            <a:grpSpLocks/>
          </p:cNvGrpSpPr>
          <p:nvPr/>
        </p:nvGrpSpPr>
        <p:grpSpPr bwMode="auto">
          <a:xfrm>
            <a:off x="2214563" y="4700588"/>
            <a:ext cx="5429250" cy="1943100"/>
            <a:chOff x="2501771" y="4131235"/>
            <a:chExt cx="5429289" cy="1942812"/>
          </a:xfrm>
        </p:grpSpPr>
        <p:sp>
          <p:nvSpPr>
            <p:cNvPr id="7" name="פיצוץ 2 6"/>
            <p:cNvSpPr/>
            <p:nvPr/>
          </p:nvSpPr>
          <p:spPr bwMode="auto">
            <a:xfrm rot="1479687">
              <a:off x="3496432" y="4710385"/>
              <a:ext cx="1658937" cy="1363662"/>
            </a:xfrm>
            <a:prstGeom prst="irregularSeal2">
              <a:avLst/>
            </a:prstGeom>
            <a:solidFill>
              <a:srgbClr val="FF0000">
                <a:alpha val="67000"/>
              </a:srgbClr>
            </a:solidFill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>
                <a:defRPr/>
              </a:pPr>
              <a:endParaRPr lang="he-IL" dirty="0">
                <a:solidFill>
                  <a:prstClr val="white"/>
                </a:solidFill>
              </a:endParaRPr>
            </a:p>
          </p:txBody>
        </p:sp>
        <p:grpSp>
          <p:nvGrpSpPr>
            <p:cNvPr id="55312" name="קבוצה 4"/>
            <p:cNvGrpSpPr>
              <a:grpSpLocks/>
            </p:cNvGrpSpPr>
            <p:nvPr/>
          </p:nvGrpSpPr>
          <p:grpSpPr bwMode="auto">
            <a:xfrm>
              <a:off x="2501771" y="4131235"/>
              <a:ext cx="5429289" cy="1799936"/>
              <a:chOff x="663184" y="5300074"/>
              <a:chExt cx="3113462" cy="1210588"/>
            </a:xfrm>
          </p:grpSpPr>
          <p:grpSp>
            <p:nvGrpSpPr>
              <p:cNvPr id="55314" name="קבוצה 72"/>
              <p:cNvGrpSpPr>
                <a:grpSpLocks/>
              </p:cNvGrpSpPr>
              <p:nvPr/>
            </p:nvGrpSpPr>
            <p:grpSpPr bwMode="auto">
              <a:xfrm>
                <a:off x="663184" y="5300074"/>
                <a:ext cx="1580375" cy="502694"/>
                <a:chOff x="6046782" y="3308836"/>
                <a:chExt cx="1580611" cy="502537"/>
              </a:xfrm>
            </p:grpSpPr>
            <p:grpSp>
              <p:nvGrpSpPr>
                <p:cNvPr id="55316" name="קבוצה 79"/>
                <p:cNvGrpSpPr>
                  <a:grpSpLocks/>
                </p:cNvGrpSpPr>
                <p:nvPr/>
              </p:nvGrpSpPr>
              <p:grpSpPr bwMode="auto">
                <a:xfrm>
                  <a:off x="6046782" y="3316987"/>
                  <a:ext cx="963807" cy="494386"/>
                  <a:chOff x="5306129" y="3670353"/>
                  <a:chExt cx="963807" cy="494386"/>
                </a:xfrm>
              </p:grpSpPr>
              <p:sp>
                <p:nvSpPr>
                  <p:cNvPr id="21" name="מלבן מעוגל 20"/>
                  <p:cNvSpPr/>
                  <p:nvPr/>
                </p:nvSpPr>
                <p:spPr>
                  <a:xfrm>
                    <a:off x="5306129" y="3670353"/>
                    <a:ext cx="684602" cy="494386"/>
                  </a:xfrm>
                  <a:prstGeom prst="roundRect">
                    <a:avLst/>
                  </a:prstGeom>
                  <a:scene3d>
                    <a:camera prst="orthographicFront"/>
                    <a:lightRig rig="threePt" dir="t"/>
                  </a:scene3d>
                  <a:sp3d>
                    <a:bevelT/>
                  </a:sp3d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1" anchor="ctr"/>
                  <a:lstStyle/>
                  <a:p>
                    <a:pPr algn="ctr">
                      <a:defRPr/>
                    </a:pPr>
                    <a:endParaRPr lang="he-IL" dirty="0">
                      <a:solidFill>
                        <a:prstClr val="white"/>
                      </a:solidFill>
                    </a:endParaRPr>
                  </a:p>
                </p:txBody>
              </p:sp>
              <p:sp>
                <p:nvSpPr>
                  <p:cNvPr id="22" name="אליפסה 21"/>
                  <p:cNvSpPr/>
                  <p:nvPr/>
                </p:nvSpPr>
                <p:spPr>
                  <a:xfrm>
                    <a:off x="5985174" y="3766417"/>
                    <a:ext cx="284762" cy="315132"/>
                  </a:xfrm>
                  <a:prstGeom prst="ellipse">
                    <a:avLst/>
                  </a:prstGeom>
                  <a:scene3d>
                    <a:camera prst="orthographicFront"/>
                    <a:lightRig rig="threePt" dir="t"/>
                  </a:scene3d>
                  <a:sp3d>
                    <a:bevelT/>
                  </a:sp3d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1" anchor="ctr"/>
                  <a:lstStyle/>
                  <a:p>
                    <a:pPr algn="ctr">
                      <a:defRPr/>
                    </a:pPr>
                    <a:endParaRPr lang="he-IL" dirty="0">
                      <a:solidFill>
                        <a:prstClr val="white"/>
                      </a:solidFill>
                    </a:endParaRPr>
                  </a:p>
                </p:txBody>
              </p:sp>
            </p:grpSp>
            <p:sp>
              <p:nvSpPr>
                <p:cNvPr id="15" name="TextBox 14"/>
                <p:cNvSpPr txBox="1"/>
                <p:nvPr/>
              </p:nvSpPr>
              <p:spPr>
                <a:xfrm>
                  <a:off x="6169700" y="3308836"/>
                  <a:ext cx="368755" cy="440761"/>
                </a:xfrm>
                <a:prstGeom prst="rect">
                  <a:avLst/>
                </a:prstGeom>
                <a:noFill/>
                <a:ln w="22225">
                  <a:noFill/>
                </a:ln>
                <a:effectLst>
                  <a:outerShdw sx="101000" sy="101000" algn="ctr" rotWithShape="0">
                    <a:schemeClr val="bg1">
                      <a:lumMod val="75000"/>
                    </a:schemeClr>
                  </a:outerShdw>
                </a:effectLst>
              </p:spPr>
              <p:txBody>
                <a:bodyPr rtlCol="1" anchor="ctr">
                  <a:normAutofit/>
                </a:bodyPr>
                <a:lstStyle/>
                <a:p>
                  <a:pPr algn="ctr" rtl="0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en-US" sz="2000" dirty="0">
                      <a:solidFill>
                        <a:prstClr val="black"/>
                      </a:solidFill>
                      <a:latin typeface="Arial"/>
                      <a:cs typeface="Arial"/>
                    </a:rPr>
                    <a:t>A</a:t>
                  </a:r>
                  <a:endParaRPr lang="he-IL" sz="2000" dirty="0">
                    <a:solidFill>
                      <a:prstClr val="black"/>
                    </a:solidFill>
                    <a:latin typeface="Arial"/>
                    <a:cs typeface="Arial"/>
                  </a:endParaRPr>
                </a:p>
              </p:txBody>
            </p:sp>
            <p:sp>
              <p:nvSpPr>
                <p:cNvPr id="16" name="TextBox 15"/>
                <p:cNvSpPr txBox="1"/>
                <p:nvPr/>
              </p:nvSpPr>
              <p:spPr>
                <a:xfrm>
                  <a:off x="6702346" y="3384608"/>
                  <a:ext cx="248568" cy="357518"/>
                </a:xfrm>
                <a:prstGeom prst="rect">
                  <a:avLst/>
                </a:prstGeom>
                <a:noFill/>
                <a:ln w="22225">
                  <a:noFill/>
                </a:ln>
                <a:effectLst>
                  <a:outerShdw sx="101000" sy="101000" algn="ctr" rotWithShape="0">
                    <a:schemeClr val="bg1">
                      <a:lumMod val="75000"/>
                    </a:schemeClr>
                  </a:outerShdw>
                </a:effectLst>
              </p:spPr>
              <p:txBody>
                <a:bodyPr rtlCol="1" anchor="ctr">
                  <a:normAutofit/>
                </a:bodyPr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en-US" dirty="0">
                      <a:solidFill>
                        <a:prstClr val="black"/>
                      </a:solidFill>
                      <a:latin typeface="Arial"/>
                      <a:cs typeface="Arial"/>
                    </a:rPr>
                    <a:t>Pi</a:t>
                  </a:r>
                  <a:endParaRPr lang="he-IL" dirty="0">
                    <a:solidFill>
                      <a:prstClr val="black"/>
                    </a:solidFill>
                    <a:latin typeface="Arial"/>
                    <a:cs typeface="Arial"/>
                  </a:endParaRPr>
                </a:p>
              </p:txBody>
            </p:sp>
            <p:sp>
              <p:nvSpPr>
                <p:cNvPr id="17" name="TextBox 16"/>
                <p:cNvSpPr txBox="1"/>
                <p:nvPr/>
              </p:nvSpPr>
              <p:spPr>
                <a:xfrm>
                  <a:off x="6965481" y="3404886"/>
                  <a:ext cx="295004" cy="344711"/>
                </a:xfrm>
                <a:prstGeom prst="rect">
                  <a:avLst/>
                </a:prstGeom>
                <a:noFill/>
                <a:ln w="22225">
                  <a:noFill/>
                </a:ln>
                <a:effectLst>
                  <a:outerShdw sx="101000" sy="101000" algn="ctr" rotWithShape="0">
                    <a:schemeClr val="bg1">
                      <a:lumMod val="75000"/>
                    </a:schemeClr>
                  </a:outerShdw>
                </a:effectLst>
              </p:spPr>
              <p:txBody>
                <a:bodyPr rtlCol="1" anchor="ctr">
                  <a:normAutofit/>
                </a:bodyPr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en-US" dirty="0">
                      <a:solidFill>
                        <a:prstClr val="black"/>
                      </a:solidFill>
                      <a:latin typeface="Arial"/>
                      <a:cs typeface="Arial"/>
                    </a:rPr>
                    <a:t>Pi</a:t>
                  </a:r>
                  <a:endParaRPr lang="he-IL" dirty="0">
                    <a:solidFill>
                      <a:prstClr val="black"/>
                    </a:solidFill>
                    <a:latin typeface="Arial"/>
                    <a:cs typeface="Arial"/>
                  </a:endParaRPr>
                </a:p>
              </p:txBody>
            </p:sp>
            <p:sp>
              <p:nvSpPr>
                <p:cNvPr id="18" name="TextBox 17"/>
                <p:cNvSpPr txBox="1"/>
                <p:nvPr/>
              </p:nvSpPr>
              <p:spPr>
                <a:xfrm>
                  <a:off x="7268680" y="3403818"/>
                  <a:ext cx="358739" cy="347913"/>
                </a:xfrm>
                <a:prstGeom prst="rect">
                  <a:avLst/>
                </a:prstGeom>
                <a:noFill/>
                <a:ln w="22225">
                  <a:noFill/>
                </a:ln>
                <a:effectLst>
                  <a:outerShdw sx="101000" sy="101000" algn="ctr" rotWithShape="0">
                    <a:schemeClr val="bg1">
                      <a:lumMod val="75000"/>
                    </a:schemeClr>
                  </a:outerShdw>
                </a:effectLst>
              </p:spPr>
              <p:txBody>
                <a:bodyPr rtlCol="1" anchor="ctr">
                  <a:normAutofit/>
                </a:bodyPr>
                <a:lstStyle/>
                <a:p>
                  <a:pPr algn="ctr" rtl="0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en-US" dirty="0">
                      <a:solidFill>
                        <a:prstClr val="black"/>
                      </a:solidFill>
                      <a:latin typeface="Arial"/>
                      <a:cs typeface="Arial"/>
                    </a:rPr>
                    <a:t>Pi</a:t>
                  </a:r>
                  <a:endParaRPr lang="he-IL" dirty="0">
                    <a:solidFill>
                      <a:prstClr val="black"/>
                    </a:solidFill>
                    <a:latin typeface="Arial"/>
                    <a:cs typeface="Arial"/>
                  </a:endParaRPr>
                </a:p>
              </p:txBody>
            </p:sp>
          </p:grpSp>
          <p:sp>
            <p:nvSpPr>
              <p:cNvPr id="11" name="TextBox 10"/>
              <p:cNvSpPr txBox="1"/>
              <p:nvPr/>
            </p:nvSpPr>
            <p:spPr>
              <a:xfrm>
                <a:off x="2056049" y="6303572"/>
                <a:ext cx="1720597" cy="207105"/>
              </a:xfrm>
              <a:prstGeom prst="rect">
                <a:avLst/>
              </a:prstGeom>
              <a:noFill/>
              <a:ln w="19050">
                <a:noFill/>
              </a:ln>
              <a:effectLst>
                <a:outerShdw sx="102000" sy="102000" algn="tl" rotWithShape="0">
                  <a:schemeClr val="bg1">
                    <a:lumMod val="65000"/>
                    <a:alpha val="0"/>
                  </a:schemeClr>
                </a:outerShdw>
              </a:effectLst>
            </p:spPr>
            <p:txBody>
              <a:bodyPr lIns="0" tIns="0" rIns="0" bIns="0" rtlCol="1">
                <a:sp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he-IL" sz="2000" dirty="0"/>
                  <a:t>אדנוזין טרי פוספט – </a:t>
                </a:r>
                <a:r>
                  <a:rPr lang="en-US" sz="2000" dirty="0"/>
                  <a:t>ATP</a:t>
                </a:r>
                <a:endParaRPr lang="he-IL" sz="2000" u="sng" dirty="0"/>
              </a:p>
            </p:txBody>
          </p:sp>
        </p:grpSp>
        <p:sp>
          <p:nvSpPr>
            <p:cNvPr id="23" name="TextBox 22"/>
            <p:cNvSpPr txBox="1"/>
            <p:nvPr/>
          </p:nvSpPr>
          <p:spPr bwMode="auto">
            <a:xfrm>
              <a:off x="3767017" y="5143910"/>
              <a:ext cx="928695" cy="368245"/>
            </a:xfrm>
            <a:prstGeom prst="rect">
              <a:avLst/>
            </a:prstGeom>
            <a:noFill/>
            <a:ln w="19050">
              <a:noFill/>
            </a:ln>
            <a:effectLst>
              <a:outerShdw sx="102000" sy="102000" algn="tl" rotWithShape="0">
                <a:schemeClr val="bg1">
                  <a:lumMod val="65000"/>
                  <a:alpha val="0"/>
                </a:schemeClr>
              </a:outerShdw>
            </a:effectLst>
          </p:spPr>
          <p:txBody>
            <a:bodyPr lIns="0" tIns="0" rIns="0" bIns="0" rtlCol="1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he-IL" sz="2400" b="1" dirty="0">
                  <a:solidFill>
                    <a:srgbClr val="FFFF00"/>
                  </a:solidFill>
                </a:rPr>
                <a:t>אנרגיה</a:t>
              </a:r>
              <a:endParaRPr lang="he-IL" sz="2400" b="1" u="sng" dirty="0">
                <a:solidFill>
                  <a:srgbClr val="FFFF00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פיצוץ 2 72"/>
          <p:cNvSpPr/>
          <p:nvPr/>
        </p:nvSpPr>
        <p:spPr bwMode="auto">
          <a:xfrm rot="1479687">
            <a:off x="7413625" y="1416050"/>
            <a:ext cx="1563688" cy="1268413"/>
          </a:xfrm>
          <a:prstGeom prst="irregularSeal2">
            <a:avLst/>
          </a:prstGeom>
          <a:solidFill>
            <a:srgbClr val="FF0000">
              <a:alpha val="67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>
              <a:defRPr/>
            </a:pPr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7175" name="Slide Number Placeholder 8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7134D7E-7EDC-4E64-899F-1015F36EC743}" type="slidenum">
              <a:rPr lang="he-IL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he-IL" dirty="0" smtClean="0"/>
          </a:p>
        </p:txBody>
      </p:sp>
      <p:sp>
        <p:nvSpPr>
          <p:cNvPr id="6" name="כותרת 5"/>
          <p:cNvSpPr>
            <a:spLocks noGrp="1"/>
          </p:cNvSpPr>
          <p:nvPr>
            <p:ph type="ctrTitle"/>
          </p:nvPr>
        </p:nvSpPr>
        <p:spPr>
          <a:xfrm>
            <a:off x="785813" y="71438"/>
            <a:ext cx="7772400" cy="441325"/>
          </a:xfrm>
        </p:spPr>
        <p:txBody>
          <a:bodyPr/>
          <a:lstStyle/>
          <a:p>
            <a:pPr fontAlgn="auto">
              <a:defRPr/>
            </a:pPr>
            <a:r>
              <a:rPr lang="en-US" sz="1800" b="1" dirty="0" smtClean="0">
                <a:solidFill>
                  <a:srgbClr val="FF6600"/>
                </a:solidFill>
                <a:ea typeface="+mn-ea"/>
              </a:rPr>
              <a:t>ATP </a:t>
            </a:r>
            <a:r>
              <a:rPr lang="he-IL" sz="1800" b="1" dirty="0" smtClean="0">
                <a:solidFill>
                  <a:srgbClr val="FF6600"/>
                </a:solidFill>
                <a:ea typeface="+mn-ea"/>
              </a:rPr>
              <a:t> – מתווך במעברי האנרגיה בתא</a:t>
            </a:r>
            <a:endParaRPr lang="he-IL" sz="1800" dirty="0" smtClean="0"/>
          </a:p>
        </p:txBody>
      </p:sp>
      <p:sp>
        <p:nvSpPr>
          <p:cNvPr id="85" name="TextBox 84"/>
          <p:cNvSpPr txBox="1"/>
          <p:nvPr/>
        </p:nvSpPr>
        <p:spPr>
          <a:xfrm>
            <a:off x="-44450" y="4589463"/>
            <a:ext cx="8183563" cy="369887"/>
          </a:xfrm>
          <a:prstGeom prst="rect">
            <a:avLst/>
          </a:prstGeom>
          <a:noFill/>
          <a:ln w="19050">
            <a:noFill/>
          </a:ln>
          <a:effectLst>
            <a:outerShdw sx="102000" sy="102000" algn="tl" rotWithShape="0">
              <a:schemeClr val="bg1">
                <a:lumMod val="65000"/>
                <a:alpha val="0"/>
              </a:schemeClr>
            </a:outerShdw>
          </a:effectLst>
        </p:spPr>
        <p:txBody>
          <a:bodyPr rtlCol="1">
            <a:spAutoFit/>
          </a:bodyPr>
          <a:lstStyle/>
          <a:p>
            <a:pPr algn="l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solidFill>
                  <a:srgbClr val="1D4C72"/>
                </a:solidFill>
              </a:rPr>
              <a:t>                    ATP                                               ADP          +   Pi         </a:t>
            </a:r>
            <a:endParaRPr lang="he-IL" dirty="0">
              <a:solidFill>
                <a:srgbClr val="1D4C72"/>
              </a:solidFill>
            </a:endParaRPr>
          </a:p>
        </p:txBody>
      </p:sp>
      <p:sp>
        <p:nvSpPr>
          <p:cNvPr id="3" name="מלבן מעוגל 2"/>
          <p:cNvSpPr/>
          <p:nvPr/>
        </p:nvSpPr>
        <p:spPr>
          <a:xfrm>
            <a:off x="107950" y="465138"/>
            <a:ext cx="8928100" cy="325120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>
              <a:defRPr/>
            </a:pPr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87" name="מלבן מעוגל 86"/>
          <p:cNvSpPr/>
          <p:nvPr/>
        </p:nvSpPr>
        <p:spPr>
          <a:xfrm>
            <a:off x="107950" y="3822700"/>
            <a:ext cx="8928100" cy="290195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>
              <a:defRPr/>
            </a:pPr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-114300" y="6218238"/>
            <a:ext cx="9043988" cy="369887"/>
          </a:xfrm>
          <a:prstGeom prst="rect">
            <a:avLst/>
          </a:prstGeom>
          <a:noFill/>
          <a:ln w="19050">
            <a:noFill/>
          </a:ln>
          <a:effectLst>
            <a:outerShdw sx="102000" sy="102000" algn="tl" rotWithShape="0">
              <a:schemeClr val="bg1">
                <a:lumMod val="65000"/>
                <a:alpha val="0"/>
              </a:schemeClr>
            </a:outerShdw>
          </a:effectLst>
        </p:spPr>
        <p:txBody>
          <a:bodyPr rtlCol="1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dirty="0" smtClean="0">
                <a:solidFill>
                  <a:prstClr val="black"/>
                </a:solidFill>
              </a:rPr>
              <a:t>ה</a:t>
            </a:r>
            <a:r>
              <a:rPr lang="he-IL" dirty="0" smtClean="0">
                <a:solidFill>
                  <a:prstClr val="black"/>
                </a:solidFill>
                <a:latin typeface="Arial"/>
                <a:cs typeface="Arial"/>
              </a:rPr>
              <a:t>־</a:t>
            </a:r>
            <a:r>
              <a:rPr lang="en-US" dirty="0" smtClean="0">
                <a:solidFill>
                  <a:prstClr val="black"/>
                </a:solidFill>
              </a:rPr>
              <a:t>ATP</a:t>
            </a:r>
            <a:r>
              <a:rPr lang="he-IL" dirty="0" smtClean="0">
                <a:solidFill>
                  <a:prstClr val="black"/>
                </a:solidFill>
              </a:rPr>
              <a:t> </a:t>
            </a:r>
            <a:r>
              <a:rPr lang="he-IL" dirty="0">
                <a:solidFill>
                  <a:prstClr val="black"/>
                </a:solidFill>
              </a:rPr>
              <a:t>עובר לכל חלקי התא ומספק אנרגיה לתהליכים צורכי </a:t>
            </a:r>
            <a:r>
              <a:rPr lang="he-IL" dirty="0" smtClean="0"/>
              <a:t>אנרגיה דרך התפרקותו </a:t>
            </a:r>
            <a:r>
              <a:rPr lang="he-IL" dirty="0" smtClean="0">
                <a:solidFill>
                  <a:prstClr val="black"/>
                </a:solidFill>
              </a:rPr>
              <a:t>ל</a:t>
            </a:r>
            <a:r>
              <a:rPr lang="he-IL" dirty="0" smtClean="0">
                <a:solidFill>
                  <a:prstClr val="black"/>
                </a:solidFill>
                <a:latin typeface="Arial"/>
                <a:cs typeface="Arial"/>
              </a:rPr>
              <a:t>־</a:t>
            </a:r>
            <a:r>
              <a:rPr lang="en-US" dirty="0" smtClean="0">
                <a:solidFill>
                  <a:prstClr val="black"/>
                </a:solidFill>
              </a:rPr>
              <a:t>ADP</a:t>
            </a:r>
            <a:r>
              <a:rPr lang="he-IL" dirty="0" smtClean="0">
                <a:solidFill>
                  <a:prstClr val="black"/>
                </a:solidFill>
              </a:rPr>
              <a:t> </a:t>
            </a:r>
            <a:r>
              <a:rPr lang="he-IL" dirty="0" err="1" smtClean="0">
                <a:solidFill>
                  <a:prstClr val="black"/>
                </a:solidFill>
              </a:rPr>
              <a:t>ול</a:t>
            </a:r>
            <a:r>
              <a:rPr lang="he-IL" dirty="0" smtClean="0">
                <a:solidFill>
                  <a:prstClr val="black"/>
                </a:solidFill>
                <a:latin typeface="Arial"/>
                <a:cs typeface="Arial"/>
              </a:rPr>
              <a:t>־</a:t>
            </a:r>
            <a:r>
              <a:rPr lang="en-US" dirty="0" smtClean="0">
                <a:solidFill>
                  <a:prstClr val="black"/>
                </a:solidFill>
              </a:rPr>
              <a:t>Pi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1" name="TextBox 90"/>
          <p:cNvSpPr txBox="1"/>
          <p:nvPr/>
        </p:nvSpPr>
        <p:spPr>
          <a:xfrm>
            <a:off x="1835150" y="3987800"/>
            <a:ext cx="5133975" cy="369888"/>
          </a:xfrm>
          <a:prstGeom prst="rect">
            <a:avLst/>
          </a:prstGeom>
          <a:noFill/>
          <a:ln w="19050">
            <a:noFill/>
          </a:ln>
          <a:effectLst>
            <a:outerShdw sx="102000" sy="102000" algn="tl" rotWithShape="0">
              <a:schemeClr val="bg1">
                <a:lumMod val="65000"/>
                <a:alpha val="0"/>
              </a:schemeClr>
            </a:outerShdw>
          </a:effectLst>
        </p:spPr>
        <p:txBody>
          <a:bodyPr rtlCol="1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b="1" u="sng" dirty="0">
                <a:solidFill>
                  <a:srgbClr val="1D4C72"/>
                </a:solidFill>
                <a:latin typeface="+mn-lt"/>
                <a:cs typeface="+mn-cs"/>
              </a:rPr>
              <a:t>כאשר </a:t>
            </a:r>
            <a:r>
              <a:rPr lang="he-IL" b="1" u="sng" dirty="0" smtClean="0">
                <a:solidFill>
                  <a:srgbClr val="1D4C72"/>
                </a:solidFill>
                <a:latin typeface="+mn-lt"/>
                <a:cs typeface="+mn-cs"/>
              </a:rPr>
              <a:t>ה</a:t>
            </a:r>
            <a:r>
              <a:rPr lang="he-IL" b="1" u="sng" dirty="0" smtClean="0">
                <a:solidFill>
                  <a:srgbClr val="1D4C72"/>
                </a:solidFill>
                <a:latin typeface="Arial"/>
                <a:cs typeface="Arial"/>
              </a:rPr>
              <a:t>־</a:t>
            </a:r>
            <a:r>
              <a:rPr lang="en-US" b="1" u="sng" dirty="0" smtClean="0">
                <a:solidFill>
                  <a:srgbClr val="1D4C72"/>
                </a:solidFill>
                <a:latin typeface="+mn-lt"/>
                <a:cs typeface="+mn-cs"/>
              </a:rPr>
              <a:t>ATP</a:t>
            </a:r>
            <a:r>
              <a:rPr lang="he-IL" b="1" u="sng" dirty="0" smtClean="0">
                <a:solidFill>
                  <a:srgbClr val="1D4C72"/>
                </a:solidFill>
                <a:latin typeface="+mn-lt"/>
                <a:cs typeface="+mn-cs"/>
              </a:rPr>
              <a:t> </a:t>
            </a:r>
            <a:r>
              <a:rPr lang="he-IL" b="1" u="sng" dirty="0">
                <a:solidFill>
                  <a:srgbClr val="1D4C72"/>
                </a:solidFill>
                <a:latin typeface="+mn-lt"/>
                <a:cs typeface="+mn-cs"/>
              </a:rPr>
              <a:t>מתפרק האנרגיה משתחררת</a:t>
            </a:r>
          </a:p>
        </p:txBody>
      </p:sp>
      <p:sp>
        <p:nvSpPr>
          <p:cNvPr id="92" name="TextBox 91"/>
          <p:cNvSpPr txBox="1"/>
          <p:nvPr/>
        </p:nvSpPr>
        <p:spPr>
          <a:xfrm>
            <a:off x="2555875" y="558800"/>
            <a:ext cx="4179888" cy="369888"/>
          </a:xfrm>
          <a:prstGeom prst="rect">
            <a:avLst/>
          </a:prstGeom>
          <a:noFill/>
          <a:ln w="19050">
            <a:noFill/>
          </a:ln>
          <a:effectLst>
            <a:outerShdw sx="102000" sy="102000" algn="tl" rotWithShape="0">
              <a:schemeClr val="bg1">
                <a:lumMod val="65000"/>
                <a:alpha val="0"/>
              </a:schemeClr>
            </a:outerShdw>
          </a:effectLst>
        </p:spPr>
        <p:txBody>
          <a:bodyPr rtlCol="1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b="1" u="sng" dirty="0">
                <a:solidFill>
                  <a:srgbClr val="1D4C72"/>
                </a:solidFill>
                <a:latin typeface="+mn-lt"/>
                <a:cs typeface="+mn-cs"/>
              </a:rPr>
              <a:t>כדי ליצור  </a:t>
            </a:r>
            <a:r>
              <a:rPr lang="en-US" b="1" u="sng" dirty="0">
                <a:solidFill>
                  <a:srgbClr val="1D4C72"/>
                </a:solidFill>
                <a:latin typeface="+mn-lt"/>
                <a:cs typeface="+mn-cs"/>
              </a:rPr>
              <a:t>ATP</a:t>
            </a:r>
            <a:r>
              <a:rPr lang="he-IL" b="1" u="sng" dirty="0">
                <a:solidFill>
                  <a:srgbClr val="1D4C72"/>
                </a:solidFill>
                <a:latin typeface="+mn-lt"/>
                <a:cs typeface="+mn-cs"/>
              </a:rPr>
              <a:t> צריך להשקיע אנרגיה</a:t>
            </a:r>
          </a:p>
        </p:txBody>
      </p:sp>
      <p:grpSp>
        <p:nvGrpSpPr>
          <p:cNvPr id="56331" name="קבוצה 118"/>
          <p:cNvGrpSpPr>
            <a:grpSpLocks/>
          </p:cNvGrpSpPr>
          <p:nvPr/>
        </p:nvGrpSpPr>
        <p:grpSpPr bwMode="auto">
          <a:xfrm>
            <a:off x="231775" y="419100"/>
            <a:ext cx="8510588" cy="5972175"/>
            <a:chOff x="231775" y="419100"/>
            <a:chExt cx="8511158" cy="5971796"/>
          </a:xfrm>
        </p:grpSpPr>
        <p:sp>
          <p:nvSpPr>
            <p:cNvPr id="117" name="פיצוץ 2 116"/>
            <p:cNvSpPr/>
            <p:nvPr/>
          </p:nvSpPr>
          <p:spPr bwMode="auto">
            <a:xfrm rot="1479687">
              <a:off x="1528850" y="4911440"/>
              <a:ext cx="1563792" cy="1268333"/>
            </a:xfrm>
            <a:prstGeom prst="irregularSeal2">
              <a:avLst/>
            </a:prstGeom>
            <a:solidFill>
              <a:srgbClr val="FF0000">
                <a:alpha val="67000"/>
              </a:srgb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>
                <a:defRPr/>
              </a:pPr>
              <a:endParaRPr lang="he-IL" dirty="0">
                <a:solidFill>
                  <a:prstClr val="white"/>
                </a:solidFill>
              </a:endParaRPr>
            </a:p>
          </p:txBody>
        </p:sp>
        <p:sp>
          <p:nvSpPr>
            <p:cNvPr id="118" name="מלבן מעוגל 117"/>
            <p:cNvSpPr/>
            <p:nvPr/>
          </p:nvSpPr>
          <p:spPr bwMode="auto">
            <a:xfrm>
              <a:off x="1595529" y="5387660"/>
              <a:ext cx="1093860" cy="649247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>
                <a:defRPr/>
              </a:pPr>
              <a:r>
                <a:rPr lang="he-IL" sz="1600" b="1" dirty="0">
                  <a:solidFill>
                    <a:srgbClr val="FFFF00"/>
                  </a:solidFill>
                </a:rPr>
                <a:t>אנרגיה</a:t>
              </a:r>
            </a:p>
          </p:txBody>
        </p:sp>
        <p:sp>
          <p:nvSpPr>
            <p:cNvPr id="72" name="פיצוץ 2 71"/>
            <p:cNvSpPr/>
            <p:nvPr/>
          </p:nvSpPr>
          <p:spPr bwMode="auto">
            <a:xfrm rot="1479687">
              <a:off x="3062478" y="1246136"/>
              <a:ext cx="1974982" cy="1623909"/>
            </a:xfrm>
            <a:prstGeom prst="irregularSeal2">
              <a:avLst/>
            </a:prstGeom>
            <a:solidFill>
              <a:srgbClr val="FF0000">
                <a:alpha val="67000"/>
              </a:srgb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>
                <a:defRPr/>
              </a:pPr>
              <a:endParaRPr lang="he-IL" dirty="0">
                <a:solidFill>
                  <a:prstClr val="white"/>
                </a:solidFill>
              </a:endParaRPr>
            </a:p>
          </p:txBody>
        </p:sp>
        <p:sp>
          <p:nvSpPr>
            <p:cNvPr id="4" name="Rectangle 3"/>
            <p:cNvSpPr/>
            <p:nvPr/>
          </p:nvSpPr>
          <p:spPr>
            <a:xfrm>
              <a:off x="231775" y="419100"/>
              <a:ext cx="8215863" cy="46035"/>
            </a:xfrm>
            <a:prstGeom prst="rect">
              <a:avLst/>
            </a:prstGeom>
            <a:blipFill dpi="0" rotWithShape="1">
              <a:blip r:embed="rId3" cstate="print"/>
              <a:srcRect/>
              <a:tile tx="0" ty="0" sx="100000" sy="100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he-IL" dirty="0">
                <a:solidFill>
                  <a:prstClr val="white"/>
                </a:solidFill>
              </a:endParaRPr>
            </a:p>
          </p:txBody>
        </p:sp>
        <p:sp>
          <p:nvSpPr>
            <p:cNvPr id="50" name="TextBox 49"/>
            <p:cNvSpPr txBox="1"/>
            <p:nvPr/>
          </p:nvSpPr>
          <p:spPr bwMode="auto">
            <a:xfrm>
              <a:off x="408000" y="995326"/>
              <a:ext cx="8182523" cy="369864"/>
            </a:xfrm>
            <a:prstGeom prst="rect">
              <a:avLst/>
            </a:prstGeom>
            <a:noFill/>
            <a:ln w="19050">
              <a:noFill/>
            </a:ln>
            <a:effectLst>
              <a:outerShdw sx="102000" sy="102000" algn="tl" rotWithShape="0">
                <a:schemeClr val="bg1">
                  <a:lumMod val="65000"/>
                  <a:alpha val="0"/>
                </a:schemeClr>
              </a:outerShdw>
            </a:effectLst>
          </p:spPr>
          <p:txBody>
            <a:bodyPr rtlCol="1">
              <a:spAutoFit/>
            </a:bodyPr>
            <a:lstStyle/>
            <a:p>
              <a:pPr algn="l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dirty="0">
                  <a:solidFill>
                    <a:srgbClr val="1D4C72"/>
                  </a:solidFill>
                </a:rPr>
                <a:t>         ADP          +    Pi                                                                ATP                </a:t>
              </a:r>
              <a:endParaRPr lang="he-IL" dirty="0">
                <a:solidFill>
                  <a:srgbClr val="1D4C72"/>
                </a:solidFill>
              </a:endParaRPr>
            </a:p>
          </p:txBody>
        </p:sp>
        <p:cxnSp>
          <p:nvCxnSpPr>
            <p:cNvPr id="7170" name="מחבר חץ ישר 7169"/>
            <p:cNvCxnSpPr/>
            <p:nvPr/>
          </p:nvCxnSpPr>
          <p:spPr bwMode="auto">
            <a:xfrm>
              <a:off x="5105726" y="1181052"/>
              <a:ext cx="979554" cy="0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מלבן מעוגל 19"/>
            <p:cNvSpPr/>
            <p:nvPr/>
          </p:nvSpPr>
          <p:spPr bwMode="auto">
            <a:xfrm>
              <a:off x="366722" y="1515993"/>
              <a:ext cx="916048" cy="661945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>
                <a:defRPr/>
              </a:pPr>
              <a:endParaRPr lang="he-IL" dirty="0">
                <a:solidFill>
                  <a:prstClr val="white"/>
                </a:solidFill>
              </a:endParaRPr>
            </a:p>
          </p:txBody>
        </p:sp>
        <p:sp>
          <p:nvSpPr>
            <p:cNvPr id="40" name="מלבן מעוגל 39"/>
            <p:cNvSpPr/>
            <p:nvPr/>
          </p:nvSpPr>
          <p:spPr bwMode="auto">
            <a:xfrm>
              <a:off x="3045013" y="1571552"/>
              <a:ext cx="1884489" cy="819098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>
                <a:defRPr/>
              </a:pPr>
              <a:r>
                <a:rPr lang="he-IL" sz="1600" b="1" dirty="0">
                  <a:solidFill>
                    <a:srgbClr val="FFFF00"/>
                  </a:solidFill>
                </a:rPr>
                <a:t>אנרגיה</a:t>
              </a:r>
            </a:p>
            <a:p>
              <a:pPr algn="ctr">
                <a:defRPr/>
              </a:pPr>
              <a:r>
                <a:rPr lang="he-IL" sz="1600" b="1" dirty="0" smtClean="0">
                  <a:solidFill>
                    <a:srgbClr val="FFFF00"/>
                  </a:solidFill>
                </a:rPr>
                <a:t>מן הנשימה </a:t>
              </a:r>
              <a:r>
                <a:rPr lang="he-IL" sz="1600" b="1" dirty="0">
                  <a:solidFill>
                    <a:srgbClr val="FFFF00"/>
                  </a:solidFill>
                </a:rPr>
                <a:t>התאית</a:t>
              </a:r>
            </a:p>
          </p:txBody>
        </p:sp>
        <p:sp>
          <p:nvSpPr>
            <p:cNvPr id="25" name="חיבור 24"/>
            <p:cNvSpPr/>
            <p:nvPr/>
          </p:nvSpPr>
          <p:spPr bwMode="auto">
            <a:xfrm>
              <a:off x="2132140" y="1722355"/>
              <a:ext cx="230202" cy="241285"/>
            </a:xfrm>
            <a:prstGeom prst="mathPlus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>
                <a:defRPr/>
              </a:pPr>
              <a:endParaRPr lang="he-IL" dirty="0">
                <a:solidFill>
                  <a:prstClr val="white"/>
                </a:solidFill>
              </a:endParaRPr>
            </a:p>
          </p:txBody>
        </p:sp>
        <p:sp>
          <p:nvSpPr>
            <p:cNvPr id="42" name="חיבור 41"/>
            <p:cNvSpPr/>
            <p:nvPr/>
          </p:nvSpPr>
          <p:spPr bwMode="auto">
            <a:xfrm>
              <a:off x="2849738" y="1741404"/>
              <a:ext cx="231791" cy="241285"/>
            </a:xfrm>
            <a:prstGeom prst="mathPlus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>
                <a:defRPr/>
              </a:pPr>
              <a:endParaRPr lang="he-IL" dirty="0">
                <a:solidFill>
                  <a:prstClr val="white"/>
                </a:solidFill>
              </a:endParaRPr>
            </a:p>
          </p:txBody>
        </p:sp>
        <p:sp>
          <p:nvSpPr>
            <p:cNvPr id="7171" name="TextBox 7170"/>
            <p:cNvSpPr txBox="1"/>
            <p:nvPr/>
          </p:nvSpPr>
          <p:spPr bwMode="auto">
            <a:xfrm>
              <a:off x="433402" y="1592189"/>
              <a:ext cx="589001" cy="574639"/>
            </a:xfrm>
            <a:prstGeom prst="rect">
              <a:avLst/>
            </a:prstGeom>
            <a:noFill/>
            <a:ln w="22225">
              <a:noFill/>
            </a:ln>
            <a:effectLst>
              <a:outerShdw sx="101000" sy="101000" algn="ctr" rotWithShape="0">
                <a:schemeClr val="bg1">
                  <a:lumMod val="75000"/>
                </a:schemeClr>
              </a:outerShdw>
            </a:effectLst>
          </p:spPr>
          <p:txBody>
            <a:bodyPr rtlCol="1" anchor="ctr">
              <a:norm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000" dirty="0">
                  <a:solidFill>
                    <a:prstClr val="black"/>
                  </a:solidFill>
                  <a:latin typeface="Arial"/>
                  <a:cs typeface="Arial"/>
                </a:rPr>
                <a:t>A</a:t>
              </a:r>
              <a:endParaRPr lang="he-IL" sz="2000" dirty="0">
                <a:solidFill>
                  <a:prstClr val="black"/>
                </a:solidFill>
                <a:latin typeface="Arial"/>
                <a:cs typeface="Arial"/>
              </a:endParaRPr>
            </a:p>
          </p:txBody>
        </p:sp>
        <p:grpSp>
          <p:nvGrpSpPr>
            <p:cNvPr id="56345" name="קבוצה 94"/>
            <p:cNvGrpSpPr>
              <a:grpSpLocks/>
            </p:cNvGrpSpPr>
            <p:nvPr/>
          </p:nvGrpSpPr>
          <p:grpSpPr bwMode="auto">
            <a:xfrm>
              <a:off x="1098550" y="1570038"/>
              <a:ext cx="593725" cy="574675"/>
              <a:chOff x="1098550" y="1570038"/>
              <a:chExt cx="593725" cy="574675"/>
            </a:xfrm>
          </p:grpSpPr>
          <p:sp>
            <p:nvSpPr>
              <p:cNvPr id="21" name="אליפסה 20"/>
              <p:cNvSpPr/>
              <p:nvPr/>
            </p:nvSpPr>
            <p:spPr bwMode="auto">
              <a:xfrm>
                <a:off x="1308172" y="1647747"/>
                <a:ext cx="384201" cy="398438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>
                  <a:defRPr/>
                </a:pPr>
                <a:endParaRPr lang="he-IL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55" name="TextBox 54"/>
              <p:cNvSpPr txBox="1"/>
              <p:nvPr/>
            </p:nvSpPr>
            <p:spPr bwMode="auto">
              <a:xfrm>
                <a:off x="1098608" y="1569965"/>
                <a:ext cx="590590" cy="574639"/>
              </a:xfrm>
              <a:prstGeom prst="rect">
                <a:avLst/>
              </a:prstGeom>
              <a:noFill/>
              <a:ln w="22225">
                <a:noFill/>
              </a:ln>
              <a:effectLst>
                <a:outerShdw sx="101000" sy="101000" algn="ctr" rotWithShape="0">
                  <a:schemeClr val="bg1">
                    <a:lumMod val="75000"/>
                  </a:schemeClr>
                </a:outerShdw>
              </a:effectLst>
            </p:spPr>
            <p:txBody>
              <a:bodyPr rtlCol="1" anchor="ctr">
                <a:norm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dirty="0">
                    <a:solidFill>
                      <a:prstClr val="black"/>
                    </a:solidFill>
                    <a:latin typeface="Arial"/>
                    <a:cs typeface="Arial"/>
                  </a:rPr>
                  <a:t>Pi</a:t>
                </a:r>
                <a:endParaRPr lang="he-IL" dirty="0">
                  <a:solidFill>
                    <a:prstClr val="black"/>
                  </a:solidFill>
                  <a:latin typeface="Arial"/>
                  <a:cs typeface="Arial"/>
                </a:endParaRPr>
              </a:p>
            </p:txBody>
          </p:sp>
        </p:grpSp>
        <p:grpSp>
          <p:nvGrpSpPr>
            <p:cNvPr id="56346" name="קבוצה 43"/>
            <p:cNvGrpSpPr>
              <a:grpSpLocks/>
            </p:cNvGrpSpPr>
            <p:nvPr/>
          </p:nvGrpSpPr>
          <p:grpSpPr bwMode="auto">
            <a:xfrm>
              <a:off x="6218628" y="1605395"/>
              <a:ext cx="1682065" cy="662497"/>
              <a:chOff x="35535" y="3156968"/>
              <a:chExt cx="1682429" cy="661780"/>
            </a:xfrm>
          </p:grpSpPr>
          <p:grpSp>
            <p:nvGrpSpPr>
              <p:cNvPr id="56390" name="קבוצה 44"/>
              <p:cNvGrpSpPr>
                <a:grpSpLocks/>
              </p:cNvGrpSpPr>
              <p:nvPr/>
            </p:nvGrpSpPr>
            <p:grpSpPr bwMode="auto">
              <a:xfrm>
                <a:off x="35535" y="3156968"/>
                <a:ext cx="1300980" cy="661780"/>
                <a:chOff x="5148064" y="3599308"/>
                <a:chExt cx="1300980" cy="661780"/>
              </a:xfrm>
            </p:grpSpPr>
            <p:sp>
              <p:nvSpPr>
                <p:cNvPr id="47" name="מלבן מעוגל 46"/>
                <p:cNvSpPr/>
                <p:nvPr/>
              </p:nvSpPr>
              <p:spPr>
                <a:xfrm>
                  <a:off x="5148075" y="3598802"/>
                  <a:ext cx="916247" cy="662815"/>
                </a:xfrm>
                <a:prstGeom prst="roundRect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1" anchor="ctr"/>
                <a:lstStyle/>
                <a:p>
                  <a:pPr algn="ctr">
                    <a:defRPr/>
                  </a:pPr>
                  <a:endParaRPr lang="he-IL" dirty="0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48" name="אליפסה 47"/>
                <p:cNvSpPr/>
                <p:nvPr/>
              </p:nvSpPr>
              <p:spPr>
                <a:xfrm>
                  <a:off x="6089729" y="3730413"/>
                  <a:ext cx="385872" cy="399592"/>
                </a:xfrm>
                <a:prstGeom prst="ellips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1" anchor="ctr"/>
                <a:lstStyle/>
                <a:p>
                  <a:pPr algn="ctr">
                    <a:defRPr/>
                  </a:pPr>
                  <a:endParaRPr lang="he-IL" dirty="0">
                    <a:solidFill>
                      <a:prstClr val="white"/>
                    </a:solidFill>
                  </a:endParaRPr>
                </a:p>
              </p:txBody>
            </p:sp>
          </p:grpSp>
          <p:sp>
            <p:nvSpPr>
              <p:cNvPr id="46" name="אליפסה 45"/>
              <p:cNvSpPr/>
              <p:nvPr/>
            </p:nvSpPr>
            <p:spPr>
              <a:xfrm>
                <a:off x="1356721" y="3270631"/>
                <a:ext cx="360464" cy="399592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>
                  <a:defRPr/>
                </a:pPr>
                <a:endParaRPr lang="he-IL" dirty="0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49" name="אליפסה 48"/>
            <p:cNvSpPr/>
            <p:nvPr/>
          </p:nvSpPr>
          <p:spPr bwMode="auto">
            <a:xfrm>
              <a:off x="7901502" y="1703306"/>
              <a:ext cx="360386" cy="39843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>
                <a:defRPr/>
              </a:pPr>
              <a:endParaRPr lang="he-IL" dirty="0">
                <a:solidFill>
                  <a:prstClr val="white"/>
                </a:solidFill>
              </a:endParaRPr>
            </a:p>
          </p:txBody>
        </p:sp>
        <p:sp>
          <p:nvSpPr>
            <p:cNvPr id="54" name="TextBox 53"/>
            <p:cNvSpPr txBox="1"/>
            <p:nvPr/>
          </p:nvSpPr>
          <p:spPr bwMode="auto">
            <a:xfrm>
              <a:off x="6212289" y="1654097"/>
              <a:ext cx="589001" cy="576226"/>
            </a:xfrm>
            <a:prstGeom prst="rect">
              <a:avLst/>
            </a:prstGeom>
            <a:noFill/>
            <a:ln w="22225">
              <a:noFill/>
            </a:ln>
            <a:effectLst>
              <a:outerShdw sx="101000" sy="101000" algn="ctr" rotWithShape="0">
                <a:schemeClr val="bg1">
                  <a:lumMod val="75000"/>
                </a:schemeClr>
              </a:outerShdw>
            </a:effectLst>
          </p:spPr>
          <p:txBody>
            <a:bodyPr rtlCol="1" anchor="ctr">
              <a:norm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000" dirty="0">
                  <a:solidFill>
                    <a:prstClr val="black"/>
                  </a:solidFill>
                  <a:latin typeface="Arial"/>
                  <a:cs typeface="Arial"/>
                </a:rPr>
                <a:t>A</a:t>
              </a:r>
              <a:endParaRPr lang="he-IL" sz="2000" dirty="0">
                <a:solidFill>
                  <a:prstClr val="black"/>
                </a:solidFill>
                <a:latin typeface="Arial"/>
                <a:cs typeface="Arial"/>
              </a:endParaRPr>
            </a:p>
          </p:txBody>
        </p:sp>
        <p:sp>
          <p:nvSpPr>
            <p:cNvPr id="58" name="TextBox 57"/>
            <p:cNvSpPr txBox="1"/>
            <p:nvPr/>
          </p:nvSpPr>
          <p:spPr bwMode="auto">
            <a:xfrm>
              <a:off x="6942587" y="1668384"/>
              <a:ext cx="589001" cy="574639"/>
            </a:xfrm>
            <a:prstGeom prst="rect">
              <a:avLst/>
            </a:prstGeom>
            <a:noFill/>
            <a:ln w="22225">
              <a:noFill/>
            </a:ln>
            <a:effectLst>
              <a:outerShdw sx="101000" sy="101000" algn="ctr" rotWithShape="0">
                <a:schemeClr val="bg1">
                  <a:lumMod val="75000"/>
                </a:schemeClr>
              </a:outerShdw>
            </a:effectLst>
          </p:spPr>
          <p:txBody>
            <a:bodyPr rtlCol="1" anchor="ctr">
              <a:norm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dirty="0">
                  <a:solidFill>
                    <a:prstClr val="black"/>
                  </a:solidFill>
                  <a:latin typeface="Arial"/>
                  <a:cs typeface="Arial"/>
                </a:rPr>
                <a:t>Pi</a:t>
              </a:r>
              <a:endParaRPr lang="he-IL" dirty="0">
                <a:solidFill>
                  <a:prstClr val="black"/>
                </a:solidFill>
                <a:latin typeface="Arial"/>
                <a:cs typeface="Arial"/>
              </a:endParaRPr>
            </a:p>
          </p:txBody>
        </p:sp>
        <p:sp>
          <p:nvSpPr>
            <p:cNvPr id="59" name="TextBox 58"/>
            <p:cNvSpPr txBox="1"/>
            <p:nvPr/>
          </p:nvSpPr>
          <p:spPr bwMode="auto">
            <a:xfrm>
              <a:off x="7312499" y="1674733"/>
              <a:ext cx="589002" cy="574639"/>
            </a:xfrm>
            <a:prstGeom prst="rect">
              <a:avLst/>
            </a:prstGeom>
            <a:noFill/>
            <a:ln w="22225">
              <a:noFill/>
            </a:ln>
            <a:effectLst>
              <a:outerShdw sx="101000" sy="101000" algn="ctr" rotWithShape="0">
                <a:schemeClr val="bg1">
                  <a:lumMod val="75000"/>
                </a:schemeClr>
              </a:outerShdw>
            </a:effectLst>
          </p:spPr>
          <p:txBody>
            <a:bodyPr rtlCol="1" anchor="ctr">
              <a:norm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dirty="0">
                  <a:solidFill>
                    <a:prstClr val="black"/>
                  </a:solidFill>
                  <a:latin typeface="Arial"/>
                  <a:cs typeface="Arial"/>
                </a:rPr>
                <a:t>Pi</a:t>
              </a:r>
              <a:endParaRPr lang="he-IL" dirty="0">
                <a:solidFill>
                  <a:prstClr val="black"/>
                </a:solidFill>
                <a:latin typeface="Arial"/>
                <a:cs typeface="Arial"/>
              </a:endParaRPr>
            </a:p>
          </p:txBody>
        </p:sp>
        <p:sp>
          <p:nvSpPr>
            <p:cNvPr id="60" name="TextBox 59"/>
            <p:cNvSpPr txBox="1"/>
            <p:nvPr/>
          </p:nvSpPr>
          <p:spPr bwMode="auto">
            <a:xfrm>
              <a:off x="7666536" y="1641397"/>
              <a:ext cx="589001" cy="574639"/>
            </a:xfrm>
            <a:prstGeom prst="rect">
              <a:avLst/>
            </a:prstGeom>
            <a:noFill/>
            <a:ln w="22225">
              <a:noFill/>
            </a:ln>
            <a:effectLst>
              <a:outerShdw sx="101000" sy="101000" algn="ctr" rotWithShape="0">
                <a:schemeClr val="bg1">
                  <a:lumMod val="75000"/>
                </a:schemeClr>
              </a:outerShdw>
            </a:effectLst>
          </p:spPr>
          <p:txBody>
            <a:bodyPr rtlCol="1" anchor="ctr">
              <a:norm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dirty="0">
                  <a:solidFill>
                    <a:prstClr val="black"/>
                  </a:solidFill>
                  <a:latin typeface="Arial"/>
                  <a:cs typeface="Arial"/>
                </a:rPr>
                <a:t>Pi</a:t>
              </a:r>
              <a:endParaRPr lang="he-IL" dirty="0">
                <a:solidFill>
                  <a:prstClr val="black"/>
                </a:solidFill>
                <a:latin typeface="Arial"/>
                <a:cs typeface="Arial"/>
              </a:endParaRPr>
            </a:p>
          </p:txBody>
        </p:sp>
        <p:grpSp>
          <p:nvGrpSpPr>
            <p:cNvPr id="56352" name="קבוצה 72"/>
            <p:cNvGrpSpPr>
              <a:grpSpLocks/>
            </p:cNvGrpSpPr>
            <p:nvPr/>
          </p:nvGrpSpPr>
          <p:grpSpPr bwMode="auto">
            <a:xfrm>
              <a:off x="498475" y="5099109"/>
              <a:ext cx="2049463" cy="661987"/>
              <a:chOff x="5882046" y="3245942"/>
              <a:chExt cx="2049768" cy="661780"/>
            </a:xfrm>
          </p:grpSpPr>
          <p:grpSp>
            <p:nvGrpSpPr>
              <p:cNvPr id="56380" name="קבוצה 73"/>
              <p:cNvGrpSpPr>
                <a:grpSpLocks/>
              </p:cNvGrpSpPr>
              <p:nvPr/>
            </p:nvGrpSpPr>
            <p:grpSpPr bwMode="auto">
              <a:xfrm>
                <a:off x="5888718" y="3245942"/>
                <a:ext cx="1682429" cy="661780"/>
                <a:chOff x="35535" y="3156968"/>
                <a:chExt cx="1682429" cy="661780"/>
              </a:xfrm>
            </p:grpSpPr>
            <p:grpSp>
              <p:nvGrpSpPr>
                <p:cNvPr id="56386" name="קבוצה 79"/>
                <p:cNvGrpSpPr>
                  <a:grpSpLocks/>
                </p:cNvGrpSpPr>
                <p:nvPr/>
              </p:nvGrpSpPr>
              <p:grpSpPr bwMode="auto">
                <a:xfrm>
                  <a:off x="35535" y="3156968"/>
                  <a:ext cx="1300980" cy="661780"/>
                  <a:chOff x="5148064" y="3599308"/>
                  <a:chExt cx="1300980" cy="661780"/>
                </a:xfrm>
              </p:grpSpPr>
              <p:sp>
                <p:nvSpPr>
                  <p:cNvPr id="82" name="מלבן מעוגל 81"/>
                  <p:cNvSpPr/>
                  <p:nvPr/>
                </p:nvSpPr>
                <p:spPr>
                  <a:xfrm>
                    <a:off x="5147761" y="3598952"/>
                    <a:ext cx="916186" cy="661739"/>
                  </a:xfrm>
                  <a:prstGeom prst="roundRect">
                    <a:avLst/>
                  </a:prstGeom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1" anchor="ctr"/>
                  <a:lstStyle/>
                  <a:p>
                    <a:pPr algn="ctr">
                      <a:defRPr/>
                    </a:pPr>
                    <a:endParaRPr lang="he-IL" dirty="0">
                      <a:solidFill>
                        <a:prstClr val="white"/>
                      </a:solidFill>
                    </a:endParaRPr>
                  </a:p>
                </p:txBody>
              </p:sp>
              <p:sp>
                <p:nvSpPr>
                  <p:cNvPr id="83" name="אליפסה 82"/>
                  <p:cNvSpPr/>
                  <p:nvPr/>
                </p:nvSpPr>
                <p:spPr>
                  <a:xfrm>
                    <a:off x="6089352" y="3730666"/>
                    <a:ext cx="360440" cy="398312"/>
                  </a:xfrm>
                  <a:prstGeom prst="ellipse">
                    <a:avLst/>
                  </a:prstGeom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1" anchor="ctr"/>
                  <a:lstStyle/>
                  <a:p>
                    <a:pPr algn="ctr">
                      <a:defRPr/>
                    </a:pPr>
                    <a:endParaRPr lang="he-IL" dirty="0">
                      <a:solidFill>
                        <a:prstClr val="white"/>
                      </a:solidFill>
                    </a:endParaRPr>
                  </a:p>
                </p:txBody>
              </p:sp>
            </p:grpSp>
            <p:sp>
              <p:nvSpPr>
                <p:cNvPr id="81" name="אליפסה 80"/>
                <p:cNvSpPr/>
                <p:nvPr/>
              </p:nvSpPr>
              <p:spPr>
                <a:xfrm>
                  <a:off x="1357905" y="3270869"/>
                  <a:ext cx="360440" cy="398313"/>
                </a:xfrm>
                <a:prstGeom prst="ellips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1" anchor="ctr"/>
                <a:lstStyle/>
                <a:p>
                  <a:pPr algn="ctr">
                    <a:defRPr/>
                  </a:pPr>
                  <a:endParaRPr lang="he-IL" dirty="0">
                    <a:solidFill>
                      <a:prstClr val="white"/>
                    </a:solidFill>
                  </a:endParaRPr>
                </a:p>
              </p:txBody>
            </p:sp>
          </p:grpSp>
          <p:sp>
            <p:nvSpPr>
              <p:cNvPr id="75" name="אליפסה 74"/>
              <p:cNvSpPr/>
              <p:nvPr/>
            </p:nvSpPr>
            <p:spPr>
              <a:xfrm>
                <a:off x="7571528" y="3343974"/>
                <a:ext cx="360441" cy="396726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>
                  <a:defRPr/>
                </a:pPr>
                <a:endParaRPr lang="he-IL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76" name="TextBox 75"/>
              <p:cNvSpPr txBox="1"/>
              <p:nvPr/>
            </p:nvSpPr>
            <p:spPr>
              <a:xfrm>
                <a:off x="5882064" y="3294781"/>
                <a:ext cx="589090" cy="574459"/>
              </a:xfrm>
              <a:prstGeom prst="rect">
                <a:avLst/>
              </a:prstGeom>
              <a:noFill/>
              <a:ln w="22225">
                <a:noFill/>
              </a:ln>
              <a:effectLst>
                <a:outerShdw sx="101000" sy="101000" algn="ctr" rotWithShape="0">
                  <a:schemeClr val="bg1">
                    <a:lumMod val="75000"/>
                  </a:schemeClr>
                </a:outerShdw>
              </a:effectLst>
            </p:spPr>
            <p:txBody>
              <a:bodyPr rtlCol="1" anchor="ctr">
                <a:norm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2000" dirty="0">
                    <a:solidFill>
                      <a:prstClr val="black"/>
                    </a:solidFill>
                    <a:latin typeface="Arial"/>
                    <a:cs typeface="Arial"/>
                  </a:rPr>
                  <a:t>A</a:t>
                </a:r>
                <a:endParaRPr lang="he-IL" sz="2000" dirty="0">
                  <a:solidFill>
                    <a:prstClr val="black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77" name="TextBox 76"/>
              <p:cNvSpPr txBox="1"/>
              <p:nvPr/>
            </p:nvSpPr>
            <p:spPr>
              <a:xfrm>
                <a:off x="6612472" y="3309062"/>
                <a:ext cx="589090" cy="572872"/>
              </a:xfrm>
              <a:prstGeom prst="rect">
                <a:avLst/>
              </a:prstGeom>
              <a:noFill/>
              <a:ln w="22225">
                <a:noFill/>
              </a:ln>
              <a:effectLst>
                <a:outerShdw sx="101000" sy="101000" algn="ctr" rotWithShape="0">
                  <a:schemeClr val="bg1">
                    <a:lumMod val="75000"/>
                  </a:schemeClr>
                </a:outerShdw>
              </a:effectLst>
            </p:spPr>
            <p:txBody>
              <a:bodyPr rtlCol="1" anchor="ctr">
                <a:norm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dirty="0">
                    <a:solidFill>
                      <a:prstClr val="black"/>
                    </a:solidFill>
                    <a:latin typeface="Arial"/>
                    <a:cs typeface="Arial"/>
                  </a:rPr>
                  <a:t>Pi</a:t>
                </a:r>
                <a:endParaRPr lang="he-IL" dirty="0">
                  <a:solidFill>
                    <a:prstClr val="black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78" name="TextBox 77"/>
              <p:cNvSpPr txBox="1"/>
              <p:nvPr/>
            </p:nvSpPr>
            <p:spPr>
              <a:xfrm>
                <a:off x="6982439" y="3315410"/>
                <a:ext cx="589089" cy="572872"/>
              </a:xfrm>
              <a:prstGeom prst="rect">
                <a:avLst/>
              </a:prstGeom>
              <a:noFill/>
              <a:ln w="22225">
                <a:noFill/>
              </a:ln>
              <a:effectLst>
                <a:outerShdw sx="101000" sy="101000" algn="ctr" rotWithShape="0">
                  <a:schemeClr val="bg1">
                    <a:lumMod val="75000"/>
                  </a:schemeClr>
                </a:outerShdw>
              </a:effectLst>
            </p:spPr>
            <p:txBody>
              <a:bodyPr rtlCol="1" anchor="ctr">
                <a:norm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dirty="0">
                    <a:solidFill>
                      <a:prstClr val="black"/>
                    </a:solidFill>
                    <a:latin typeface="Arial"/>
                    <a:cs typeface="Arial"/>
                  </a:rPr>
                  <a:t>Pi</a:t>
                </a:r>
                <a:endParaRPr lang="he-IL" dirty="0">
                  <a:solidFill>
                    <a:prstClr val="black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79" name="TextBox 78"/>
              <p:cNvSpPr txBox="1"/>
              <p:nvPr/>
            </p:nvSpPr>
            <p:spPr>
              <a:xfrm>
                <a:off x="7336528" y="3282085"/>
                <a:ext cx="589090" cy="572871"/>
              </a:xfrm>
              <a:prstGeom prst="rect">
                <a:avLst/>
              </a:prstGeom>
              <a:noFill/>
              <a:ln w="22225">
                <a:noFill/>
              </a:ln>
              <a:effectLst>
                <a:outerShdw sx="101000" sy="101000" algn="ctr" rotWithShape="0">
                  <a:schemeClr val="bg1">
                    <a:lumMod val="75000"/>
                  </a:schemeClr>
                </a:outerShdw>
              </a:effectLst>
            </p:spPr>
            <p:txBody>
              <a:bodyPr rtlCol="1" anchor="ctr">
                <a:norm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dirty="0">
                    <a:solidFill>
                      <a:prstClr val="black"/>
                    </a:solidFill>
                    <a:latin typeface="Arial"/>
                    <a:cs typeface="Arial"/>
                  </a:rPr>
                  <a:t>Pi</a:t>
                </a:r>
                <a:endParaRPr lang="he-IL" dirty="0">
                  <a:solidFill>
                    <a:prstClr val="black"/>
                  </a:solidFill>
                  <a:latin typeface="Arial"/>
                  <a:cs typeface="Arial"/>
                </a:endParaRPr>
              </a:p>
            </p:txBody>
          </p:sp>
        </p:grpSp>
        <p:sp>
          <p:nvSpPr>
            <p:cNvPr id="84" name="חץ ימינה 83"/>
            <p:cNvSpPr/>
            <p:nvPr/>
          </p:nvSpPr>
          <p:spPr>
            <a:xfrm>
              <a:off x="3021200" y="5154312"/>
              <a:ext cx="979553" cy="350815"/>
            </a:xfrm>
            <a:prstGeom prst="rightArrow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>
                <a:defRPr/>
              </a:pPr>
              <a:endParaRPr lang="he-IL" dirty="0">
                <a:solidFill>
                  <a:prstClr val="white"/>
                </a:solidFill>
              </a:endParaRPr>
            </a:p>
          </p:txBody>
        </p:sp>
        <p:cxnSp>
          <p:nvCxnSpPr>
            <p:cNvPr id="86" name="מחבר חץ ישר 85"/>
            <p:cNvCxnSpPr/>
            <p:nvPr/>
          </p:nvCxnSpPr>
          <p:spPr>
            <a:xfrm>
              <a:off x="2949757" y="4795560"/>
              <a:ext cx="977965" cy="0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0" name="מלבן מעוגל 79"/>
            <p:cNvSpPr/>
            <p:nvPr/>
          </p:nvSpPr>
          <p:spPr bwMode="auto">
            <a:xfrm>
              <a:off x="7479198" y="1911255"/>
              <a:ext cx="1093860" cy="649247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>
                <a:defRPr/>
              </a:pPr>
              <a:r>
                <a:rPr lang="he-IL" sz="1600" b="1" dirty="0">
                  <a:solidFill>
                    <a:srgbClr val="FFFF00"/>
                  </a:solidFill>
                </a:rPr>
                <a:t>אנרגיה</a:t>
              </a:r>
            </a:p>
          </p:txBody>
        </p:sp>
        <p:sp>
          <p:nvSpPr>
            <p:cNvPr id="89" name="TextBox 88"/>
            <p:cNvSpPr txBox="1"/>
            <p:nvPr/>
          </p:nvSpPr>
          <p:spPr>
            <a:xfrm>
              <a:off x="357196" y="2668445"/>
              <a:ext cx="4472287" cy="923866"/>
            </a:xfrm>
            <a:prstGeom prst="rect">
              <a:avLst/>
            </a:prstGeom>
            <a:noFill/>
            <a:ln w="19050">
              <a:noFill/>
            </a:ln>
            <a:effectLst>
              <a:outerShdw sx="102000" sy="102000" algn="tl" rotWithShape="0">
                <a:schemeClr val="bg1">
                  <a:lumMod val="65000"/>
                  <a:alpha val="0"/>
                </a:schemeClr>
              </a:outerShdw>
            </a:effectLst>
          </p:spPr>
          <p:txBody>
            <a:bodyPr rtlCol="1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dirty="0">
                  <a:solidFill>
                    <a:prstClr val="black"/>
                  </a:solidFill>
                </a:rPr>
                <a:t>ATP </a:t>
              </a:r>
              <a:r>
                <a:rPr lang="he-IL" dirty="0">
                  <a:solidFill>
                    <a:prstClr val="black"/>
                  </a:solidFill>
                </a:rPr>
                <a:t> נוצר מהתלכדות </a:t>
              </a:r>
              <a:r>
                <a:rPr lang="en-US" dirty="0">
                  <a:solidFill>
                    <a:prstClr val="black"/>
                  </a:solidFill>
                </a:rPr>
                <a:t>ADP</a:t>
              </a:r>
              <a:r>
                <a:rPr lang="he-IL" dirty="0">
                  <a:solidFill>
                    <a:prstClr val="black"/>
                  </a:solidFill>
                </a:rPr>
                <a:t> וזרחה בודדת (</a:t>
              </a:r>
              <a:r>
                <a:rPr lang="en-US" dirty="0">
                  <a:solidFill>
                    <a:prstClr val="black"/>
                  </a:solidFill>
                </a:rPr>
                <a:t>Pi</a:t>
              </a:r>
              <a:r>
                <a:rPr lang="he-IL" dirty="0">
                  <a:solidFill>
                    <a:prstClr val="black"/>
                  </a:solidFill>
                </a:rPr>
                <a:t>) בעזרת אנרגיה </a:t>
              </a:r>
              <a:r>
                <a:rPr lang="he-IL" dirty="0"/>
                <a:t>שמקורה </a:t>
              </a:r>
              <a:r>
                <a:rPr lang="he-IL" dirty="0" smtClean="0"/>
                <a:t>בפירוק </a:t>
              </a:r>
              <a:r>
                <a:rPr lang="he-IL" dirty="0"/>
                <a:t>גלוקוז </a:t>
              </a:r>
              <a:r>
                <a:rPr lang="he-IL" dirty="0">
                  <a:solidFill>
                    <a:prstClr val="black"/>
                  </a:solidFill>
                </a:rPr>
                <a:t>וחומרים אורגניים אחרים בנשימה התאית</a:t>
              </a:r>
            </a:p>
          </p:txBody>
        </p:sp>
        <p:sp>
          <p:nvSpPr>
            <p:cNvPr id="90" name="TextBox 89"/>
            <p:cNvSpPr txBox="1"/>
            <p:nvPr/>
          </p:nvSpPr>
          <p:spPr>
            <a:xfrm>
              <a:off x="5786810" y="2703368"/>
              <a:ext cx="2798949" cy="923866"/>
            </a:xfrm>
            <a:prstGeom prst="rect">
              <a:avLst/>
            </a:prstGeom>
            <a:noFill/>
            <a:ln w="19050">
              <a:noFill/>
            </a:ln>
            <a:effectLst>
              <a:outerShdw sx="102000" sy="102000" algn="tl" rotWithShape="0">
                <a:schemeClr val="bg1">
                  <a:lumMod val="65000"/>
                  <a:alpha val="0"/>
                </a:schemeClr>
              </a:outerShdw>
            </a:effectLst>
          </p:spPr>
          <p:txBody>
            <a:bodyPr rtlCol="1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he-IL" dirty="0">
                  <a:solidFill>
                    <a:prstClr val="black"/>
                  </a:solidFill>
                </a:rPr>
                <a:t>מולקולת </a:t>
              </a:r>
              <a:r>
                <a:rPr lang="he-IL" dirty="0" smtClean="0">
                  <a:solidFill>
                    <a:prstClr val="black"/>
                  </a:solidFill>
                </a:rPr>
                <a:t>ה</a:t>
              </a:r>
              <a:r>
                <a:rPr lang="he-IL" dirty="0" smtClean="0">
                  <a:solidFill>
                    <a:prstClr val="black"/>
                  </a:solidFill>
                  <a:latin typeface="Arial"/>
                  <a:cs typeface="Arial"/>
                </a:rPr>
                <a:t>־</a:t>
              </a:r>
              <a:r>
                <a:rPr lang="en-US" dirty="0" smtClean="0">
                  <a:solidFill>
                    <a:prstClr val="black"/>
                  </a:solidFill>
                </a:rPr>
                <a:t>ATP</a:t>
              </a:r>
              <a:endParaRPr lang="he-IL" dirty="0">
                <a:solidFill>
                  <a:prstClr val="black"/>
                </a:solidFill>
              </a:endParaRPr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he-IL" dirty="0">
                  <a:solidFill>
                    <a:prstClr val="black"/>
                  </a:solidFill>
                </a:rPr>
                <a:t>היא מטבע אנרגיה "האוגרת" בתוכה אנרגיה כימית</a:t>
              </a:r>
            </a:p>
          </p:txBody>
        </p:sp>
        <p:sp>
          <p:nvSpPr>
            <p:cNvPr id="88" name="חץ ימינה 87"/>
            <p:cNvSpPr/>
            <p:nvPr/>
          </p:nvSpPr>
          <p:spPr>
            <a:xfrm>
              <a:off x="5093026" y="1750928"/>
              <a:ext cx="979554" cy="350815"/>
            </a:xfrm>
            <a:prstGeom prst="rightArrow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>
                <a:defRPr/>
              </a:pPr>
              <a:endParaRPr lang="he-IL" dirty="0">
                <a:solidFill>
                  <a:prstClr val="white"/>
                </a:solidFill>
              </a:endParaRPr>
            </a:p>
          </p:txBody>
        </p:sp>
        <p:grpSp>
          <p:nvGrpSpPr>
            <p:cNvPr id="56359" name="קבוצה 95"/>
            <p:cNvGrpSpPr>
              <a:grpSpLocks/>
            </p:cNvGrpSpPr>
            <p:nvPr/>
          </p:nvGrpSpPr>
          <p:grpSpPr bwMode="auto">
            <a:xfrm>
              <a:off x="1482966" y="1572310"/>
              <a:ext cx="593725" cy="574675"/>
              <a:chOff x="1098550" y="1570038"/>
              <a:chExt cx="593725" cy="574675"/>
            </a:xfrm>
          </p:grpSpPr>
          <p:sp>
            <p:nvSpPr>
              <p:cNvPr id="97" name="אליפסה 96"/>
              <p:cNvSpPr/>
              <p:nvPr/>
            </p:nvSpPr>
            <p:spPr bwMode="auto">
              <a:xfrm>
                <a:off x="1307957" y="1647063"/>
                <a:ext cx="384201" cy="400025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>
                  <a:defRPr/>
                </a:pPr>
                <a:endParaRPr lang="he-IL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98" name="TextBox 97"/>
              <p:cNvSpPr txBox="1"/>
              <p:nvPr/>
            </p:nvSpPr>
            <p:spPr bwMode="auto">
              <a:xfrm>
                <a:off x="1098393" y="1569280"/>
                <a:ext cx="590590" cy="587338"/>
              </a:xfrm>
              <a:prstGeom prst="rect">
                <a:avLst/>
              </a:prstGeom>
              <a:noFill/>
              <a:ln w="22225">
                <a:noFill/>
              </a:ln>
              <a:effectLst>
                <a:outerShdw sx="101000" sy="101000" algn="ctr" rotWithShape="0">
                  <a:schemeClr val="bg1">
                    <a:lumMod val="75000"/>
                  </a:schemeClr>
                </a:outerShdw>
              </a:effectLst>
            </p:spPr>
            <p:txBody>
              <a:bodyPr rtlCol="1" anchor="ctr">
                <a:norm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dirty="0">
                    <a:solidFill>
                      <a:prstClr val="black"/>
                    </a:solidFill>
                    <a:latin typeface="Arial"/>
                    <a:cs typeface="Arial"/>
                  </a:rPr>
                  <a:t>Pi</a:t>
                </a:r>
                <a:endParaRPr lang="he-IL" dirty="0">
                  <a:solidFill>
                    <a:prstClr val="black"/>
                  </a:solidFill>
                  <a:latin typeface="Arial"/>
                  <a:cs typeface="Arial"/>
                </a:endParaRPr>
              </a:p>
            </p:txBody>
          </p:sp>
        </p:grpSp>
        <p:grpSp>
          <p:nvGrpSpPr>
            <p:cNvPr id="56360" name="קבוצה 98"/>
            <p:cNvGrpSpPr>
              <a:grpSpLocks/>
            </p:cNvGrpSpPr>
            <p:nvPr/>
          </p:nvGrpSpPr>
          <p:grpSpPr bwMode="auto">
            <a:xfrm>
              <a:off x="2233269" y="1571612"/>
              <a:ext cx="593725" cy="574675"/>
              <a:chOff x="1098550" y="1570038"/>
              <a:chExt cx="593725" cy="574675"/>
            </a:xfrm>
          </p:grpSpPr>
          <p:sp>
            <p:nvSpPr>
              <p:cNvPr id="100" name="אליפסה 99"/>
              <p:cNvSpPr/>
              <p:nvPr/>
            </p:nvSpPr>
            <p:spPr bwMode="auto">
              <a:xfrm>
                <a:off x="1308592" y="1647761"/>
                <a:ext cx="384201" cy="398437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>
                  <a:defRPr/>
                </a:pPr>
                <a:endParaRPr lang="he-IL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101" name="TextBox 100"/>
              <p:cNvSpPr txBox="1"/>
              <p:nvPr/>
            </p:nvSpPr>
            <p:spPr bwMode="auto">
              <a:xfrm>
                <a:off x="1099028" y="1569978"/>
                <a:ext cx="590590" cy="574639"/>
              </a:xfrm>
              <a:prstGeom prst="rect">
                <a:avLst/>
              </a:prstGeom>
              <a:noFill/>
              <a:ln w="22225">
                <a:noFill/>
              </a:ln>
              <a:effectLst>
                <a:outerShdw sx="101000" sy="101000" algn="ctr" rotWithShape="0">
                  <a:schemeClr val="bg1">
                    <a:lumMod val="75000"/>
                  </a:schemeClr>
                </a:outerShdw>
              </a:effectLst>
            </p:spPr>
            <p:txBody>
              <a:bodyPr rtlCol="1" anchor="ctr">
                <a:norm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dirty="0">
                    <a:solidFill>
                      <a:prstClr val="black"/>
                    </a:solidFill>
                    <a:latin typeface="Arial"/>
                    <a:cs typeface="Arial"/>
                  </a:rPr>
                  <a:t>Pi</a:t>
                </a:r>
                <a:endParaRPr lang="he-IL" dirty="0">
                  <a:solidFill>
                    <a:prstClr val="black"/>
                  </a:solidFill>
                  <a:latin typeface="Arial"/>
                  <a:cs typeface="Arial"/>
                </a:endParaRPr>
              </a:p>
            </p:txBody>
          </p:sp>
        </p:grpSp>
        <p:sp>
          <p:nvSpPr>
            <p:cNvPr id="102" name="פיצוץ 2 101"/>
            <p:cNvSpPr/>
            <p:nvPr/>
          </p:nvSpPr>
          <p:spPr bwMode="auto">
            <a:xfrm rot="1479687">
              <a:off x="6767951" y="4766987"/>
              <a:ext cx="1974982" cy="1623909"/>
            </a:xfrm>
            <a:prstGeom prst="irregularSeal2">
              <a:avLst/>
            </a:prstGeom>
            <a:solidFill>
              <a:srgbClr val="FF0000">
                <a:alpha val="67000"/>
              </a:srgb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>
                <a:defRPr/>
              </a:pPr>
              <a:endParaRPr lang="he-IL" dirty="0">
                <a:solidFill>
                  <a:prstClr val="white"/>
                </a:solidFill>
              </a:endParaRPr>
            </a:p>
          </p:txBody>
        </p:sp>
        <p:sp>
          <p:nvSpPr>
            <p:cNvPr id="103" name="מלבן מעוגל 102"/>
            <p:cNvSpPr/>
            <p:nvPr/>
          </p:nvSpPr>
          <p:spPr bwMode="auto">
            <a:xfrm>
              <a:off x="4072195" y="5036845"/>
              <a:ext cx="916048" cy="661945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>
                <a:defRPr/>
              </a:pPr>
              <a:endParaRPr lang="he-IL" dirty="0">
                <a:solidFill>
                  <a:prstClr val="white"/>
                </a:solidFill>
              </a:endParaRPr>
            </a:p>
          </p:txBody>
        </p:sp>
        <p:sp>
          <p:nvSpPr>
            <p:cNvPr id="104" name="מלבן מעוגל 103"/>
            <p:cNvSpPr/>
            <p:nvPr/>
          </p:nvSpPr>
          <p:spPr bwMode="auto">
            <a:xfrm>
              <a:off x="6750487" y="5092403"/>
              <a:ext cx="1884489" cy="819098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>
                <a:defRPr/>
              </a:pPr>
              <a:r>
                <a:rPr lang="he-IL" sz="1600" b="1" dirty="0">
                  <a:solidFill>
                    <a:srgbClr val="FFFF00"/>
                  </a:solidFill>
                </a:rPr>
                <a:t>אנרגיה</a:t>
              </a:r>
            </a:p>
            <a:p>
              <a:pPr algn="ctr">
                <a:defRPr/>
              </a:pPr>
              <a:r>
                <a:rPr lang="he-IL" sz="1600" b="1" dirty="0">
                  <a:solidFill>
                    <a:srgbClr val="FFFF00"/>
                  </a:solidFill>
                </a:rPr>
                <a:t>לתהליכים צורכי אנרגיה בתא</a:t>
              </a:r>
            </a:p>
          </p:txBody>
        </p:sp>
        <p:sp>
          <p:nvSpPr>
            <p:cNvPr id="105" name="חיבור 104"/>
            <p:cNvSpPr/>
            <p:nvPr/>
          </p:nvSpPr>
          <p:spPr bwMode="auto">
            <a:xfrm>
              <a:off x="5836025" y="5243207"/>
              <a:ext cx="231791" cy="241285"/>
            </a:xfrm>
            <a:prstGeom prst="mathPlus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>
                <a:defRPr/>
              </a:pPr>
              <a:endParaRPr lang="he-IL" dirty="0">
                <a:solidFill>
                  <a:prstClr val="white"/>
                </a:solidFill>
              </a:endParaRPr>
            </a:p>
          </p:txBody>
        </p:sp>
        <p:sp>
          <p:nvSpPr>
            <p:cNvPr id="106" name="חיבור 105"/>
            <p:cNvSpPr/>
            <p:nvPr/>
          </p:nvSpPr>
          <p:spPr bwMode="auto">
            <a:xfrm>
              <a:off x="6555211" y="5262256"/>
              <a:ext cx="231791" cy="241285"/>
            </a:xfrm>
            <a:prstGeom prst="mathPlus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>
                <a:defRPr/>
              </a:pPr>
              <a:endParaRPr lang="he-IL" dirty="0">
                <a:solidFill>
                  <a:prstClr val="white"/>
                </a:solidFill>
              </a:endParaRPr>
            </a:p>
          </p:txBody>
        </p:sp>
        <p:sp>
          <p:nvSpPr>
            <p:cNvPr id="107" name="TextBox 106"/>
            <p:cNvSpPr txBox="1"/>
            <p:nvPr/>
          </p:nvSpPr>
          <p:spPr bwMode="auto">
            <a:xfrm>
              <a:off x="4138875" y="5113040"/>
              <a:ext cx="589001" cy="574639"/>
            </a:xfrm>
            <a:prstGeom prst="rect">
              <a:avLst/>
            </a:prstGeom>
            <a:noFill/>
            <a:ln w="22225">
              <a:noFill/>
            </a:ln>
            <a:effectLst>
              <a:outerShdw sx="101000" sy="101000" algn="ctr" rotWithShape="0">
                <a:schemeClr val="bg1">
                  <a:lumMod val="75000"/>
                </a:schemeClr>
              </a:outerShdw>
            </a:effectLst>
          </p:spPr>
          <p:txBody>
            <a:bodyPr rtlCol="1" anchor="ctr">
              <a:norm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000" dirty="0">
                  <a:solidFill>
                    <a:prstClr val="black"/>
                  </a:solidFill>
                  <a:latin typeface="Arial"/>
                  <a:cs typeface="Arial"/>
                </a:rPr>
                <a:t>A</a:t>
              </a:r>
              <a:endParaRPr lang="he-IL" sz="2000" dirty="0">
                <a:solidFill>
                  <a:prstClr val="black"/>
                </a:solidFill>
                <a:latin typeface="Arial"/>
                <a:cs typeface="Arial"/>
              </a:endParaRPr>
            </a:p>
          </p:txBody>
        </p:sp>
        <p:grpSp>
          <p:nvGrpSpPr>
            <p:cNvPr id="56367" name="קבוצה 107"/>
            <p:cNvGrpSpPr>
              <a:grpSpLocks/>
            </p:cNvGrpSpPr>
            <p:nvPr/>
          </p:nvGrpSpPr>
          <p:grpSpPr bwMode="auto">
            <a:xfrm>
              <a:off x="4803771" y="5090660"/>
              <a:ext cx="593725" cy="574675"/>
              <a:chOff x="1098550" y="1570038"/>
              <a:chExt cx="593725" cy="574675"/>
            </a:xfrm>
          </p:grpSpPr>
          <p:sp>
            <p:nvSpPr>
              <p:cNvPr id="109" name="אליפסה 108"/>
              <p:cNvSpPr/>
              <p:nvPr/>
            </p:nvSpPr>
            <p:spPr bwMode="auto">
              <a:xfrm>
                <a:off x="1308424" y="1647977"/>
                <a:ext cx="384201" cy="398438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>
                  <a:defRPr/>
                </a:pPr>
                <a:endParaRPr lang="he-IL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110" name="TextBox 109"/>
              <p:cNvSpPr txBox="1"/>
              <p:nvPr/>
            </p:nvSpPr>
            <p:spPr bwMode="auto">
              <a:xfrm>
                <a:off x="1098860" y="1570195"/>
                <a:ext cx="590590" cy="574639"/>
              </a:xfrm>
              <a:prstGeom prst="rect">
                <a:avLst/>
              </a:prstGeom>
              <a:noFill/>
              <a:ln w="22225">
                <a:noFill/>
              </a:ln>
              <a:effectLst>
                <a:outerShdw sx="101000" sy="101000" algn="ctr" rotWithShape="0">
                  <a:schemeClr val="bg1">
                    <a:lumMod val="75000"/>
                  </a:schemeClr>
                </a:outerShdw>
              </a:effectLst>
            </p:spPr>
            <p:txBody>
              <a:bodyPr rtlCol="1" anchor="ctr">
                <a:norm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dirty="0">
                    <a:solidFill>
                      <a:prstClr val="black"/>
                    </a:solidFill>
                    <a:latin typeface="Arial"/>
                    <a:cs typeface="Arial"/>
                  </a:rPr>
                  <a:t>Pi</a:t>
                </a:r>
                <a:endParaRPr lang="he-IL" dirty="0">
                  <a:solidFill>
                    <a:prstClr val="black"/>
                  </a:solidFill>
                  <a:latin typeface="Arial"/>
                  <a:cs typeface="Arial"/>
                </a:endParaRPr>
              </a:p>
            </p:txBody>
          </p:sp>
        </p:grpSp>
        <p:grpSp>
          <p:nvGrpSpPr>
            <p:cNvPr id="56368" name="קבוצה 110"/>
            <p:cNvGrpSpPr>
              <a:grpSpLocks/>
            </p:cNvGrpSpPr>
            <p:nvPr/>
          </p:nvGrpSpPr>
          <p:grpSpPr bwMode="auto">
            <a:xfrm>
              <a:off x="5188187" y="5092932"/>
              <a:ext cx="593725" cy="574675"/>
              <a:chOff x="1098550" y="1570038"/>
              <a:chExt cx="593725" cy="574675"/>
            </a:xfrm>
          </p:grpSpPr>
          <p:sp>
            <p:nvSpPr>
              <p:cNvPr id="112" name="אליפסה 111"/>
              <p:cNvSpPr/>
              <p:nvPr/>
            </p:nvSpPr>
            <p:spPr bwMode="auto">
              <a:xfrm>
                <a:off x="1308209" y="1647292"/>
                <a:ext cx="384201" cy="398437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>
                  <a:defRPr/>
                </a:pPr>
                <a:endParaRPr lang="he-IL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113" name="TextBox 112"/>
              <p:cNvSpPr txBox="1"/>
              <p:nvPr/>
            </p:nvSpPr>
            <p:spPr bwMode="auto">
              <a:xfrm>
                <a:off x="1098645" y="1569509"/>
                <a:ext cx="590590" cy="574639"/>
              </a:xfrm>
              <a:prstGeom prst="rect">
                <a:avLst/>
              </a:prstGeom>
              <a:noFill/>
              <a:ln w="22225">
                <a:noFill/>
              </a:ln>
              <a:effectLst>
                <a:outerShdw sx="101000" sy="101000" algn="ctr" rotWithShape="0">
                  <a:schemeClr val="bg1">
                    <a:lumMod val="75000"/>
                  </a:schemeClr>
                </a:outerShdw>
              </a:effectLst>
            </p:spPr>
            <p:txBody>
              <a:bodyPr rtlCol="1" anchor="ctr">
                <a:norm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dirty="0">
                    <a:solidFill>
                      <a:prstClr val="black"/>
                    </a:solidFill>
                    <a:latin typeface="Arial"/>
                    <a:cs typeface="Arial"/>
                  </a:rPr>
                  <a:t>Pi</a:t>
                </a:r>
                <a:endParaRPr lang="he-IL" dirty="0">
                  <a:solidFill>
                    <a:prstClr val="black"/>
                  </a:solidFill>
                  <a:latin typeface="Arial"/>
                  <a:cs typeface="Arial"/>
                </a:endParaRPr>
              </a:p>
            </p:txBody>
          </p:sp>
        </p:grpSp>
        <p:grpSp>
          <p:nvGrpSpPr>
            <p:cNvPr id="56369" name="קבוצה 113"/>
            <p:cNvGrpSpPr>
              <a:grpSpLocks/>
            </p:cNvGrpSpPr>
            <p:nvPr/>
          </p:nvGrpSpPr>
          <p:grpSpPr bwMode="auto">
            <a:xfrm>
              <a:off x="5938490" y="5092234"/>
              <a:ext cx="593725" cy="574675"/>
              <a:chOff x="1098550" y="1570038"/>
              <a:chExt cx="593725" cy="574675"/>
            </a:xfrm>
          </p:grpSpPr>
          <p:sp>
            <p:nvSpPr>
              <p:cNvPr id="115" name="אליפסה 114"/>
              <p:cNvSpPr/>
              <p:nvPr/>
            </p:nvSpPr>
            <p:spPr bwMode="auto">
              <a:xfrm>
                <a:off x="1308844" y="1647990"/>
                <a:ext cx="384201" cy="398437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>
                  <a:defRPr/>
                </a:pPr>
                <a:endParaRPr lang="he-IL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116" name="TextBox 115"/>
              <p:cNvSpPr txBox="1"/>
              <p:nvPr/>
            </p:nvSpPr>
            <p:spPr bwMode="auto">
              <a:xfrm>
                <a:off x="1099280" y="1570207"/>
                <a:ext cx="590590" cy="574639"/>
              </a:xfrm>
              <a:prstGeom prst="rect">
                <a:avLst/>
              </a:prstGeom>
              <a:noFill/>
              <a:ln w="22225">
                <a:noFill/>
              </a:ln>
              <a:effectLst>
                <a:outerShdw sx="101000" sy="101000" algn="ctr" rotWithShape="0">
                  <a:schemeClr val="bg1">
                    <a:lumMod val="75000"/>
                  </a:schemeClr>
                </a:outerShdw>
              </a:effectLst>
            </p:spPr>
            <p:txBody>
              <a:bodyPr rtlCol="1" anchor="ctr">
                <a:norm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dirty="0">
                    <a:solidFill>
                      <a:prstClr val="black"/>
                    </a:solidFill>
                    <a:latin typeface="Arial"/>
                    <a:cs typeface="Arial"/>
                  </a:rPr>
                  <a:t>Pi</a:t>
                </a:r>
                <a:endParaRPr lang="he-IL" dirty="0">
                  <a:solidFill>
                    <a:prstClr val="black"/>
                  </a:solidFill>
                  <a:latin typeface="Arial"/>
                  <a:cs typeface="Arial"/>
                </a:endParaRPr>
              </a:p>
            </p:txBody>
          </p:sp>
        </p:grpSp>
      </p:grpSp>
      <p:sp>
        <p:nvSpPr>
          <p:cNvPr id="93" name="TextBox 92"/>
          <p:cNvSpPr txBox="1"/>
          <p:nvPr/>
        </p:nvSpPr>
        <p:spPr>
          <a:xfrm>
            <a:off x="2271713" y="1241425"/>
            <a:ext cx="714375" cy="338138"/>
          </a:xfrm>
          <a:prstGeom prst="rect">
            <a:avLst/>
          </a:prstGeom>
          <a:noFill/>
          <a:ln w="19050">
            <a:noFill/>
          </a:ln>
          <a:effectLst>
            <a:outerShdw sx="102000" sy="102000" algn="tl" rotWithShape="0">
              <a:schemeClr val="bg1">
                <a:lumMod val="65000"/>
                <a:alpha val="0"/>
              </a:schemeClr>
            </a:outerShdw>
          </a:effectLst>
        </p:spPr>
        <p:txBody>
          <a:bodyPr rtlCol="1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sz="1600" dirty="0">
                <a:solidFill>
                  <a:srgbClr val="1D4C72"/>
                </a:solidFill>
              </a:rPr>
              <a:t>זרחה</a:t>
            </a:r>
          </a:p>
        </p:txBody>
      </p:sp>
      <p:sp>
        <p:nvSpPr>
          <p:cNvPr id="94" name="TextBox 93"/>
          <p:cNvSpPr txBox="1"/>
          <p:nvPr/>
        </p:nvSpPr>
        <p:spPr>
          <a:xfrm>
            <a:off x="5816600" y="4805363"/>
            <a:ext cx="714375" cy="338137"/>
          </a:xfrm>
          <a:prstGeom prst="rect">
            <a:avLst/>
          </a:prstGeom>
          <a:noFill/>
          <a:ln w="19050">
            <a:noFill/>
          </a:ln>
          <a:effectLst>
            <a:outerShdw sx="102000" sy="102000" algn="tl" rotWithShape="0">
              <a:schemeClr val="bg1">
                <a:lumMod val="65000"/>
                <a:alpha val="0"/>
              </a:schemeClr>
            </a:outerShdw>
          </a:effectLst>
        </p:spPr>
        <p:txBody>
          <a:bodyPr rtlCol="1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sz="1600" dirty="0">
                <a:solidFill>
                  <a:srgbClr val="1D4C72"/>
                </a:solidFill>
              </a:rPr>
              <a:t>זרחה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31775" y="419100"/>
            <a:ext cx="8215313" cy="46038"/>
          </a:xfrm>
          <a:prstGeom prst="rect">
            <a:avLst/>
          </a:prstGeom>
          <a:blipFill dpi="0" rotWithShape="1">
            <a:blip r:embed="rId3" cstate="print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7175" name="Slide Number Placeholder 8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fld id="{AE654F8C-3E8F-4BE5-B7F1-C2E8F5AA0D77}" type="slidenum">
              <a:rPr lang="he-IL" sz="1100" smtClean="0">
                <a:solidFill>
                  <a:schemeClr val="bg1">
                    <a:lumMod val="50000"/>
                  </a:schemeClr>
                </a:solidFill>
              </a:rPr>
              <a:pPr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he-IL" sz="1100" dirty="0" smtClean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" name="כותרת 5"/>
          <p:cNvSpPr>
            <a:spLocks noGrp="1"/>
          </p:cNvSpPr>
          <p:nvPr>
            <p:ph type="ctrTitle"/>
          </p:nvPr>
        </p:nvSpPr>
        <p:spPr>
          <a:xfrm>
            <a:off x="785813" y="71438"/>
            <a:ext cx="7772400" cy="441325"/>
          </a:xfrm>
        </p:spPr>
        <p:txBody>
          <a:bodyPr/>
          <a:lstStyle/>
          <a:p>
            <a:pPr fontAlgn="auto">
              <a:defRPr/>
            </a:pPr>
            <a:r>
              <a:rPr lang="he-IL" sz="1800" b="1" dirty="0" smtClean="0">
                <a:solidFill>
                  <a:srgbClr val="FF6600"/>
                </a:solidFill>
                <a:ea typeface="+mn-ea"/>
              </a:rPr>
              <a:t>קישור לסימולציה: </a:t>
            </a:r>
            <a:r>
              <a:rPr lang="en-US" sz="1800" b="1" dirty="0" smtClean="0">
                <a:solidFill>
                  <a:srgbClr val="FF6600"/>
                </a:solidFill>
                <a:ea typeface="+mn-ea"/>
              </a:rPr>
              <a:t>ATP </a:t>
            </a:r>
            <a:r>
              <a:rPr lang="he-IL" sz="1800" b="1" dirty="0" smtClean="0">
                <a:solidFill>
                  <a:srgbClr val="FF6600"/>
                </a:solidFill>
                <a:ea typeface="+mn-ea"/>
              </a:rPr>
              <a:t> – מתווך במעברי האנרגיה בתא</a:t>
            </a:r>
            <a:endParaRPr lang="he-IL" sz="1800" dirty="0" smtClean="0"/>
          </a:p>
        </p:txBody>
      </p:sp>
      <p:sp>
        <p:nvSpPr>
          <p:cNvPr id="21" name="TextBox 20"/>
          <p:cNvSpPr txBox="1"/>
          <p:nvPr/>
        </p:nvSpPr>
        <p:spPr>
          <a:xfrm>
            <a:off x="122238" y="673100"/>
            <a:ext cx="8543925" cy="369888"/>
          </a:xfrm>
          <a:prstGeom prst="rect">
            <a:avLst/>
          </a:prstGeom>
          <a:noFill/>
          <a:ln w="19050">
            <a:noFill/>
          </a:ln>
          <a:effectLst>
            <a:outerShdw sx="102000" sy="102000" algn="tl" rotWithShape="0">
              <a:schemeClr val="bg1">
                <a:lumMod val="65000"/>
                <a:alpha val="0"/>
              </a:schemeClr>
            </a:outerShdw>
          </a:effectLst>
        </p:spPr>
        <p:txBody>
          <a:bodyPr rtlCol="1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dirty="0">
                <a:solidFill>
                  <a:prstClr val="black"/>
                </a:solidFill>
                <a:hlinkClick r:id="rId4"/>
              </a:rPr>
              <a:t>צפו בסימולציה המתארת את תהליך היצירה והפירוק של  </a:t>
            </a:r>
            <a:r>
              <a:rPr lang="en-US" dirty="0">
                <a:solidFill>
                  <a:prstClr val="black"/>
                </a:solidFill>
                <a:hlinkClick r:id="rId4"/>
              </a:rPr>
              <a:t>ATP</a:t>
            </a:r>
            <a:r>
              <a:rPr lang="he-IL" dirty="0">
                <a:solidFill>
                  <a:prstClr val="black"/>
                </a:solidFill>
                <a:hlinkClick r:id="rId4"/>
              </a:rPr>
              <a:t> בתא.</a:t>
            </a:r>
            <a:endParaRPr lang="he-IL" dirty="0">
              <a:solidFill>
                <a:prstClr val="black"/>
              </a:solidFill>
            </a:endParaRPr>
          </a:p>
        </p:txBody>
      </p:sp>
      <p:pic>
        <p:nvPicPr>
          <p:cNvPr id="57350" name="Picture 31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1484313"/>
            <a:ext cx="8431212" cy="3529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31775" y="419100"/>
            <a:ext cx="8215313" cy="46038"/>
          </a:xfrm>
          <a:prstGeom prst="rect">
            <a:avLst/>
          </a:prstGeom>
          <a:blipFill dpi="0" rotWithShape="1">
            <a:blip r:embed="rId2" cstate="print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6" name="כותרת 5"/>
          <p:cNvSpPr>
            <a:spLocks noGrp="1"/>
          </p:cNvSpPr>
          <p:nvPr>
            <p:ph type="ctrTitle"/>
          </p:nvPr>
        </p:nvSpPr>
        <p:spPr>
          <a:xfrm>
            <a:off x="674688" y="58738"/>
            <a:ext cx="7772400" cy="441325"/>
          </a:xfrm>
        </p:spPr>
        <p:txBody>
          <a:bodyPr/>
          <a:lstStyle/>
          <a:p>
            <a:pPr fontAlgn="auto">
              <a:defRPr/>
            </a:pPr>
            <a:r>
              <a:rPr lang="he-IL" sz="1800" b="1" dirty="0" smtClean="0">
                <a:solidFill>
                  <a:srgbClr val="FF6600"/>
                </a:solidFill>
                <a:ea typeface="+mn-ea"/>
              </a:rPr>
              <a:t>התהליכים המרכזיים המתרחשים  בנשימה התאית  האווירנית</a:t>
            </a:r>
            <a:endParaRPr lang="he-IL" sz="1800" dirty="0" smtClean="0"/>
          </a:p>
        </p:txBody>
      </p:sp>
      <p:sp>
        <p:nvSpPr>
          <p:cNvPr id="8" name="TextBox 7"/>
          <p:cNvSpPr txBox="1"/>
          <p:nvPr/>
        </p:nvSpPr>
        <p:spPr>
          <a:xfrm>
            <a:off x="3214688" y="476672"/>
            <a:ext cx="5572125" cy="5909310"/>
          </a:xfrm>
          <a:prstGeom prst="rect">
            <a:avLst/>
          </a:prstGeom>
          <a:noFill/>
          <a:ln w="19050">
            <a:noFill/>
          </a:ln>
          <a:effectLst>
            <a:outerShdw sx="102000" sy="102000" algn="tl" rotWithShape="0">
              <a:schemeClr val="bg1">
                <a:lumMod val="65000"/>
                <a:alpha val="0"/>
              </a:schemeClr>
            </a:outerShdw>
          </a:effectLst>
        </p:spPr>
        <p:txBody>
          <a:bodyPr rtlCol="1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u="sng" dirty="0"/>
              <a:t>מה קורה </a:t>
            </a:r>
            <a:r>
              <a:rPr lang="he-IL" u="sng" dirty="0" smtClean="0"/>
              <a:t>לחד</a:t>
            </a:r>
            <a:r>
              <a:rPr lang="he-IL" u="sng" dirty="0" smtClean="0">
                <a:latin typeface="Arial"/>
                <a:cs typeface="Arial"/>
              </a:rPr>
              <a:t>־</a:t>
            </a:r>
            <a:r>
              <a:rPr lang="he-IL" u="sng" dirty="0" smtClean="0"/>
              <a:t>סוכר </a:t>
            </a:r>
            <a:r>
              <a:rPr lang="he-IL" u="sng" dirty="0"/>
              <a:t>(הגלוקוז)</a:t>
            </a:r>
            <a:r>
              <a:rPr lang="he-IL" dirty="0"/>
              <a:t>?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he-IL" dirty="0"/>
              <a:t>מימנים "ניתקים" ממנו ועוברים שרשרת תגובות אנזימתיות, ולבסוף הם מתרכבים עם מולקולות </a:t>
            </a:r>
            <a:endParaRPr lang="he-IL" dirty="0" smtClean="0"/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dirty="0"/>
              <a:t> </a:t>
            </a:r>
            <a:r>
              <a:rPr lang="he-IL" dirty="0" smtClean="0"/>
              <a:t>    חמצן </a:t>
            </a:r>
            <a:r>
              <a:rPr lang="he-IL" dirty="0"/>
              <a:t>ונוצרות מולקולות </a:t>
            </a:r>
            <a:r>
              <a:rPr lang="he-IL" dirty="0">
                <a:solidFill>
                  <a:srgbClr val="FF6600"/>
                </a:solidFill>
              </a:rPr>
              <a:t>מים</a:t>
            </a:r>
            <a:r>
              <a:rPr lang="he-IL" dirty="0"/>
              <a:t>.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he-IL" dirty="0"/>
              <a:t>השלד הפחמני של הגלוקוז עובר שרשרת תגובות </a:t>
            </a:r>
            <a:r>
              <a:rPr lang="he-IL" dirty="0" smtClean="0"/>
              <a:t>פירוק שבסופן </a:t>
            </a:r>
            <a:r>
              <a:rPr lang="he-IL" dirty="0"/>
              <a:t>מתקבלות מולקולות </a:t>
            </a:r>
            <a:r>
              <a:rPr lang="he-IL" dirty="0">
                <a:solidFill>
                  <a:srgbClr val="FF6600"/>
                </a:solidFill>
              </a:rPr>
              <a:t>פחמן </a:t>
            </a:r>
            <a:r>
              <a:rPr lang="he-IL" dirty="0" smtClean="0">
                <a:solidFill>
                  <a:srgbClr val="FF6600"/>
                </a:solidFill>
              </a:rPr>
              <a:t>דו</a:t>
            </a:r>
            <a:r>
              <a:rPr lang="he-IL" dirty="0" smtClean="0">
                <a:solidFill>
                  <a:srgbClr val="FF6600"/>
                </a:solidFill>
                <a:latin typeface="Arial"/>
                <a:cs typeface="Arial"/>
              </a:rPr>
              <a:t>־</a:t>
            </a:r>
            <a:r>
              <a:rPr lang="he-IL" dirty="0" smtClean="0">
                <a:solidFill>
                  <a:srgbClr val="FF6600"/>
                </a:solidFill>
              </a:rPr>
              <a:t>חמצני</a:t>
            </a:r>
            <a:r>
              <a:rPr lang="he-IL" dirty="0"/>
              <a:t>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he-IL" dirty="0">
              <a:solidFill>
                <a:schemeClr val="accent3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dirty="0">
                <a:solidFill>
                  <a:schemeClr val="accent3"/>
                </a:solidFill>
              </a:rPr>
              <a:t>בתהליכים האלה </a:t>
            </a:r>
            <a:r>
              <a:rPr lang="he-IL" dirty="0" smtClean="0">
                <a:solidFill>
                  <a:schemeClr val="accent3"/>
                </a:solidFill>
              </a:rPr>
              <a:t>האנרגיה </a:t>
            </a:r>
            <a:r>
              <a:rPr lang="he-IL" dirty="0">
                <a:solidFill>
                  <a:schemeClr val="accent3"/>
                </a:solidFill>
              </a:rPr>
              <a:t>הכימית שהייתה אצורה </a:t>
            </a:r>
            <a:r>
              <a:rPr lang="he-IL" dirty="0" smtClean="0">
                <a:solidFill>
                  <a:schemeClr val="accent3"/>
                </a:solidFill>
              </a:rPr>
              <a:t>בגלוקוז נפלטת, </a:t>
            </a:r>
            <a:r>
              <a:rPr lang="he-IL" dirty="0">
                <a:solidFill>
                  <a:schemeClr val="accent3"/>
                </a:solidFill>
              </a:rPr>
              <a:t>והיא מנוצלת ליצירת מולקולות </a:t>
            </a:r>
            <a:r>
              <a:rPr lang="en-US" dirty="0">
                <a:solidFill>
                  <a:schemeClr val="accent3"/>
                </a:solidFill>
              </a:rPr>
              <a:t>ATP</a:t>
            </a:r>
            <a:r>
              <a:rPr lang="he-IL" dirty="0">
                <a:solidFill>
                  <a:schemeClr val="accent3"/>
                </a:solidFill>
              </a:rPr>
              <a:t>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he-IL" dirty="0">
              <a:solidFill>
                <a:schemeClr val="accent3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he-IL" dirty="0">
              <a:solidFill>
                <a:schemeClr val="accent3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he-IL" dirty="0">
              <a:solidFill>
                <a:schemeClr val="accent3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he-IL" dirty="0">
              <a:solidFill>
                <a:schemeClr val="accent3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he-IL" dirty="0">
              <a:solidFill>
                <a:schemeClr val="accent3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he-IL" dirty="0">
              <a:solidFill>
                <a:schemeClr val="accent3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noProof="1"/>
              <a:t>תוצרי הפירוק הסופיים של הגלוקוז בנשימה התאית הם מולקולות של פחמן </a:t>
            </a:r>
            <a:r>
              <a:rPr lang="he-IL" noProof="1" smtClean="0"/>
              <a:t>דו</a:t>
            </a:r>
            <a:r>
              <a:rPr lang="he-IL" noProof="1" smtClean="0">
                <a:latin typeface="Arial"/>
                <a:cs typeface="Arial"/>
              </a:rPr>
              <a:t>־</a:t>
            </a:r>
            <a:r>
              <a:rPr lang="he-IL" noProof="1" smtClean="0"/>
              <a:t>חמצני </a:t>
            </a:r>
            <a:r>
              <a:rPr lang="he-IL" noProof="1"/>
              <a:t>ומים</a:t>
            </a:r>
            <a:r>
              <a:rPr lang="he-IL" noProof="1" smtClean="0"/>
              <a:t>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he-IL" noProof="1"/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he-IL" noProof="1" smtClean="0"/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noProof="1" smtClean="0"/>
              <a:t>הנשימה היא תהליך רב</a:t>
            </a:r>
            <a:r>
              <a:rPr lang="he-IL" noProof="1" smtClean="0">
                <a:latin typeface="Arial"/>
                <a:cs typeface="Arial"/>
              </a:rPr>
              <a:t>־</a:t>
            </a:r>
            <a:r>
              <a:rPr lang="he-IL" noProof="1" smtClean="0"/>
              <a:t>שלבי המתחיל בציטופלסמה (בתהליך גליקוליזה) ומסתיים במיטוכונדריה – ועל כך בשקף הבא.</a:t>
            </a:r>
            <a:endParaRPr lang="he-IL" noProof="1"/>
          </a:p>
        </p:txBody>
      </p:sp>
      <p:grpSp>
        <p:nvGrpSpPr>
          <p:cNvPr id="59397" name="קבוצה 10"/>
          <p:cNvGrpSpPr>
            <a:grpSpLocks/>
          </p:cNvGrpSpPr>
          <p:nvPr/>
        </p:nvGrpSpPr>
        <p:grpSpPr bwMode="auto">
          <a:xfrm>
            <a:off x="107950" y="549275"/>
            <a:ext cx="3368675" cy="6010275"/>
            <a:chOff x="996963" y="539684"/>
            <a:chExt cx="3368987" cy="6009676"/>
          </a:xfrm>
        </p:grpSpPr>
        <p:grpSp>
          <p:nvGrpSpPr>
            <p:cNvPr id="59402" name="קבוצה 10"/>
            <p:cNvGrpSpPr>
              <a:grpSpLocks/>
            </p:cNvGrpSpPr>
            <p:nvPr/>
          </p:nvGrpSpPr>
          <p:grpSpPr bwMode="auto">
            <a:xfrm>
              <a:off x="1140973" y="539684"/>
              <a:ext cx="2952211" cy="5286512"/>
              <a:chOff x="134395" y="618205"/>
              <a:chExt cx="2952113" cy="5287628"/>
            </a:xfrm>
          </p:grpSpPr>
          <p:sp>
            <p:nvSpPr>
              <p:cNvPr id="7" name="TextBox 6"/>
              <p:cNvSpPr txBox="1"/>
              <p:nvPr/>
            </p:nvSpPr>
            <p:spPr bwMode="auto">
              <a:xfrm>
                <a:off x="1568458" y="618205"/>
                <a:ext cx="1517740" cy="866872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 w="22225">
                <a:solidFill>
                  <a:schemeClr val="bg1"/>
                </a:solidFill>
              </a:ln>
              <a:effectLst/>
            </p:spPr>
            <p:txBody>
              <a:bodyPr rtlCol="1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he-IL" dirty="0" smtClean="0">
                    <a:latin typeface="Arial"/>
                    <a:cs typeface="Arial"/>
                  </a:rPr>
                  <a:t>חד־סוכר</a:t>
                </a:r>
                <a:endParaRPr lang="he-IL" dirty="0">
                  <a:latin typeface="Arial"/>
                  <a:cs typeface="Arial"/>
                </a:endParaRPr>
              </a:p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he-IL" dirty="0">
                    <a:latin typeface="Arial"/>
                    <a:cs typeface="Arial"/>
                  </a:rPr>
                  <a:t>לדוגמה: גלוקוז</a:t>
                </a:r>
              </a:p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dirty="0">
                    <a:latin typeface="Arial"/>
                    <a:cs typeface="Arial"/>
                  </a:rPr>
                  <a:t>C</a:t>
                </a:r>
                <a:r>
                  <a:rPr lang="en-US" baseline="-25000" dirty="0">
                    <a:latin typeface="Arial"/>
                    <a:cs typeface="Arial"/>
                  </a:rPr>
                  <a:t>6</a:t>
                </a:r>
                <a:r>
                  <a:rPr lang="en-US" dirty="0">
                    <a:latin typeface="Arial"/>
                    <a:cs typeface="Arial"/>
                  </a:rPr>
                  <a:t>H</a:t>
                </a:r>
                <a:r>
                  <a:rPr lang="en-US" baseline="-25000" dirty="0">
                    <a:latin typeface="Arial"/>
                    <a:cs typeface="Arial"/>
                  </a:rPr>
                  <a:t>12</a:t>
                </a:r>
                <a:r>
                  <a:rPr lang="en-US" dirty="0">
                    <a:latin typeface="Arial"/>
                    <a:cs typeface="Arial"/>
                  </a:rPr>
                  <a:t>O</a:t>
                </a:r>
                <a:r>
                  <a:rPr lang="en-US" baseline="-25000" dirty="0">
                    <a:latin typeface="Arial"/>
                    <a:cs typeface="Arial"/>
                  </a:rPr>
                  <a:t>6</a:t>
                </a:r>
                <a:endParaRPr lang="he-IL" baseline="-25000" dirty="0">
                  <a:latin typeface="Arial"/>
                  <a:cs typeface="Arial"/>
                </a:endParaRPr>
              </a:p>
            </p:txBody>
          </p:sp>
          <p:sp>
            <p:nvSpPr>
              <p:cNvPr id="10" name="חץ למטה 9"/>
              <p:cNvSpPr/>
              <p:nvPr/>
            </p:nvSpPr>
            <p:spPr bwMode="auto">
              <a:xfrm>
                <a:off x="1281104" y="1573986"/>
                <a:ext cx="261953" cy="219099"/>
              </a:xfrm>
              <a:prstGeom prst="downArrow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>
                  <a:defRPr/>
                </a:pPr>
                <a:endParaRPr lang="he-IL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13" name="חץ למטה 12"/>
              <p:cNvSpPr/>
              <p:nvPr/>
            </p:nvSpPr>
            <p:spPr bwMode="auto">
              <a:xfrm>
                <a:off x="1281104" y="1872470"/>
                <a:ext cx="261953" cy="219099"/>
              </a:xfrm>
              <a:prstGeom prst="downArrow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>
                  <a:defRPr/>
                </a:pPr>
                <a:endParaRPr lang="he-IL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14" name="חץ למטה 13"/>
              <p:cNvSpPr/>
              <p:nvPr/>
            </p:nvSpPr>
            <p:spPr bwMode="auto">
              <a:xfrm>
                <a:off x="1281104" y="2164602"/>
                <a:ext cx="261953" cy="219099"/>
              </a:xfrm>
              <a:prstGeom prst="downArrow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>
                  <a:defRPr/>
                </a:pPr>
                <a:endParaRPr lang="he-IL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18" name="חץ למטה 17"/>
              <p:cNvSpPr/>
              <p:nvPr/>
            </p:nvSpPr>
            <p:spPr bwMode="auto">
              <a:xfrm>
                <a:off x="1271578" y="3817374"/>
                <a:ext cx="261953" cy="219099"/>
              </a:xfrm>
              <a:prstGeom prst="downArrow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>
                  <a:defRPr/>
                </a:pPr>
                <a:endParaRPr lang="he-IL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19" name="חץ למטה 18"/>
              <p:cNvSpPr/>
              <p:nvPr/>
            </p:nvSpPr>
            <p:spPr bwMode="auto">
              <a:xfrm>
                <a:off x="1292217" y="4114269"/>
                <a:ext cx="261954" cy="219099"/>
              </a:xfrm>
              <a:prstGeom prst="downArrow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>
                  <a:defRPr/>
                </a:pPr>
                <a:endParaRPr lang="he-IL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24" name="TextBox 23"/>
              <p:cNvSpPr txBox="1"/>
              <p:nvPr/>
            </p:nvSpPr>
            <p:spPr bwMode="auto">
              <a:xfrm>
                <a:off x="1646251" y="4361947"/>
                <a:ext cx="997009" cy="792251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 w="22225">
                <a:solidFill>
                  <a:schemeClr val="bg1"/>
                </a:solidFill>
              </a:ln>
              <a:effectLst/>
            </p:spPr>
            <p:txBody>
              <a:bodyPr rtlCol="1" anchor="ctr">
                <a:norm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he-IL" dirty="0">
                    <a:latin typeface="Arial"/>
                    <a:cs typeface="Arial"/>
                  </a:rPr>
                  <a:t>מים</a:t>
                </a:r>
              </a:p>
            </p:txBody>
          </p:sp>
          <p:sp>
            <p:nvSpPr>
              <p:cNvPr id="25" name="TextBox 24"/>
              <p:cNvSpPr txBox="1"/>
              <p:nvPr/>
            </p:nvSpPr>
            <p:spPr bwMode="auto">
              <a:xfrm>
                <a:off x="134861" y="4366711"/>
                <a:ext cx="1144655" cy="784312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 w="22225">
                <a:solidFill>
                  <a:schemeClr val="bg1"/>
                </a:solidFill>
              </a:ln>
              <a:effectLst/>
            </p:spPr>
            <p:txBody>
              <a:bodyPr rtlCol="1" anchor="ctr">
                <a:norm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he-IL" dirty="0">
                    <a:latin typeface="Arial"/>
                    <a:cs typeface="Arial"/>
                  </a:rPr>
                  <a:t>פחמן    </a:t>
                </a:r>
                <a:r>
                  <a:rPr lang="he-IL" dirty="0" smtClean="0">
                    <a:latin typeface="Arial"/>
                    <a:cs typeface="Arial"/>
                  </a:rPr>
                  <a:t>דו־חמצני</a:t>
                </a:r>
                <a:endParaRPr lang="he-IL" dirty="0">
                  <a:latin typeface="Arial"/>
                  <a:cs typeface="Arial"/>
                </a:endParaRPr>
              </a:p>
            </p:txBody>
          </p:sp>
          <p:sp>
            <p:nvSpPr>
              <p:cNvPr id="7168" name="חץ למטה 7167"/>
              <p:cNvSpPr/>
              <p:nvPr/>
            </p:nvSpPr>
            <p:spPr>
              <a:xfrm>
                <a:off x="566687" y="5151023"/>
                <a:ext cx="317519" cy="754146"/>
              </a:xfrm>
              <a:prstGeom prst="downArrow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>
                  <a:defRPr/>
                </a:pPr>
                <a:endParaRPr lang="he-IL" dirty="0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59403" name="TextBox 35"/>
            <p:cNvSpPr txBox="1">
              <a:spLocks noChangeArrowheads="1"/>
            </p:cNvSpPr>
            <p:nvPr/>
          </p:nvSpPr>
          <p:spPr bwMode="auto">
            <a:xfrm>
              <a:off x="1212979" y="5939815"/>
              <a:ext cx="988970" cy="6095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22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/>
              <a:r>
                <a:rPr lang="he-IL"/>
                <a:t>נפלט לסביבה </a:t>
              </a:r>
            </a:p>
          </p:txBody>
        </p:sp>
        <p:sp>
          <p:nvSpPr>
            <p:cNvPr id="28" name="פיצוץ 2 27"/>
            <p:cNvSpPr/>
            <p:nvPr/>
          </p:nvSpPr>
          <p:spPr bwMode="auto">
            <a:xfrm rot="1479687">
              <a:off x="3135524" y="3076256"/>
              <a:ext cx="1230426" cy="1147649"/>
            </a:xfrm>
            <a:prstGeom prst="irregularSeal2">
              <a:avLst/>
            </a:prstGeom>
            <a:solidFill>
              <a:srgbClr val="FF0000">
                <a:alpha val="67000"/>
              </a:srgb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>
                <a:defRPr/>
              </a:pPr>
              <a:endParaRPr lang="he-IL" dirty="0">
                <a:solidFill>
                  <a:prstClr val="white"/>
                </a:solidFill>
              </a:endParaRPr>
            </a:p>
          </p:txBody>
        </p:sp>
        <p:sp>
          <p:nvSpPr>
            <p:cNvPr id="31" name="מלבן מעוגל 30"/>
            <p:cNvSpPr/>
            <p:nvPr/>
          </p:nvSpPr>
          <p:spPr bwMode="auto">
            <a:xfrm>
              <a:off x="3046616" y="3428646"/>
              <a:ext cx="1285994" cy="357152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>
                <a:defRPr/>
              </a:pPr>
              <a:r>
                <a:rPr lang="he-IL" sz="1600" b="1" dirty="0">
                  <a:solidFill>
                    <a:srgbClr val="FFFF00"/>
                  </a:solidFill>
                </a:rPr>
                <a:t>אנרגיה</a:t>
              </a:r>
            </a:p>
          </p:txBody>
        </p:sp>
        <p:sp>
          <p:nvSpPr>
            <p:cNvPr id="35" name="חץ למטה 34"/>
            <p:cNvSpPr/>
            <p:nvPr/>
          </p:nvSpPr>
          <p:spPr bwMode="auto">
            <a:xfrm>
              <a:off x="2278195" y="2330206"/>
              <a:ext cx="261961" cy="219053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>
                <a:defRPr/>
              </a:pPr>
              <a:endParaRPr lang="he-IL" dirty="0">
                <a:solidFill>
                  <a:prstClr val="white"/>
                </a:solidFill>
              </a:endParaRPr>
            </a:p>
          </p:txBody>
        </p:sp>
        <p:sp>
          <p:nvSpPr>
            <p:cNvPr id="37" name="חץ למטה 36"/>
            <p:cNvSpPr/>
            <p:nvPr/>
          </p:nvSpPr>
          <p:spPr bwMode="auto">
            <a:xfrm>
              <a:off x="2294071" y="2636563"/>
              <a:ext cx="261961" cy="219053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>
                <a:defRPr/>
              </a:pPr>
              <a:endParaRPr lang="he-IL" dirty="0">
                <a:solidFill>
                  <a:prstClr val="white"/>
                </a:solidFill>
              </a:endParaRPr>
            </a:p>
          </p:txBody>
        </p:sp>
        <p:sp>
          <p:nvSpPr>
            <p:cNvPr id="38" name="חץ למטה 37"/>
            <p:cNvSpPr/>
            <p:nvPr/>
          </p:nvSpPr>
          <p:spPr bwMode="auto">
            <a:xfrm>
              <a:off x="2294071" y="2914347"/>
              <a:ext cx="261961" cy="219053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>
                <a:defRPr/>
              </a:pPr>
              <a:endParaRPr lang="he-IL" dirty="0">
                <a:solidFill>
                  <a:prstClr val="white"/>
                </a:solidFill>
              </a:endParaRPr>
            </a:p>
          </p:txBody>
        </p:sp>
        <p:sp>
          <p:nvSpPr>
            <p:cNvPr id="39" name="חץ למטה 38"/>
            <p:cNvSpPr/>
            <p:nvPr/>
          </p:nvSpPr>
          <p:spPr bwMode="auto">
            <a:xfrm>
              <a:off x="2278195" y="3215942"/>
              <a:ext cx="261961" cy="219053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>
                <a:defRPr/>
              </a:pPr>
              <a:endParaRPr lang="he-IL" dirty="0">
                <a:solidFill>
                  <a:prstClr val="white"/>
                </a:solidFill>
              </a:endParaRPr>
            </a:p>
          </p:txBody>
        </p:sp>
        <p:sp>
          <p:nvSpPr>
            <p:cNvPr id="40" name="חץ למטה 39"/>
            <p:cNvSpPr/>
            <p:nvPr/>
          </p:nvSpPr>
          <p:spPr bwMode="auto">
            <a:xfrm>
              <a:off x="2290896" y="3481029"/>
              <a:ext cx="261961" cy="219053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>
                <a:defRPr/>
              </a:pPr>
              <a:endParaRPr lang="he-IL" dirty="0">
                <a:solidFill>
                  <a:prstClr val="white"/>
                </a:solidFill>
              </a:endParaRPr>
            </a:p>
          </p:txBody>
        </p:sp>
        <p:sp>
          <p:nvSpPr>
            <p:cNvPr id="41" name="TextBox 40"/>
            <p:cNvSpPr txBox="1"/>
            <p:nvPr/>
          </p:nvSpPr>
          <p:spPr bwMode="auto">
            <a:xfrm>
              <a:off x="996963" y="571431"/>
              <a:ext cx="1333624" cy="866689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22225">
              <a:solidFill>
                <a:schemeClr val="bg1"/>
              </a:solidFill>
            </a:ln>
            <a:effectLst/>
          </p:spPr>
          <p:txBody>
            <a:bodyPr rtlCol="1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he-IL" dirty="0">
                  <a:latin typeface="Arial"/>
                  <a:cs typeface="Arial"/>
                </a:rPr>
                <a:t>חמצן שמקורו בסביבה</a:t>
              </a:r>
            </a:p>
          </p:txBody>
        </p:sp>
        <p:sp>
          <p:nvSpPr>
            <p:cNvPr id="3" name="חיבור 2"/>
            <p:cNvSpPr/>
            <p:nvPr/>
          </p:nvSpPr>
          <p:spPr>
            <a:xfrm>
              <a:off x="2341701" y="907947"/>
              <a:ext cx="204806" cy="201593"/>
            </a:xfrm>
            <a:prstGeom prst="mathPlus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>
                <a:defRPr/>
              </a:pPr>
              <a:endParaRPr lang="he-IL" dirty="0"/>
            </a:p>
          </p:txBody>
        </p:sp>
        <p:sp>
          <p:nvSpPr>
            <p:cNvPr id="42" name="חיבור 41"/>
            <p:cNvSpPr/>
            <p:nvPr/>
          </p:nvSpPr>
          <p:spPr>
            <a:xfrm>
              <a:off x="2340112" y="4655662"/>
              <a:ext cx="206394" cy="201592"/>
            </a:xfrm>
            <a:prstGeom prst="mathPlus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>
                <a:defRPr/>
              </a:pPr>
              <a:endParaRPr lang="he-IL" dirty="0"/>
            </a:p>
          </p:txBody>
        </p:sp>
      </p:grpSp>
      <p:sp>
        <p:nvSpPr>
          <p:cNvPr id="30" name="TextBox 29"/>
          <p:cNvSpPr txBox="1"/>
          <p:nvPr/>
        </p:nvSpPr>
        <p:spPr bwMode="auto">
          <a:xfrm>
            <a:off x="3857625" y="3803650"/>
            <a:ext cx="1219200" cy="725488"/>
          </a:xfrm>
          <a:prstGeom prst="rect">
            <a:avLst/>
          </a:prstGeom>
          <a:solidFill>
            <a:schemeClr val="bg1">
              <a:lumMod val="95000"/>
            </a:schemeClr>
          </a:solidFill>
          <a:ln w="22225">
            <a:solidFill>
              <a:schemeClr val="bg1"/>
            </a:solidFill>
          </a:ln>
          <a:effectLst/>
        </p:spPr>
        <p:txBody>
          <a:bodyPr rtlCol="1" anchor="ctr">
            <a:norm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solidFill>
                  <a:prstClr val="black"/>
                </a:solidFill>
                <a:latin typeface="Arial"/>
                <a:cs typeface="Arial"/>
              </a:rPr>
              <a:t>ADP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solidFill>
                  <a:prstClr val="black"/>
                </a:solidFill>
                <a:latin typeface="Arial"/>
                <a:cs typeface="Arial"/>
              </a:rPr>
              <a:t>Pi</a:t>
            </a:r>
            <a:endParaRPr lang="he-IL" dirty="0">
              <a:solidFill>
                <a:prstClr val="black"/>
              </a:solidFill>
              <a:latin typeface="Arial"/>
              <a:cs typeface="Arial"/>
            </a:endParaRPr>
          </a:p>
        </p:txBody>
      </p:sp>
      <p:sp>
        <p:nvSpPr>
          <p:cNvPr id="32" name="TextBox 31"/>
          <p:cNvSpPr txBox="1"/>
          <p:nvPr/>
        </p:nvSpPr>
        <p:spPr bwMode="auto">
          <a:xfrm>
            <a:off x="3857625" y="3048000"/>
            <a:ext cx="1211263" cy="666750"/>
          </a:xfrm>
          <a:prstGeom prst="rect">
            <a:avLst/>
          </a:prstGeom>
          <a:solidFill>
            <a:schemeClr val="bg1">
              <a:lumMod val="95000"/>
            </a:schemeClr>
          </a:solidFill>
          <a:ln w="22225">
            <a:solidFill>
              <a:schemeClr val="bg1"/>
            </a:solidFill>
          </a:ln>
          <a:effectLst/>
        </p:spPr>
        <p:txBody>
          <a:bodyPr rtlCol="1" anchor="ctr">
            <a:norm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solidFill>
                  <a:prstClr val="black"/>
                </a:solidFill>
                <a:latin typeface="Arial"/>
                <a:cs typeface="Arial"/>
              </a:rPr>
              <a:t>ATP</a:t>
            </a:r>
          </a:p>
        </p:txBody>
      </p:sp>
      <p:sp>
        <p:nvSpPr>
          <p:cNvPr id="5" name="חץ מעוקל שמאלה 4"/>
          <p:cNvSpPr/>
          <p:nvPr/>
        </p:nvSpPr>
        <p:spPr>
          <a:xfrm rot="10800000">
            <a:off x="3609975" y="3324225"/>
            <a:ext cx="431800" cy="798513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>
              <a:defRPr/>
            </a:pPr>
            <a:endParaRPr lang="he-IL">
              <a:solidFill>
                <a:schemeClr val="tx1"/>
              </a:solidFill>
            </a:endParaRPr>
          </a:p>
        </p:txBody>
      </p:sp>
      <p:sp>
        <p:nvSpPr>
          <p:cNvPr id="43" name="חץ למטה 42"/>
          <p:cNvSpPr/>
          <p:nvPr/>
        </p:nvSpPr>
        <p:spPr bwMode="auto">
          <a:xfrm rot="16200000">
            <a:off x="1792288" y="3449638"/>
            <a:ext cx="320675" cy="422275"/>
          </a:xfrm>
          <a:prstGeom prst="downArrow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>
              <a:defRPr/>
            </a:pPr>
            <a:endParaRPr lang="he-IL" dirty="0">
              <a:solidFill>
                <a:prstClr val="white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31775" y="419100"/>
            <a:ext cx="8215313" cy="46038"/>
          </a:xfrm>
          <a:prstGeom prst="rect">
            <a:avLst/>
          </a:prstGeom>
          <a:blipFill dpi="0" rotWithShape="1">
            <a:blip r:embed="rId2" cstate="print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7175" name="Slide Number Placeholder 8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fld id="{BC062370-4A27-44FB-AC75-25BA57EA8AC1}" type="slidenum">
              <a:rPr lang="he-IL" sz="1100" smtClean="0">
                <a:solidFill>
                  <a:prstClr val="white">
                    <a:lumMod val="50000"/>
                  </a:prstClr>
                </a:solidFill>
              </a:rPr>
              <a:pPr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lang="he-IL" sz="1100" dirty="0" smtClean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כותרת 5"/>
          <p:cNvSpPr>
            <a:spLocks noGrp="1"/>
          </p:cNvSpPr>
          <p:nvPr>
            <p:ph type="ctrTitle"/>
          </p:nvPr>
        </p:nvSpPr>
        <p:spPr>
          <a:xfrm>
            <a:off x="785813" y="71438"/>
            <a:ext cx="7772400" cy="441325"/>
          </a:xfrm>
        </p:spPr>
        <p:txBody>
          <a:bodyPr/>
          <a:lstStyle/>
          <a:p>
            <a:pPr fontAlgn="auto">
              <a:defRPr/>
            </a:pPr>
            <a:r>
              <a:rPr lang="he-IL" sz="1800" b="1" dirty="0" smtClean="0">
                <a:solidFill>
                  <a:srgbClr val="FF6600"/>
                </a:solidFill>
                <a:ea typeface="+mn-ea"/>
              </a:rPr>
              <a:t>שלבי הנשימה תאית אווירנית</a:t>
            </a:r>
            <a:endParaRPr lang="he-IL" sz="1800" dirty="0" smtClean="0"/>
          </a:p>
        </p:txBody>
      </p:sp>
      <p:sp>
        <p:nvSpPr>
          <p:cNvPr id="14" name="Rectangle 17"/>
          <p:cNvSpPr/>
          <p:nvPr/>
        </p:nvSpPr>
        <p:spPr>
          <a:xfrm>
            <a:off x="285750" y="554038"/>
            <a:ext cx="8358188" cy="714375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dirty="0">
                <a:solidFill>
                  <a:prstClr val="black"/>
                </a:solidFill>
              </a:rPr>
              <a:t>פירוק הגלוקוז בנשימה התאית האווירנית הוא </a:t>
            </a:r>
            <a:r>
              <a:rPr lang="he-IL" b="1" dirty="0">
                <a:solidFill>
                  <a:srgbClr val="FF6600"/>
                </a:solidFill>
              </a:rPr>
              <a:t>תהליך אנזימתי </a:t>
            </a:r>
            <a:r>
              <a:rPr lang="he-IL" b="1" dirty="0" smtClean="0">
                <a:solidFill>
                  <a:srgbClr val="FF6600"/>
                </a:solidFill>
              </a:rPr>
              <a:t>רב</a:t>
            </a:r>
            <a:r>
              <a:rPr lang="he-IL" b="1" dirty="0" smtClean="0">
                <a:solidFill>
                  <a:srgbClr val="FF6600"/>
                </a:solidFill>
                <a:latin typeface="Arial"/>
                <a:cs typeface="Arial"/>
              </a:rPr>
              <a:t>־</a:t>
            </a:r>
            <a:r>
              <a:rPr lang="he-IL" b="1" dirty="0" smtClean="0">
                <a:solidFill>
                  <a:srgbClr val="FF6600"/>
                </a:solidFill>
              </a:rPr>
              <a:t>שלבי</a:t>
            </a:r>
            <a:r>
              <a:rPr lang="he-IL" dirty="0">
                <a:solidFill>
                  <a:prstClr val="black"/>
                </a:solidFill>
              </a:rPr>
              <a:t>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dirty="0">
                <a:solidFill>
                  <a:prstClr val="black"/>
                </a:solidFill>
              </a:rPr>
              <a:t>התהליך נעשה </a:t>
            </a:r>
            <a:r>
              <a:rPr lang="he-IL" u="sng" dirty="0">
                <a:solidFill>
                  <a:prstClr val="black"/>
                </a:solidFill>
              </a:rPr>
              <a:t>בשני חלקים</a:t>
            </a:r>
            <a:r>
              <a:rPr lang="he-IL" dirty="0">
                <a:solidFill>
                  <a:prstClr val="black"/>
                </a:solidFill>
              </a:rPr>
              <a:t>, כל חלק כולל כמה תגובות כימיות </a:t>
            </a:r>
            <a:r>
              <a:rPr lang="he-IL" dirty="0" smtClean="0">
                <a:solidFill>
                  <a:prstClr val="black"/>
                </a:solidFill>
              </a:rPr>
              <a:t>שכל אחת מהן מזורזת </a:t>
            </a:r>
            <a:r>
              <a:rPr lang="he-IL" dirty="0">
                <a:solidFill>
                  <a:prstClr val="black"/>
                </a:solidFill>
              </a:rPr>
              <a:t>על ידי אנזים ייחודי.</a:t>
            </a:r>
          </a:p>
        </p:txBody>
      </p:sp>
      <p:grpSp>
        <p:nvGrpSpPr>
          <p:cNvPr id="58374" name="קבוצה 22"/>
          <p:cNvGrpSpPr>
            <a:grpSpLocks/>
          </p:cNvGrpSpPr>
          <p:nvPr/>
        </p:nvGrpSpPr>
        <p:grpSpPr bwMode="auto">
          <a:xfrm>
            <a:off x="293688" y="1165225"/>
            <a:ext cx="8501062" cy="4500563"/>
            <a:chOff x="214282" y="1000108"/>
            <a:chExt cx="8501122" cy="4500594"/>
          </a:xfrm>
        </p:grpSpPr>
        <p:grpSp>
          <p:nvGrpSpPr>
            <p:cNvPr id="58386" name="קבוצה 14"/>
            <p:cNvGrpSpPr>
              <a:grpSpLocks/>
            </p:cNvGrpSpPr>
            <p:nvPr/>
          </p:nvGrpSpPr>
          <p:grpSpPr bwMode="auto">
            <a:xfrm>
              <a:off x="214282" y="1000108"/>
              <a:ext cx="8501122" cy="4500594"/>
              <a:chOff x="214282" y="801945"/>
              <a:chExt cx="8501122" cy="4500594"/>
            </a:xfrm>
          </p:grpSpPr>
          <p:pic>
            <p:nvPicPr>
              <p:cNvPr id="58388" name="תמונה 10" descr="תא עם מיטוכונדריון.png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688" t="1720" r="5469" b="2979"/>
              <a:stretch>
                <a:fillRect/>
              </a:stretch>
            </p:blipFill>
            <p:spPr bwMode="auto">
              <a:xfrm>
                <a:off x="214282" y="801945"/>
                <a:ext cx="8501122" cy="45005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2" name="Rectangle 17"/>
              <p:cNvSpPr/>
              <p:nvPr/>
            </p:nvSpPr>
            <p:spPr>
              <a:xfrm>
                <a:off x="3286116" y="1856052"/>
                <a:ext cx="5064161" cy="1500198"/>
              </a:xfrm>
              <a:prstGeom prst="rect">
                <a:avLst/>
              </a:prstGeom>
              <a:noFill/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he-IL" sz="1600" u="sng" dirty="0">
                    <a:solidFill>
                      <a:prstClr val="black"/>
                    </a:solidFill>
                  </a:rPr>
                  <a:t>החלק הראשון</a:t>
                </a:r>
                <a:r>
                  <a:rPr lang="he-IL" sz="1600" dirty="0">
                    <a:solidFill>
                      <a:prstClr val="black"/>
                    </a:solidFill>
                  </a:rPr>
                  <a:t> של התהליך נקרא </a:t>
                </a:r>
                <a:r>
                  <a:rPr lang="he-IL" sz="1600" b="1" dirty="0">
                    <a:solidFill>
                      <a:srgbClr val="FF6600"/>
                    </a:solidFill>
                  </a:rPr>
                  <a:t>גליקוליזה</a:t>
                </a:r>
                <a:endParaRPr lang="he-IL" sz="1600" b="1" dirty="0">
                  <a:solidFill>
                    <a:prstClr val="black"/>
                  </a:solidFill>
                </a:endParaRPr>
              </a:p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he-IL" sz="1600" dirty="0">
                    <a:solidFill>
                      <a:prstClr val="black"/>
                    </a:solidFill>
                  </a:rPr>
                  <a:t>והוא מתרחש </a:t>
                </a:r>
                <a:r>
                  <a:rPr lang="he-IL" sz="1600" b="1" dirty="0">
                    <a:solidFill>
                      <a:srgbClr val="FF6600"/>
                    </a:solidFill>
                  </a:rPr>
                  <a:t>בציטופלזמה</a:t>
                </a:r>
                <a:r>
                  <a:rPr lang="he-IL" sz="1600" dirty="0">
                    <a:solidFill>
                      <a:prstClr val="black"/>
                    </a:solidFill>
                  </a:rPr>
                  <a:t>.</a:t>
                </a:r>
              </a:p>
              <a:p>
                <a:pPr>
                  <a:defRPr/>
                </a:pPr>
                <a:r>
                  <a:rPr lang="he-IL" sz="1600" dirty="0">
                    <a:solidFill>
                      <a:prstClr val="black"/>
                    </a:solidFill>
                  </a:rPr>
                  <a:t>מולקולת הגלוקוז מתפרקת לתוצר </a:t>
                </a:r>
                <a:r>
                  <a:rPr lang="he-IL" sz="1600" dirty="0" smtClean="0">
                    <a:solidFill>
                      <a:prstClr val="black"/>
                    </a:solidFill>
                  </a:rPr>
                  <a:t>ביניים (חומצה פירובית).</a:t>
                </a:r>
                <a:endParaRPr lang="he-IL" sz="1600" dirty="0">
                  <a:solidFill>
                    <a:prstClr val="black"/>
                  </a:solidFill>
                </a:endParaRPr>
              </a:p>
              <a:p>
                <a:pPr>
                  <a:defRPr/>
                </a:pPr>
                <a:r>
                  <a:rPr lang="he-IL" sz="1600" dirty="0">
                    <a:solidFill>
                      <a:prstClr val="black"/>
                    </a:solidFill>
                  </a:rPr>
                  <a:t>הרווח האנרגטי הוא קטן,</a:t>
                </a:r>
              </a:p>
              <a:p>
                <a:pPr>
                  <a:defRPr/>
                </a:pPr>
                <a:r>
                  <a:rPr lang="he-IL" sz="1600" dirty="0">
                    <a:solidFill>
                      <a:prstClr val="black"/>
                    </a:solidFill>
                  </a:rPr>
                  <a:t>(בחלק זה נוצרות רק </a:t>
                </a:r>
                <a:r>
                  <a:rPr lang="he-IL" sz="1600" dirty="0" smtClean="0">
                    <a:solidFill>
                      <a:prstClr val="black"/>
                    </a:solidFill>
                  </a:rPr>
                  <a:t>2 </a:t>
                </a:r>
                <a:r>
                  <a:rPr lang="he-IL" sz="1600" dirty="0">
                    <a:solidFill>
                      <a:prstClr val="black"/>
                    </a:solidFill>
                  </a:rPr>
                  <a:t>מולקולת </a:t>
                </a:r>
                <a:r>
                  <a:rPr lang="en-US" sz="1600" dirty="0">
                    <a:solidFill>
                      <a:prstClr val="black"/>
                    </a:solidFill>
                  </a:rPr>
                  <a:t>ATP</a:t>
                </a:r>
                <a:r>
                  <a:rPr lang="he-IL" sz="1600" dirty="0">
                    <a:solidFill>
                      <a:prstClr val="black"/>
                    </a:solidFill>
                  </a:rPr>
                  <a:t>).</a:t>
                </a:r>
              </a:p>
            </p:txBody>
          </p:sp>
          <p:sp>
            <p:nvSpPr>
              <p:cNvPr id="8" name="Rectangle 17"/>
              <p:cNvSpPr/>
              <p:nvPr/>
            </p:nvSpPr>
            <p:spPr>
              <a:xfrm>
                <a:off x="1623992" y="3230837"/>
                <a:ext cx="5429288" cy="1000132"/>
              </a:xfrm>
              <a:prstGeom prst="rect">
                <a:avLst/>
              </a:prstGeom>
              <a:noFill/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he-IL" sz="1600" u="sng" dirty="0">
                    <a:solidFill>
                      <a:prstClr val="black"/>
                    </a:solidFill>
                  </a:rPr>
                  <a:t>החלק השני</a:t>
                </a:r>
                <a:r>
                  <a:rPr lang="he-IL" sz="1600" dirty="0">
                    <a:solidFill>
                      <a:prstClr val="black"/>
                    </a:solidFill>
                  </a:rPr>
                  <a:t> של התהליך מתרחש </a:t>
                </a:r>
                <a:r>
                  <a:rPr lang="he-IL" sz="1600" b="1" noProof="1">
                    <a:solidFill>
                      <a:srgbClr val="FF6600"/>
                    </a:solidFill>
                  </a:rPr>
                  <a:t>במיטוכונדריה</a:t>
                </a:r>
                <a:r>
                  <a:rPr lang="he-IL" sz="1600" noProof="1">
                    <a:solidFill>
                      <a:prstClr val="black"/>
                    </a:solidFill>
                  </a:rPr>
                  <a:t>.</a:t>
                </a:r>
              </a:p>
              <a:p>
                <a:pPr>
                  <a:defRPr/>
                </a:pPr>
                <a:r>
                  <a:rPr lang="he-IL" sz="1600" noProof="1">
                    <a:solidFill>
                      <a:prstClr val="black"/>
                    </a:solidFill>
                  </a:rPr>
                  <a:t>תוצר הביניים של הגליקוליזה ממשיך להתפרק.</a:t>
                </a:r>
              </a:p>
              <a:p>
                <a:pPr>
                  <a:defRPr/>
                </a:pPr>
                <a:r>
                  <a:rPr lang="he-IL" sz="1600" noProof="1">
                    <a:solidFill>
                      <a:prstClr val="black"/>
                    </a:solidFill>
                  </a:rPr>
                  <a:t>הרווח האנרגטי הוא גדול יותר,</a:t>
                </a:r>
              </a:p>
              <a:p>
                <a:pPr>
                  <a:defRPr/>
                </a:pPr>
                <a:r>
                  <a:rPr lang="he-IL" sz="1600" noProof="1">
                    <a:solidFill>
                      <a:prstClr val="black"/>
                    </a:solidFill>
                  </a:rPr>
                  <a:t>(בחלק זה נוצרות 28 מולקולות </a:t>
                </a:r>
                <a:r>
                  <a:rPr lang="en-US" sz="1600" noProof="1">
                    <a:solidFill>
                      <a:prstClr val="black"/>
                    </a:solidFill>
                  </a:rPr>
                  <a:t>ATP</a:t>
                </a:r>
                <a:r>
                  <a:rPr lang="he-IL" sz="1600" noProof="1">
                    <a:solidFill>
                      <a:prstClr val="black"/>
                    </a:solidFill>
                  </a:rPr>
                  <a:t>).</a:t>
                </a:r>
              </a:p>
            </p:txBody>
          </p:sp>
        </p:grpSp>
        <p:cxnSp>
          <p:nvCxnSpPr>
            <p:cNvPr id="17" name="מחבר חץ ישר 16"/>
            <p:cNvCxnSpPr/>
            <p:nvPr/>
          </p:nvCxnSpPr>
          <p:spPr>
            <a:xfrm flipH="1">
              <a:off x="3216265" y="2930521"/>
              <a:ext cx="0" cy="623892"/>
            </a:xfrm>
            <a:prstGeom prst="straightConnector1">
              <a:avLst/>
            </a:prstGeom>
            <a:ln w="38100">
              <a:solidFill>
                <a:srgbClr val="00B05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8375" name="קבוצה 1"/>
          <p:cNvGrpSpPr>
            <a:grpSpLocks/>
          </p:cNvGrpSpPr>
          <p:nvPr/>
        </p:nvGrpSpPr>
        <p:grpSpPr bwMode="auto">
          <a:xfrm>
            <a:off x="1709738" y="5953125"/>
            <a:ext cx="4503737" cy="666750"/>
            <a:chOff x="2728367" y="1656726"/>
            <a:chExt cx="4504283" cy="666750"/>
          </a:xfrm>
        </p:grpSpPr>
        <p:grpSp>
          <p:nvGrpSpPr>
            <p:cNvPr id="58380" name="קבוצה 6"/>
            <p:cNvGrpSpPr>
              <a:grpSpLocks/>
            </p:cNvGrpSpPr>
            <p:nvPr/>
          </p:nvGrpSpPr>
          <p:grpSpPr bwMode="auto">
            <a:xfrm>
              <a:off x="3934991" y="1827213"/>
              <a:ext cx="3297659" cy="320675"/>
              <a:chOff x="3434928" y="6084888"/>
              <a:chExt cx="3297660" cy="320675"/>
            </a:xfrm>
          </p:grpSpPr>
          <p:sp>
            <p:nvSpPr>
              <p:cNvPr id="24" name="חץ ימינה 23"/>
              <p:cNvSpPr/>
              <p:nvPr/>
            </p:nvSpPr>
            <p:spPr>
              <a:xfrm>
                <a:off x="4833707" y="6101726"/>
                <a:ext cx="574745" cy="303213"/>
              </a:xfrm>
              <a:prstGeom prst="rightArrow">
                <a:avLst/>
              </a:pr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>
                  <a:defRPr/>
                </a:pPr>
                <a:endParaRPr lang="he-IL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27" name="חיבור 26"/>
              <p:cNvSpPr/>
              <p:nvPr/>
            </p:nvSpPr>
            <p:spPr>
              <a:xfrm>
                <a:off x="3434950" y="6109664"/>
                <a:ext cx="174646" cy="201612"/>
              </a:xfrm>
              <a:prstGeom prst="mathPlus">
                <a:avLst/>
              </a:pr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>
                  <a:defRPr/>
                </a:pPr>
                <a:endParaRPr lang="he-IL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28" name="חיבור 27"/>
              <p:cNvSpPr/>
              <p:nvPr/>
            </p:nvSpPr>
            <p:spPr>
              <a:xfrm>
                <a:off x="6557942" y="6084264"/>
                <a:ext cx="174646" cy="204787"/>
              </a:xfrm>
              <a:prstGeom prst="mathPlus">
                <a:avLst/>
              </a:pr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>
                  <a:defRPr/>
                </a:pPr>
                <a:endParaRPr lang="he-IL" dirty="0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18" name="TextBox 17"/>
            <p:cNvSpPr txBox="1"/>
            <p:nvPr/>
          </p:nvSpPr>
          <p:spPr bwMode="auto">
            <a:xfrm>
              <a:off x="2728367" y="1656726"/>
              <a:ext cx="990720" cy="666750"/>
            </a:xfrm>
            <a:prstGeom prst="rect">
              <a:avLst/>
            </a:prstGeom>
            <a:noFill/>
            <a:ln w="3175">
              <a:solidFill>
                <a:schemeClr val="tx1"/>
              </a:solidFill>
            </a:ln>
            <a:effectLst>
              <a:outerShdw sx="101000" sy="101000" algn="ctr" rotWithShape="0">
                <a:schemeClr val="bg1">
                  <a:lumMod val="75000"/>
                </a:schemeClr>
              </a:outerShdw>
            </a:effectLst>
          </p:spPr>
          <p:txBody>
            <a:bodyPr rtlCol="1" anchor="ctr">
              <a:norm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he-IL" dirty="0">
                  <a:solidFill>
                    <a:prstClr val="black"/>
                  </a:solidFill>
                  <a:latin typeface="Arial"/>
                  <a:cs typeface="Arial"/>
                </a:rPr>
                <a:t>גלוקוז</a:t>
              </a: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dirty="0">
                  <a:solidFill>
                    <a:prstClr val="black"/>
                  </a:solidFill>
                  <a:latin typeface="Arial"/>
                  <a:cs typeface="Arial"/>
                </a:rPr>
                <a:t>C</a:t>
              </a:r>
              <a:r>
                <a:rPr lang="en-US" sz="800" dirty="0">
                  <a:solidFill>
                    <a:prstClr val="black"/>
                  </a:solidFill>
                  <a:latin typeface="Arial"/>
                  <a:cs typeface="Arial"/>
                </a:rPr>
                <a:t>6</a:t>
              </a:r>
              <a:r>
                <a:rPr lang="en-US" dirty="0">
                  <a:solidFill>
                    <a:prstClr val="black"/>
                  </a:solidFill>
                  <a:latin typeface="Arial"/>
                  <a:cs typeface="Arial"/>
                </a:rPr>
                <a:t>H</a:t>
              </a:r>
              <a:r>
                <a:rPr lang="en-US" sz="800" dirty="0">
                  <a:solidFill>
                    <a:prstClr val="black"/>
                  </a:solidFill>
                  <a:latin typeface="Arial"/>
                  <a:cs typeface="Arial"/>
                </a:rPr>
                <a:t>12</a:t>
              </a:r>
              <a:r>
                <a:rPr lang="en-US" dirty="0">
                  <a:solidFill>
                    <a:prstClr val="black"/>
                  </a:solidFill>
                  <a:latin typeface="Arial"/>
                  <a:cs typeface="Arial"/>
                </a:rPr>
                <a:t>O</a:t>
              </a:r>
              <a:r>
                <a:rPr lang="en-US" sz="800" dirty="0">
                  <a:solidFill>
                    <a:prstClr val="black"/>
                  </a:solidFill>
                  <a:latin typeface="Arial"/>
                  <a:cs typeface="Arial"/>
                </a:rPr>
                <a:t>6</a:t>
              </a:r>
              <a:endParaRPr lang="he-IL" sz="2000" dirty="0">
                <a:solidFill>
                  <a:prstClr val="black"/>
                </a:solidFill>
                <a:latin typeface="Arial"/>
                <a:cs typeface="Arial"/>
              </a:endParaRPr>
            </a:p>
          </p:txBody>
        </p:sp>
        <p:sp>
          <p:nvSpPr>
            <p:cNvPr id="19" name="TextBox 18"/>
            <p:cNvSpPr txBox="1"/>
            <p:nvPr/>
          </p:nvSpPr>
          <p:spPr bwMode="auto">
            <a:xfrm>
              <a:off x="4222385" y="1656726"/>
              <a:ext cx="941502" cy="666750"/>
            </a:xfrm>
            <a:prstGeom prst="rect">
              <a:avLst/>
            </a:prstGeom>
            <a:noFill/>
            <a:ln w="3175">
              <a:solidFill>
                <a:schemeClr val="tx1"/>
              </a:solidFill>
            </a:ln>
            <a:effectLst>
              <a:outerShdw sx="101000" sy="101000" algn="ctr" rotWithShape="0">
                <a:schemeClr val="bg1">
                  <a:lumMod val="75000"/>
                </a:schemeClr>
              </a:outerShdw>
            </a:effectLst>
          </p:spPr>
          <p:txBody>
            <a:bodyPr rtlCol="1" anchor="ctr">
              <a:norm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he-IL" dirty="0">
                  <a:solidFill>
                    <a:prstClr val="black"/>
                  </a:solidFill>
                  <a:latin typeface="Arial"/>
                  <a:cs typeface="Arial"/>
                </a:rPr>
                <a:t>חמצן</a:t>
              </a:r>
            </a:p>
          </p:txBody>
        </p:sp>
      </p:grpSp>
      <p:sp>
        <p:nvSpPr>
          <p:cNvPr id="30" name="TextBox 29"/>
          <p:cNvSpPr txBox="1"/>
          <p:nvPr/>
        </p:nvSpPr>
        <p:spPr bwMode="auto">
          <a:xfrm>
            <a:off x="4999038" y="5959475"/>
            <a:ext cx="941387" cy="666750"/>
          </a:xfrm>
          <a:prstGeom prst="rect">
            <a:avLst/>
          </a:prstGeom>
          <a:noFill/>
          <a:ln w="3175">
            <a:solidFill>
              <a:schemeClr val="tx1"/>
            </a:solidFill>
          </a:ln>
          <a:effectLst>
            <a:outerShdw sx="101000" sy="101000" algn="ctr" rotWithShape="0">
              <a:schemeClr val="bg1">
                <a:lumMod val="75000"/>
              </a:schemeClr>
            </a:outerShdw>
          </a:effectLst>
        </p:spPr>
        <p:txBody>
          <a:bodyPr rtlCol="1" anchor="ctr">
            <a:normAutofit fontScale="92500"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dirty="0">
                <a:solidFill>
                  <a:prstClr val="black"/>
                </a:solidFill>
                <a:latin typeface="Arial"/>
                <a:cs typeface="Arial"/>
              </a:rPr>
              <a:t>פחמן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dirty="0" smtClean="0">
                <a:solidFill>
                  <a:prstClr val="black"/>
                </a:solidFill>
                <a:latin typeface="Arial"/>
                <a:cs typeface="Arial"/>
              </a:rPr>
              <a:t>דו־חמצני</a:t>
            </a:r>
            <a:endParaRPr lang="he-IL" dirty="0">
              <a:solidFill>
                <a:prstClr val="black"/>
              </a:solidFill>
              <a:latin typeface="Arial"/>
              <a:cs typeface="Arial"/>
            </a:endParaRPr>
          </a:p>
        </p:txBody>
      </p:sp>
      <p:sp>
        <p:nvSpPr>
          <p:cNvPr id="31" name="TextBox 30"/>
          <p:cNvSpPr txBox="1"/>
          <p:nvPr/>
        </p:nvSpPr>
        <p:spPr bwMode="auto">
          <a:xfrm>
            <a:off x="6300788" y="5954713"/>
            <a:ext cx="941387" cy="666750"/>
          </a:xfrm>
          <a:prstGeom prst="rect">
            <a:avLst/>
          </a:prstGeom>
          <a:noFill/>
          <a:ln w="3175">
            <a:solidFill>
              <a:schemeClr val="tx1"/>
            </a:solidFill>
          </a:ln>
          <a:effectLst>
            <a:outerShdw sx="101000" sy="101000" algn="ctr" rotWithShape="0">
              <a:schemeClr val="bg1">
                <a:lumMod val="75000"/>
              </a:schemeClr>
            </a:outerShdw>
          </a:effectLst>
        </p:spPr>
        <p:txBody>
          <a:bodyPr rtlCol="1" anchor="ctr">
            <a:norm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dirty="0">
                <a:solidFill>
                  <a:prstClr val="black"/>
                </a:solidFill>
                <a:latin typeface="Arial"/>
                <a:cs typeface="Arial"/>
              </a:rPr>
              <a:t>מים</a:t>
            </a:r>
          </a:p>
        </p:txBody>
      </p:sp>
      <p:sp>
        <p:nvSpPr>
          <p:cNvPr id="58378" name="מלבן 4"/>
          <p:cNvSpPr>
            <a:spLocks noChangeArrowheads="1"/>
          </p:cNvSpPr>
          <p:nvPr/>
        </p:nvSpPr>
        <p:spPr bwMode="auto">
          <a:xfrm>
            <a:off x="5634038" y="5538788"/>
            <a:ext cx="299085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he-IL" sz="1600" b="1">
                <a:solidFill>
                  <a:prstClr val="black"/>
                </a:solidFill>
              </a:rPr>
              <a:t>נוסחת הנשימה התאית האווירנית:</a:t>
            </a:r>
          </a:p>
        </p:txBody>
      </p:sp>
      <p:sp>
        <p:nvSpPr>
          <p:cNvPr id="32" name="Rectangle 17"/>
          <p:cNvSpPr/>
          <p:nvPr/>
        </p:nvSpPr>
        <p:spPr bwMode="auto">
          <a:xfrm>
            <a:off x="2917825" y="4906963"/>
            <a:ext cx="3295650" cy="500062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sz="1600" u="sng" dirty="0">
                <a:solidFill>
                  <a:prstClr val="black"/>
                </a:solidFill>
              </a:rPr>
              <a:t>ראו פירוט על התהליך בשקף הבא</a:t>
            </a:r>
            <a:r>
              <a:rPr lang="he-IL" sz="1600" dirty="0">
                <a:solidFill>
                  <a:prstClr val="black"/>
                </a:solidFill>
              </a:rPr>
              <a:t>!</a:t>
            </a:r>
            <a:endParaRPr lang="he-IL" sz="1600" noProof="1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7524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31775" y="419100"/>
            <a:ext cx="8215313" cy="46038"/>
          </a:xfrm>
          <a:prstGeom prst="rect">
            <a:avLst/>
          </a:prstGeom>
          <a:blipFill dpi="0" rotWithShape="1">
            <a:blip r:embed="rId2" cstate="print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6" name="כותרת 5"/>
          <p:cNvSpPr>
            <a:spLocks noGrp="1"/>
          </p:cNvSpPr>
          <p:nvPr>
            <p:ph type="ctrTitle"/>
          </p:nvPr>
        </p:nvSpPr>
        <p:spPr>
          <a:xfrm>
            <a:off x="674688" y="58738"/>
            <a:ext cx="7772400" cy="441325"/>
          </a:xfrm>
        </p:spPr>
        <p:txBody>
          <a:bodyPr/>
          <a:lstStyle/>
          <a:p>
            <a:pPr fontAlgn="auto">
              <a:defRPr/>
            </a:pPr>
            <a:r>
              <a:rPr lang="he-IL" sz="1800" b="1" dirty="0" smtClean="0">
                <a:solidFill>
                  <a:srgbClr val="FF6600"/>
                </a:solidFill>
                <a:ea typeface="+mn-ea"/>
              </a:rPr>
              <a:t>שאלה 1</a:t>
            </a:r>
            <a:endParaRPr lang="he-IL" sz="1800" dirty="0" smtClean="0"/>
          </a:p>
        </p:txBody>
      </p:sp>
      <p:grpSp>
        <p:nvGrpSpPr>
          <p:cNvPr id="60420" name="קבוצה 43"/>
          <p:cNvGrpSpPr>
            <a:grpSpLocks/>
          </p:cNvGrpSpPr>
          <p:nvPr/>
        </p:nvGrpSpPr>
        <p:grpSpPr bwMode="auto">
          <a:xfrm>
            <a:off x="381000" y="544513"/>
            <a:ext cx="5048250" cy="6089650"/>
            <a:chOff x="380980" y="544184"/>
            <a:chExt cx="5048276" cy="6089979"/>
          </a:xfrm>
        </p:grpSpPr>
        <p:grpSp>
          <p:nvGrpSpPr>
            <p:cNvPr id="60422" name="קבוצה 10"/>
            <p:cNvGrpSpPr>
              <a:grpSpLocks/>
            </p:cNvGrpSpPr>
            <p:nvPr/>
          </p:nvGrpSpPr>
          <p:grpSpPr bwMode="auto">
            <a:xfrm>
              <a:off x="380980" y="544184"/>
              <a:ext cx="3333767" cy="6089979"/>
              <a:chOff x="1032333" y="544732"/>
              <a:chExt cx="3333620" cy="6089431"/>
            </a:xfrm>
          </p:grpSpPr>
          <p:grpSp>
            <p:nvGrpSpPr>
              <p:cNvPr id="60427" name="קבוצה 10"/>
              <p:cNvGrpSpPr>
                <a:grpSpLocks/>
              </p:cNvGrpSpPr>
              <p:nvPr/>
            </p:nvGrpSpPr>
            <p:grpSpPr bwMode="auto">
              <a:xfrm>
                <a:off x="1168853" y="1495611"/>
                <a:ext cx="2398618" cy="4443253"/>
                <a:chOff x="162274" y="1574333"/>
                <a:chExt cx="2398540" cy="4444193"/>
              </a:xfrm>
            </p:grpSpPr>
            <p:sp>
              <p:nvSpPr>
                <p:cNvPr id="63" name="חץ למטה 62"/>
                <p:cNvSpPr/>
                <p:nvPr/>
              </p:nvSpPr>
              <p:spPr bwMode="auto">
                <a:xfrm>
                  <a:off x="1281382" y="1574333"/>
                  <a:ext cx="261918" cy="219113"/>
                </a:xfrm>
                <a:prstGeom prst="downArrow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1" anchor="ctr"/>
                <a:lstStyle/>
                <a:p>
                  <a:pPr algn="ctr">
                    <a:defRPr/>
                  </a:pPr>
                  <a:endParaRPr lang="he-IL" dirty="0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64" name="חץ למטה 63"/>
                <p:cNvSpPr/>
                <p:nvPr/>
              </p:nvSpPr>
              <p:spPr bwMode="auto">
                <a:xfrm>
                  <a:off x="1281382" y="1872835"/>
                  <a:ext cx="261918" cy="219113"/>
                </a:xfrm>
                <a:prstGeom prst="downArrow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1" anchor="ctr"/>
                <a:lstStyle/>
                <a:p>
                  <a:pPr algn="ctr">
                    <a:defRPr/>
                  </a:pPr>
                  <a:endParaRPr lang="he-IL" dirty="0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65" name="חץ למטה 64"/>
                <p:cNvSpPr/>
                <p:nvPr/>
              </p:nvSpPr>
              <p:spPr bwMode="auto">
                <a:xfrm>
                  <a:off x="1281382" y="2164986"/>
                  <a:ext cx="261918" cy="219113"/>
                </a:xfrm>
                <a:prstGeom prst="downArrow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1" anchor="ctr"/>
                <a:lstStyle/>
                <a:p>
                  <a:pPr algn="ctr">
                    <a:defRPr/>
                  </a:pPr>
                  <a:endParaRPr lang="he-IL" dirty="0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66" name="חץ למטה 65"/>
                <p:cNvSpPr/>
                <p:nvPr/>
              </p:nvSpPr>
              <p:spPr bwMode="auto">
                <a:xfrm>
                  <a:off x="1271857" y="3817865"/>
                  <a:ext cx="261918" cy="219113"/>
                </a:xfrm>
                <a:prstGeom prst="downArrow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1" anchor="ctr"/>
                <a:lstStyle/>
                <a:p>
                  <a:pPr algn="ctr">
                    <a:defRPr/>
                  </a:pPr>
                  <a:endParaRPr lang="he-IL" dirty="0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67" name="חץ למטה 66"/>
                <p:cNvSpPr/>
                <p:nvPr/>
              </p:nvSpPr>
              <p:spPr bwMode="auto">
                <a:xfrm>
                  <a:off x="1292493" y="4114779"/>
                  <a:ext cx="261919" cy="219113"/>
                </a:xfrm>
                <a:prstGeom prst="downArrow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1" anchor="ctr"/>
                <a:lstStyle/>
                <a:p>
                  <a:pPr algn="ctr">
                    <a:defRPr/>
                  </a:pPr>
                  <a:endParaRPr lang="he-IL" dirty="0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68" name="TextBox 67"/>
                <p:cNvSpPr txBox="1"/>
                <p:nvPr/>
              </p:nvSpPr>
              <p:spPr bwMode="auto">
                <a:xfrm>
                  <a:off x="1563936" y="4433923"/>
                  <a:ext cx="996878" cy="789126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 w="22225">
                  <a:solidFill>
                    <a:schemeClr val="bg1"/>
                  </a:solidFill>
                </a:ln>
                <a:effectLst/>
              </p:spPr>
              <p:txBody>
                <a:bodyPr rtlCol="1" anchor="ctr">
                  <a:normAutofit/>
                </a:bodyPr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he-IL" dirty="0">
                      <a:latin typeface="Arial"/>
                      <a:cs typeface="Arial"/>
                    </a:rPr>
                    <a:t>מים</a:t>
                  </a:r>
                </a:p>
              </p:txBody>
            </p:sp>
            <p:sp>
              <p:nvSpPr>
                <p:cNvPr id="69" name="TextBox 68"/>
                <p:cNvSpPr txBox="1"/>
                <p:nvPr/>
              </p:nvSpPr>
              <p:spPr bwMode="auto">
                <a:xfrm>
                  <a:off x="162274" y="4429159"/>
                  <a:ext cx="1144506" cy="784363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 w="22225">
                  <a:solidFill>
                    <a:schemeClr val="bg1"/>
                  </a:solidFill>
                </a:ln>
                <a:effectLst/>
              </p:spPr>
              <p:txBody>
                <a:bodyPr rtlCol="1" anchor="ctr">
                  <a:normAutofit/>
                </a:bodyPr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he-IL" dirty="0">
                      <a:latin typeface="Arial"/>
                      <a:cs typeface="Arial"/>
                    </a:rPr>
                    <a:t>פחמן    </a:t>
                  </a:r>
                  <a:r>
                    <a:rPr lang="he-IL" dirty="0" smtClean="0">
                      <a:latin typeface="Arial"/>
                      <a:cs typeface="Arial"/>
                    </a:rPr>
                    <a:t>דו־חמצני</a:t>
                  </a:r>
                  <a:endParaRPr lang="he-IL" dirty="0">
                    <a:latin typeface="Arial"/>
                    <a:cs typeface="Arial"/>
                  </a:endParaRPr>
                </a:p>
              </p:txBody>
            </p:sp>
            <p:sp>
              <p:nvSpPr>
                <p:cNvPr id="70" name="חץ למטה 69"/>
                <p:cNvSpPr/>
                <p:nvPr/>
              </p:nvSpPr>
              <p:spPr>
                <a:xfrm>
                  <a:off x="574994" y="5192881"/>
                  <a:ext cx="317477" cy="825645"/>
                </a:xfrm>
                <a:prstGeom prst="downArrow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1" anchor="ctr"/>
                <a:lstStyle/>
                <a:p>
                  <a:pPr algn="ctr">
                    <a:defRPr/>
                  </a:pPr>
                  <a:endParaRPr lang="he-IL" dirty="0">
                    <a:solidFill>
                      <a:prstClr val="white"/>
                    </a:solidFill>
                  </a:endParaRPr>
                </a:p>
              </p:txBody>
            </p:sp>
          </p:grpSp>
          <p:sp>
            <p:nvSpPr>
              <p:cNvPr id="60428" name="TextBox 50"/>
              <p:cNvSpPr txBox="1">
                <a:spLocks noChangeArrowheads="1"/>
              </p:cNvSpPr>
              <p:nvPr/>
            </p:nvSpPr>
            <p:spPr bwMode="auto">
              <a:xfrm>
                <a:off x="1284764" y="6024618"/>
                <a:ext cx="988970" cy="60954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222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9pPr>
              </a:lstStyle>
              <a:p>
                <a:pPr algn="ctr" eaLnBrk="1" hangingPunct="1"/>
                <a:r>
                  <a:rPr lang="he-IL"/>
                  <a:t>נפלט לסביבה </a:t>
                </a:r>
              </a:p>
            </p:txBody>
          </p:sp>
          <p:sp>
            <p:nvSpPr>
              <p:cNvPr id="52" name="פיצוץ 2 51"/>
              <p:cNvSpPr/>
              <p:nvPr/>
            </p:nvSpPr>
            <p:spPr bwMode="auto">
              <a:xfrm rot="1479687">
                <a:off x="3135689" y="2648093"/>
                <a:ext cx="1230264" cy="1147722"/>
              </a:xfrm>
              <a:prstGeom prst="irregularSeal2">
                <a:avLst/>
              </a:prstGeom>
              <a:solidFill>
                <a:srgbClr val="FF0000">
                  <a:alpha val="67000"/>
                </a:srgb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>
                  <a:defRPr/>
                </a:pPr>
                <a:endParaRPr lang="he-IL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53" name="מלבן מעוגל 52"/>
              <p:cNvSpPr/>
              <p:nvPr/>
            </p:nvSpPr>
            <p:spPr bwMode="auto">
              <a:xfrm>
                <a:off x="3046792" y="3000506"/>
                <a:ext cx="1285825" cy="357175"/>
              </a:xfrm>
              <a:prstGeom prst="round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>
                  <a:defRPr/>
                </a:pPr>
                <a:r>
                  <a:rPr lang="he-IL" sz="1600" b="1" dirty="0">
                    <a:solidFill>
                      <a:srgbClr val="FFFF00"/>
                    </a:solidFill>
                  </a:rPr>
                  <a:t>אנרגיה</a:t>
                </a:r>
              </a:p>
            </p:txBody>
          </p:sp>
          <p:sp>
            <p:nvSpPr>
              <p:cNvPr id="54" name="חץ למטה 53"/>
              <p:cNvSpPr/>
              <p:nvPr/>
            </p:nvSpPr>
            <p:spPr bwMode="auto">
              <a:xfrm>
                <a:off x="2278472" y="2330605"/>
                <a:ext cx="261927" cy="219067"/>
              </a:xfrm>
              <a:prstGeom prst="downArrow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>
                  <a:defRPr/>
                </a:pPr>
                <a:endParaRPr lang="he-IL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55" name="חץ למטה 54"/>
              <p:cNvSpPr/>
              <p:nvPr/>
            </p:nvSpPr>
            <p:spPr bwMode="auto">
              <a:xfrm>
                <a:off x="2294347" y="2636982"/>
                <a:ext cx="261927" cy="219067"/>
              </a:xfrm>
              <a:prstGeom prst="downArrow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>
                  <a:defRPr/>
                </a:pPr>
                <a:endParaRPr lang="he-IL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56" name="חץ למטה 55"/>
              <p:cNvSpPr/>
              <p:nvPr/>
            </p:nvSpPr>
            <p:spPr bwMode="auto">
              <a:xfrm>
                <a:off x="2294347" y="2914784"/>
                <a:ext cx="261927" cy="219067"/>
              </a:xfrm>
              <a:prstGeom prst="downArrow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>
                  <a:defRPr/>
                </a:pPr>
                <a:endParaRPr lang="he-IL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57" name="חץ למטה 56"/>
              <p:cNvSpPr/>
              <p:nvPr/>
            </p:nvSpPr>
            <p:spPr bwMode="auto">
              <a:xfrm>
                <a:off x="2278472" y="3216398"/>
                <a:ext cx="261927" cy="219067"/>
              </a:xfrm>
              <a:prstGeom prst="downArrow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>
                  <a:defRPr/>
                </a:pPr>
                <a:endParaRPr lang="he-IL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58" name="חץ למטה 57"/>
              <p:cNvSpPr/>
              <p:nvPr/>
            </p:nvSpPr>
            <p:spPr bwMode="auto">
              <a:xfrm>
                <a:off x="2291172" y="3481501"/>
                <a:ext cx="261927" cy="219067"/>
              </a:xfrm>
              <a:prstGeom prst="downArrow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>
                  <a:defRPr/>
                </a:pPr>
                <a:endParaRPr lang="he-IL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59" name="TextBox 58"/>
              <p:cNvSpPr txBox="1"/>
              <p:nvPr/>
            </p:nvSpPr>
            <p:spPr bwMode="auto">
              <a:xfrm>
                <a:off x="1032333" y="544732"/>
                <a:ext cx="1333448" cy="866744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 w="22225">
                <a:solidFill>
                  <a:schemeClr val="bg1"/>
                </a:solidFill>
              </a:ln>
              <a:effectLst/>
            </p:spPr>
            <p:txBody>
              <a:bodyPr rtlCol="1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he-IL" dirty="0">
                    <a:latin typeface="Arial"/>
                    <a:cs typeface="Arial"/>
                  </a:rPr>
                  <a:t>חמצן שמקורו בסביבה</a:t>
                </a:r>
              </a:p>
            </p:txBody>
          </p:sp>
          <p:sp>
            <p:nvSpPr>
              <p:cNvPr id="60" name="חיבור 2"/>
              <p:cNvSpPr/>
              <p:nvPr/>
            </p:nvSpPr>
            <p:spPr>
              <a:xfrm>
                <a:off x="2341970" y="908256"/>
                <a:ext cx="204779" cy="201606"/>
              </a:xfrm>
              <a:prstGeom prst="mathPlus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>
                  <a:defRPr/>
                </a:pPr>
                <a:endParaRPr lang="he-IL" dirty="0"/>
              </a:p>
            </p:txBody>
          </p:sp>
          <p:sp>
            <p:nvSpPr>
              <p:cNvPr id="61" name="חיבור 60"/>
              <p:cNvSpPr/>
              <p:nvPr/>
            </p:nvSpPr>
            <p:spPr>
              <a:xfrm>
                <a:off x="2340382" y="4643510"/>
                <a:ext cx="206367" cy="201605"/>
              </a:xfrm>
              <a:prstGeom prst="mathPlus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>
                  <a:defRPr/>
                </a:pPr>
                <a:endParaRPr lang="he-IL" dirty="0"/>
              </a:p>
            </p:txBody>
          </p:sp>
        </p:grpSp>
        <p:sp>
          <p:nvSpPr>
            <p:cNvPr id="46" name="TextBox 45"/>
            <p:cNvSpPr txBox="1"/>
            <p:nvPr/>
          </p:nvSpPr>
          <p:spPr bwMode="auto">
            <a:xfrm>
              <a:off x="4157662" y="3303408"/>
              <a:ext cx="1271594" cy="72552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22225">
              <a:solidFill>
                <a:schemeClr val="bg1"/>
              </a:solidFill>
            </a:ln>
            <a:effectLst/>
          </p:spPr>
          <p:txBody>
            <a:bodyPr rtlCol="1" anchor="ctr">
              <a:norm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dirty="0">
                  <a:solidFill>
                    <a:prstClr val="black"/>
                  </a:solidFill>
                  <a:latin typeface="Arial"/>
                  <a:cs typeface="Arial"/>
                </a:rPr>
                <a:t>ADP</a:t>
              </a: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dirty="0">
                  <a:solidFill>
                    <a:prstClr val="black"/>
                  </a:solidFill>
                  <a:latin typeface="Arial"/>
                  <a:cs typeface="Arial"/>
                </a:rPr>
                <a:t>Pi</a:t>
              </a:r>
              <a:endParaRPr lang="he-IL" dirty="0">
                <a:solidFill>
                  <a:prstClr val="black"/>
                </a:solidFill>
                <a:latin typeface="Arial"/>
                <a:cs typeface="Arial"/>
              </a:endParaRPr>
            </a:p>
          </p:txBody>
        </p:sp>
        <p:sp>
          <p:nvSpPr>
            <p:cNvPr id="47" name="TextBox 46"/>
            <p:cNvSpPr txBox="1"/>
            <p:nvPr/>
          </p:nvSpPr>
          <p:spPr bwMode="auto">
            <a:xfrm>
              <a:off x="4159249" y="2500090"/>
              <a:ext cx="1211269" cy="66678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22225">
              <a:solidFill>
                <a:schemeClr val="bg1"/>
              </a:solidFill>
            </a:ln>
            <a:effectLst/>
          </p:spPr>
          <p:txBody>
            <a:bodyPr rtlCol="1" anchor="ctr">
              <a:norm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dirty="0">
                  <a:solidFill>
                    <a:prstClr val="black"/>
                  </a:solidFill>
                  <a:latin typeface="Arial"/>
                  <a:cs typeface="Arial"/>
                </a:rPr>
                <a:t>ATP</a:t>
              </a:r>
            </a:p>
          </p:txBody>
        </p:sp>
        <p:sp>
          <p:nvSpPr>
            <p:cNvPr id="48" name="חץ מעוקל שמאלה 47"/>
            <p:cNvSpPr/>
            <p:nvPr/>
          </p:nvSpPr>
          <p:spPr>
            <a:xfrm rot="10800000">
              <a:off x="3868736" y="2823957"/>
              <a:ext cx="431802" cy="798555"/>
            </a:xfrm>
            <a:prstGeom prst="curvedLef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>
                <a:defRPr/>
              </a:pPr>
              <a:endParaRPr lang="he-IL">
                <a:solidFill>
                  <a:schemeClr val="tx1"/>
                </a:solidFill>
              </a:endParaRPr>
            </a:p>
          </p:txBody>
        </p:sp>
        <p:sp>
          <p:nvSpPr>
            <p:cNvPr id="49" name="חץ למטה 48"/>
            <p:cNvSpPr/>
            <p:nvPr/>
          </p:nvSpPr>
          <p:spPr bwMode="auto">
            <a:xfrm rot="16200000">
              <a:off x="2051031" y="2949386"/>
              <a:ext cx="320692" cy="422277"/>
            </a:xfrm>
            <a:prstGeom prst="downArrow">
              <a:avLst/>
            </a:prstGeom>
            <a:solidFill>
              <a:srgbClr val="FF00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>
                <a:defRPr/>
              </a:pPr>
              <a:endParaRPr lang="he-IL" dirty="0">
                <a:solidFill>
                  <a:prstClr val="white"/>
                </a:solidFill>
              </a:endParaRPr>
            </a:p>
          </p:txBody>
        </p:sp>
      </p:grpSp>
      <p:sp>
        <p:nvSpPr>
          <p:cNvPr id="2" name="מלבן 1"/>
          <p:cNvSpPr/>
          <p:nvPr/>
        </p:nvSpPr>
        <p:spPr>
          <a:xfrm>
            <a:off x="4157663" y="625475"/>
            <a:ext cx="4572000" cy="1538288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b="1" kern="0" dirty="0">
                <a:solidFill>
                  <a:srgbClr val="1D4C72"/>
                </a:solidFill>
              </a:rPr>
              <a:t>שאלה 1: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kern="0" dirty="0">
                <a:solidFill>
                  <a:srgbClr val="1D4C72"/>
                </a:solidFill>
              </a:rPr>
              <a:t>לפניכם תרשים של תהליך הנשימה התאית האווירנית.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kern="0" dirty="0">
                <a:solidFill>
                  <a:srgbClr val="1D4C72"/>
                </a:solidFill>
              </a:rPr>
              <a:t>סמנו את המגיבים בצבע </a:t>
            </a:r>
            <a:r>
              <a:rPr lang="he-IL" sz="2000" b="1" kern="0" dirty="0">
                <a:solidFill>
                  <a:srgbClr val="00B050"/>
                </a:solidFill>
              </a:rPr>
              <a:t>ירוק</a:t>
            </a:r>
            <a:endParaRPr lang="he-IL" kern="0" dirty="0">
              <a:solidFill>
                <a:srgbClr val="1D4C72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kern="0" dirty="0">
                <a:solidFill>
                  <a:srgbClr val="1D4C72"/>
                </a:solidFill>
              </a:rPr>
              <a:t>סמנו את התוצרים בצבע </a:t>
            </a:r>
            <a:r>
              <a:rPr lang="he-IL" sz="2000" b="1" kern="0" dirty="0">
                <a:solidFill>
                  <a:srgbClr val="5F0060">
                    <a:lumMod val="50000"/>
                    <a:lumOff val="50000"/>
                  </a:srgbClr>
                </a:solidFill>
              </a:rPr>
              <a:t>ורוד</a:t>
            </a:r>
            <a:endParaRPr lang="he-IL" kern="0" dirty="0">
              <a:solidFill>
                <a:srgbClr val="1D4C72"/>
              </a:solidFill>
            </a:endParaRPr>
          </a:p>
        </p:txBody>
      </p:sp>
      <p:sp>
        <p:nvSpPr>
          <p:cNvPr id="32" name="TextBox 31"/>
          <p:cNvSpPr txBox="1"/>
          <p:nvPr/>
        </p:nvSpPr>
        <p:spPr bwMode="auto">
          <a:xfrm>
            <a:off x="1974230" y="549275"/>
            <a:ext cx="1517650" cy="866775"/>
          </a:xfrm>
          <a:prstGeom prst="rect">
            <a:avLst/>
          </a:prstGeom>
          <a:solidFill>
            <a:schemeClr val="bg1">
              <a:lumMod val="95000"/>
            </a:schemeClr>
          </a:solidFill>
          <a:ln w="22225">
            <a:solidFill>
              <a:schemeClr val="bg1"/>
            </a:solidFill>
          </a:ln>
          <a:effectLst/>
        </p:spPr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dirty="0" smtClean="0">
                <a:latin typeface="Arial"/>
                <a:cs typeface="Arial"/>
              </a:rPr>
              <a:t>חד־סוכר</a:t>
            </a:r>
            <a:endParaRPr lang="he-IL" dirty="0">
              <a:latin typeface="Arial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dirty="0">
                <a:latin typeface="Arial"/>
                <a:cs typeface="Arial"/>
              </a:rPr>
              <a:t>לדוגמה: גלוקוז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latin typeface="Arial"/>
                <a:cs typeface="Arial"/>
              </a:rPr>
              <a:t>C</a:t>
            </a:r>
            <a:r>
              <a:rPr lang="en-US" baseline="-25000" dirty="0">
                <a:latin typeface="Arial"/>
                <a:cs typeface="Arial"/>
              </a:rPr>
              <a:t>6</a:t>
            </a:r>
            <a:r>
              <a:rPr lang="en-US" dirty="0">
                <a:latin typeface="Arial"/>
                <a:cs typeface="Arial"/>
              </a:rPr>
              <a:t>H</a:t>
            </a:r>
            <a:r>
              <a:rPr lang="en-US" baseline="-25000" dirty="0">
                <a:latin typeface="Arial"/>
                <a:cs typeface="Arial"/>
              </a:rPr>
              <a:t>12</a:t>
            </a:r>
            <a:r>
              <a:rPr lang="en-US" dirty="0">
                <a:latin typeface="Arial"/>
                <a:cs typeface="Arial"/>
              </a:rPr>
              <a:t>O</a:t>
            </a:r>
            <a:r>
              <a:rPr lang="en-US" baseline="-25000" dirty="0">
                <a:latin typeface="Arial"/>
                <a:cs typeface="Arial"/>
              </a:rPr>
              <a:t>6</a:t>
            </a:r>
            <a:endParaRPr lang="he-IL" baseline="-25000" dirty="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31775" y="419100"/>
            <a:ext cx="8215313" cy="46038"/>
          </a:xfrm>
          <a:prstGeom prst="rect">
            <a:avLst/>
          </a:prstGeom>
          <a:blipFill dpi="0" rotWithShape="1">
            <a:blip r:embed="rId2" cstate="print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6" name="כותרת 5"/>
          <p:cNvSpPr>
            <a:spLocks noGrp="1"/>
          </p:cNvSpPr>
          <p:nvPr>
            <p:ph type="ctrTitle"/>
          </p:nvPr>
        </p:nvSpPr>
        <p:spPr>
          <a:xfrm>
            <a:off x="674688" y="58738"/>
            <a:ext cx="7772400" cy="441325"/>
          </a:xfrm>
        </p:spPr>
        <p:txBody>
          <a:bodyPr/>
          <a:lstStyle/>
          <a:p>
            <a:pPr fontAlgn="auto">
              <a:defRPr/>
            </a:pPr>
            <a:r>
              <a:rPr lang="he-IL" sz="1800" b="1" dirty="0" smtClean="0">
                <a:solidFill>
                  <a:srgbClr val="FF6600"/>
                </a:solidFill>
                <a:ea typeface="+mn-ea"/>
              </a:rPr>
              <a:t>תשובה</a:t>
            </a:r>
            <a:endParaRPr lang="he-IL" sz="1800" dirty="0" smtClean="0"/>
          </a:p>
        </p:txBody>
      </p:sp>
      <p:grpSp>
        <p:nvGrpSpPr>
          <p:cNvPr id="61444" name="קבוצה 43"/>
          <p:cNvGrpSpPr>
            <a:grpSpLocks/>
          </p:cNvGrpSpPr>
          <p:nvPr/>
        </p:nvGrpSpPr>
        <p:grpSpPr bwMode="auto">
          <a:xfrm>
            <a:off x="428625" y="571500"/>
            <a:ext cx="5000625" cy="6062663"/>
            <a:chOff x="428596" y="571480"/>
            <a:chExt cx="5000660" cy="6062683"/>
          </a:xfrm>
        </p:grpSpPr>
        <p:grpSp>
          <p:nvGrpSpPr>
            <p:cNvPr id="61446" name="קבוצה 10"/>
            <p:cNvGrpSpPr>
              <a:grpSpLocks/>
            </p:cNvGrpSpPr>
            <p:nvPr/>
          </p:nvGrpSpPr>
          <p:grpSpPr bwMode="auto">
            <a:xfrm>
              <a:off x="428596" y="571480"/>
              <a:ext cx="3286154" cy="6062683"/>
              <a:chOff x="1079945" y="572026"/>
              <a:chExt cx="3286006" cy="6062137"/>
            </a:xfrm>
          </p:grpSpPr>
          <p:grpSp>
            <p:nvGrpSpPr>
              <p:cNvPr id="61451" name="קבוצה 10"/>
              <p:cNvGrpSpPr>
                <a:grpSpLocks/>
              </p:cNvGrpSpPr>
              <p:nvPr/>
            </p:nvGrpSpPr>
            <p:grpSpPr bwMode="auto">
              <a:xfrm>
                <a:off x="1106044" y="585673"/>
                <a:ext cx="3062447" cy="5383385"/>
                <a:chOff x="99465" y="664204"/>
                <a:chExt cx="3062348" cy="5384523"/>
              </a:xfrm>
            </p:grpSpPr>
            <p:sp>
              <p:nvSpPr>
                <p:cNvPr id="61463" name="TextBox 61"/>
                <p:cNvSpPr txBox="1">
                  <a:spLocks noChangeArrowheads="1"/>
                </p:cNvSpPr>
                <p:nvPr/>
              </p:nvSpPr>
              <p:spPr bwMode="auto">
                <a:xfrm>
                  <a:off x="1644287" y="664204"/>
                  <a:ext cx="1517526" cy="866880"/>
                </a:xfrm>
                <a:prstGeom prst="rect">
                  <a:avLst/>
                </a:prstGeom>
                <a:solidFill>
                  <a:srgbClr val="92D050"/>
                </a:solidFill>
                <a:ln w="22225">
                  <a:solidFill>
                    <a:schemeClr val="bg1"/>
                  </a:solidFill>
                  <a:miter lim="800000"/>
                  <a:headEnd/>
                  <a:tailEnd/>
                </a:ln>
              </p:spPr>
              <p:txBody>
                <a:bodyPr anchor="ctr"/>
                <a:lstStyle>
                  <a:lvl1pPr eaLnBrk="0" hangingPunct="0">
                    <a:defRPr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9pPr>
                </a:lstStyle>
                <a:p>
                  <a:pPr algn="ctr" eaLnBrk="1" hangingPunct="1"/>
                  <a:r>
                    <a:rPr lang="he-IL" dirty="0" smtClean="0"/>
                    <a:t>חד</a:t>
                  </a:r>
                  <a:r>
                    <a:rPr lang="he-IL" dirty="0" smtClean="0">
                      <a:latin typeface="Arial"/>
                      <a:cs typeface="Arial"/>
                    </a:rPr>
                    <a:t>־</a:t>
                  </a:r>
                  <a:r>
                    <a:rPr lang="he-IL" dirty="0" smtClean="0"/>
                    <a:t>סוכר</a:t>
                  </a:r>
                  <a:endParaRPr lang="he-IL" dirty="0"/>
                </a:p>
                <a:p>
                  <a:pPr algn="ctr" eaLnBrk="1" hangingPunct="1"/>
                  <a:r>
                    <a:rPr lang="he-IL" dirty="0"/>
                    <a:t>לדוגמה: גלוקוז</a:t>
                  </a:r>
                </a:p>
                <a:p>
                  <a:pPr algn="ctr" eaLnBrk="1" hangingPunct="1"/>
                  <a:r>
                    <a:rPr lang="en-US" dirty="0" err="1"/>
                    <a:t>C</a:t>
                  </a:r>
                  <a:r>
                    <a:rPr lang="en-US" baseline="-25000" dirty="0" err="1"/>
                    <a:t>6</a:t>
                  </a:r>
                  <a:r>
                    <a:rPr lang="en-US" dirty="0" err="1"/>
                    <a:t>H</a:t>
                  </a:r>
                  <a:r>
                    <a:rPr lang="en-US" baseline="-25000" dirty="0" err="1"/>
                    <a:t>12</a:t>
                  </a:r>
                  <a:r>
                    <a:rPr lang="en-US" dirty="0" err="1"/>
                    <a:t>O</a:t>
                  </a:r>
                  <a:r>
                    <a:rPr lang="en-US" baseline="-25000" dirty="0" err="1"/>
                    <a:t>6</a:t>
                  </a:r>
                  <a:endParaRPr lang="he-IL" baseline="-25000" dirty="0"/>
                </a:p>
              </p:txBody>
            </p:sp>
            <p:sp>
              <p:nvSpPr>
                <p:cNvPr id="63" name="חץ למטה 62"/>
                <p:cNvSpPr/>
                <p:nvPr/>
              </p:nvSpPr>
              <p:spPr bwMode="auto">
                <a:xfrm>
                  <a:off x="1281370" y="1574594"/>
                  <a:ext cx="261919" cy="219102"/>
                </a:xfrm>
                <a:prstGeom prst="downArrow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1" anchor="ctr"/>
                <a:lstStyle/>
                <a:p>
                  <a:pPr algn="ctr">
                    <a:defRPr/>
                  </a:pPr>
                  <a:endParaRPr lang="he-IL" dirty="0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64" name="חץ למטה 63"/>
                <p:cNvSpPr/>
                <p:nvPr/>
              </p:nvSpPr>
              <p:spPr bwMode="auto">
                <a:xfrm>
                  <a:off x="1281370" y="1873082"/>
                  <a:ext cx="261919" cy="219102"/>
                </a:xfrm>
                <a:prstGeom prst="downArrow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1" anchor="ctr"/>
                <a:lstStyle/>
                <a:p>
                  <a:pPr algn="ctr">
                    <a:defRPr/>
                  </a:pPr>
                  <a:endParaRPr lang="he-IL" dirty="0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65" name="חץ למטה 64"/>
                <p:cNvSpPr/>
                <p:nvPr/>
              </p:nvSpPr>
              <p:spPr bwMode="auto">
                <a:xfrm>
                  <a:off x="1281370" y="2165218"/>
                  <a:ext cx="261919" cy="219102"/>
                </a:xfrm>
                <a:prstGeom prst="downArrow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1" anchor="ctr"/>
                <a:lstStyle/>
                <a:p>
                  <a:pPr algn="ctr">
                    <a:defRPr/>
                  </a:pPr>
                  <a:endParaRPr lang="he-IL" dirty="0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66" name="חץ למטה 65"/>
                <p:cNvSpPr/>
                <p:nvPr/>
              </p:nvSpPr>
              <p:spPr bwMode="auto">
                <a:xfrm>
                  <a:off x="1271846" y="3818012"/>
                  <a:ext cx="261919" cy="219102"/>
                </a:xfrm>
                <a:prstGeom prst="downArrow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1" anchor="ctr"/>
                <a:lstStyle/>
                <a:p>
                  <a:pPr algn="ctr">
                    <a:defRPr/>
                  </a:pPr>
                  <a:endParaRPr lang="he-IL" dirty="0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67" name="חץ למטה 66"/>
                <p:cNvSpPr/>
                <p:nvPr/>
              </p:nvSpPr>
              <p:spPr bwMode="auto">
                <a:xfrm>
                  <a:off x="1292481" y="4114911"/>
                  <a:ext cx="261920" cy="219102"/>
                </a:xfrm>
                <a:prstGeom prst="downArrow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1" anchor="ctr"/>
                <a:lstStyle/>
                <a:p>
                  <a:pPr algn="ctr">
                    <a:defRPr/>
                  </a:pPr>
                  <a:endParaRPr lang="he-IL" dirty="0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68" name="TextBox 67"/>
                <p:cNvSpPr txBox="1"/>
                <p:nvPr/>
              </p:nvSpPr>
              <p:spPr bwMode="auto">
                <a:xfrm>
                  <a:off x="1563925" y="4365767"/>
                  <a:ext cx="809568" cy="789086"/>
                </a:xfrm>
                <a:prstGeom prst="rect">
                  <a:avLst/>
                </a:prstGeom>
                <a:solidFill>
                  <a:schemeClr val="accent6">
                    <a:lumMod val="25000"/>
                    <a:lumOff val="75000"/>
                  </a:schemeClr>
                </a:solidFill>
                <a:ln w="22225">
                  <a:solidFill>
                    <a:schemeClr val="bg1"/>
                  </a:solidFill>
                </a:ln>
                <a:effectLst/>
              </p:spPr>
              <p:txBody>
                <a:bodyPr rtlCol="1" anchor="ctr">
                  <a:normAutofit/>
                </a:bodyPr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he-IL" dirty="0">
                      <a:latin typeface="Arial"/>
                      <a:cs typeface="Arial"/>
                    </a:rPr>
                    <a:t>מים</a:t>
                  </a:r>
                </a:p>
              </p:txBody>
            </p:sp>
            <p:sp>
              <p:nvSpPr>
                <p:cNvPr id="69" name="TextBox 68"/>
                <p:cNvSpPr txBox="1"/>
                <p:nvPr/>
              </p:nvSpPr>
              <p:spPr bwMode="auto">
                <a:xfrm>
                  <a:off x="98765" y="4348303"/>
                  <a:ext cx="1144508" cy="784323"/>
                </a:xfrm>
                <a:prstGeom prst="rect">
                  <a:avLst/>
                </a:prstGeom>
                <a:solidFill>
                  <a:schemeClr val="accent6">
                    <a:lumMod val="25000"/>
                    <a:lumOff val="75000"/>
                  </a:schemeClr>
                </a:solidFill>
                <a:ln w="22225">
                  <a:solidFill>
                    <a:schemeClr val="bg1"/>
                  </a:solidFill>
                </a:ln>
                <a:effectLst/>
              </p:spPr>
              <p:txBody>
                <a:bodyPr rtlCol="1" anchor="ctr">
                  <a:normAutofit/>
                </a:bodyPr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he-IL" dirty="0">
                      <a:latin typeface="Arial"/>
                      <a:cs typeface="Arial"/>
                    </a:rPr>
                    <a:t>פחמן    </a:t>
                  </a:r>
                  <a:r>
                    <a:rPr lang="he-IL" dirty="0" smtClean="0">
                      <a:latin typeface="Arial"/>
                      <a:cs typeface="Arial"/>
                    </a:rPr>
                    <a:t>דו־חמצני</a:t>
                  </a:r>
                  <a:endParaRPr lang="he-IL" dirty="0">
                    <a:latin typeface="Arial"/>
                    <a:cs typeface="Arial"/>
                  </a:endParaRPr>
                </a:p>
              </p:txBody>
            </p:sp>
            <p:sp>
              <p:nvSpPr>
                <p:cNvPr id="70" name="חץ למטה 69"/>
                <p:cNvSpPr/>
                <p:nvPr/>
              </p:nvSpPr>
              <p:spPr>
                <a:xfrm>
                  <a:off x="613079" y="5223124"/>
                  <a:ext cx="246046" cy="825603"/>
                </a:xfrm>
                <a:prstGeom prst="downArrow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1" anchor="ctr"/>
                <a:lstStyle/>
                <a:p>
                  <a:pPr algn="ctr">
                    <a:defRPr/>
                  </a:pPr>
                  <a:endParaRPr lang="he-IL" dirty="0">
                    <a:solidFill>
                      <a:prstClr val="white"/>
                    </a:solidFill>
                  </a:endParaRPr>
                </a:p>
              </p:txBody>
            </p:sp>
          </p:grpSp>
          <p:sp>
            <p:nvSpPr>
              <p:cNvPr id="61452" name="TextBox 50"/>
              <p:cNvSpPr txBox="1">
                <a:spLocks noChangeArrowheads="1"/>
              </p:cNvSpPr>
              <p:nvPr/>
            </p:nvSpPr>
            <p:spPr bwMode="auto">
              <a:xfrm>
                <a:off x="1284764" y="6024618"/>
                <a:ext cx="988970" cy="60954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222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9pPr>
              </a:lstStyle>
              <a:p>
                <a:pPr algn="ctr" eaLnBrk="1" hangingPunct="1"/>
                <a:r>
                  <a:rPr lang="he-IL"/>
                  <a:t>נפלט לסביבה </a:t>
                </a:r>
              </a:p>
            </p:txBody>
          </p:sp>
          <p:sp>
            <p:nvSpPr>
              <p:cNvPr id="52" name="פיצוץ 2 51"/>
              <p:cNvSpPr/>
              <p:nvPr/>
            </p:nvSpPr>
            <p:spPr bwMode="auto">
              <a:xfrm rot="1479687">
                <a:off x="3135680" y="2648296"/>
                <a:ext cx="1230265" cy="1147663"/>
              </a:xfrm>
              <a:prstGeom prst="irregularSeal2">
                <a:avLst/>
              </a:prstGeom>
              <a:solidFill>
                <a:srgbClr val="FF0000">
                  <a:alpha val="67000"/>
                </a:srgb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>
                  <a:defRPr/>
                </a:pPr>
                <a:endParaRPr lang="he-IL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53" name="מלבן מעוגל 52"/>
              <p:cNvSpPr/>
              <p:nvPr/>
            </p:nvSpPr>
            <p:spPr bwMode="auto">
              <a:xfrm>
                <a:off x="3046783" y="3000690"/>
                <a:ext cx="1285826" cy="357157"/>
              </a:xfrm>
              <a:prstGeom prst="round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>
                  <a:defRPr/>
                </a:pPr>
                <a:r>
                  <a:rPr lang="he-IL" sz="1600" b="1" dirty="0">
                    <a:solidFill>
                      <a:srgbClr val="FFFF00"/>
                    </a:solidFill>
                  </a:rPr>
                  <a:t>אנרגיה</a:t>
                </a:r>
              </a:p>
            </p:txBody>
          </p:sp>
          <p:sp>
            <p:nvSpPr>
              <p:cNvPr id="54" name="חץ למטה 53"/>
              <p:cNvSpPr/>
              <p:nvPr/>
            </p:nvSpPr>
            <p:spPr bwMode="auto">
              <a:xfrm>
                <a:off x="2278462" y="2330823"/>
                <a:ext cx="261927" cy="219056"/>
              </a:xfrm>
              <a:prstGeom prst="downArrow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>
                  <a:defRPr/>
                </a:pPr>
                <a:endParaRPr lang="he-IL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55" name="חץ למטה 54"/>
              <p:cNvSpPr/>
              <p:nvPr/>
            </p:nvSpPr>
            <p:spPr bwMode="auto">
              <a:xfrm>
                <a:off x="2294337" y="2637185"/>
                <a:ext cx="261927" cy="219056"/>
              </a:xfrm>
              <a:prstGeom prst="downArrow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>
                  <a:defRPr/>
                </a:pPr>
                <a:endParaRPr lang="he-IL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56" name="חץ למטה 55"/>
              <p:cNvSpPr/>
              <p:nvPr/>
            </p:nvSpPr>
            <p:spPr bwMode="auto">
              <a:xfrm>
                <a:off x="2294337" y="2914973"/>
                <a:ext cx="261927" cy="219056"/>
              </a:xfrm>
              <a:prstGeom prst="downArrow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>
                  <a:defRPr/>
                </a:pPr>
                <a:endParaRPr lang="he-IL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57" name="חץ למטה 56"/>
              <p:cNvSpPr/>
              <p:nvPr/>
            </p:nvSpPr>
            <p:spPr bwMode="auto">
              <a:xfrm>
                <a:off x="2278462" y="3216572"/>
                <a:ext cx="261927" cy="219056"/>
              </a:xfrm>
              <a:prstGeom prst="downArrow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>
                  <a:defRPr/>
                </a:pPr>
                <a:endParaRPr lang="he-IL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58" name="חץ למטה 57"/>
              <p:cNvSpPr/>
              <p:nvPr/>
            </p:nvSpPr>
            <p:spPr bwMode="auto">
              <a:xfrm>
                <a:off x="2291162" y="3481662"/>
                <a:ext cx="261927" cy="219056"/>
              </a:xfrm>
              <a:prstGeom prst="downArrow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>
                  <a:defRPr/>
                </a:pPr>
                <a:endParaRPr lang="he-IL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61460" name="TextBox 58"/>
              <p:cNvSpPr txBox="1">
                <a:spLocks noChangeArrowheads="1"/>
              </p:cNvSpPr>
              <p:nvPr/>
            </p:nvSpPr>
            <p:spPr bwMode="auto">
              <a:xfrm>
                <a:off x="1079945" y="572026"/>
                <a:ext cx="1176647" cy="866697"/>
              </a:xfrm>
              <a:prstGeom prst="rect">
                <a:avLst/>
              </a:prstGeom>
              <a:solidFill>
                <a:srgbClr val="92D050"/>
              </a:solidFill>
              <a:ln w="22225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9pPr>
              </a:lstStyle>
              <a:p>
                <a:pPr algn="ctr" eaLnBrk="1" hangingPunct="1"/>
                <a:r>
                  <a:rPr lang="he-IL"/>
                  <a:t>חמצן שמקורו בסביבה</a:t>
                </a:r>
              </a:p>
            </p:txBody>
          </p:sp>
          <p:sp>
            <p:nvSpPr>
              <p:cNvPr id="60" name="חיבור 2"/>
              <p:cNvSpPr/>
              <p:nvPr/>
            </p:nvSpPr>
            <p:spPr>
              <a:xfrm>
                <a:off x="2341960" y="908547"/>
                <a:ext cx="204779" cy="201596"/>
              </a:xfrm>
              <a:prstGeom prst="mathPlus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>
                  <a:defRPr/>
                </a:pPr>
                <a:endParaRPr lang="he-IL" dirty="0"/>
              </a:p>
            </p:txBody>
          </p:sp>
          <p:sp>
            <p:nvSpPr>
              <p:cNvPr id="61" name="חיבור 60"/>
              <p:cNvSpPr/>
              <p:nvPr/>
            </p:nvSpPr>
            <p:spPr>
              <a:xfrm>
                <a:off x="2340372" y="4565829"/>
                <a:ext cx="206367" cy="201596"/>
              </a:xfrm>
              <a:prstGeom prst="mathPlus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>
                  <a:defRPr/>
                </a:pPr>
                <a:endParaRPr lang="he-IL" dirty="0"/>
              </a:p>
            </p:txBody>
          </p:sp>
        </p:grpSp>
        <p:sp>
          <p:nvSpPr>
            <p:cNvPr id="46" name="TextBox 45"/>
            <p:cNvSpPr txBox="1"/>
            <p:nvPr/>
          </p:nvSpPr>
          <p:spPr bwMode="auto">
            <a:xfrm>
              <a:off x="4157660" y="3303577"/>
              <a:ext cx="1271596" cy="725489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22225">
              <a:solidFill>
                <a:schemeClr val="bg1"/>
              </a:solidFill>
            </a:ln>
            <a:effectLst/>
          </p:spPr>
          <p:txBody>
            <a:bodyPr rtlCol="1" anchor="ctr">
              <a:norm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dirty="0">
                  <a:solidFill>
                    <a:prstClr val="black"/>
                  </a:solidFill>
                  <a:latin typeface="Arial"/>
                  <a:cs typeface="Arial"/>
                </a:rPr>
                <a:t>ADP</a:t>
              </a: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dirty="0">
                  <a:solidFill>
                    <a:prstClr val="black"/>
                  </a:solidFill>
                  <a:latin typeface="Arial"/>
                  <a:cs typeface="Arial"/>
                </a:rPr>
                <a:t>Pi</a:t>
              </a:r>
              <a:endParaRPr lang="he-IL" dirty="0">
                <a:solidFill>
                  <a:prstClr val="black"/>
                </a:solidFill>
                <a:latin typeface="Arial"/>
                <a:cs typeface="Arial"/>
              </a:endParaRPr>
            </a:p>
          </p:txBody>
        </p:sp>
        <p:sp>
          <p:nvSpPr>
            <p:cNvPr id="47" name="TextBox 46"/>
            <p:cNvSpPr txBox="1"/>
            <p:nvPr/>
          </p:nvSpPr>
          <p:spPr bwMode="auto">
            <a:xfrm>
              <a:off x="4159247" y="2500299"/>
              <a:ext cx="1211271" cy="66675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22225">
              <a:solidFill>
                <a:schemeClr val="bg1"/>
              </a:solidFill>
            </a:ln>
            <a:effectLst/>
          </p:spPr>
          <p:txBody>
            <a:bodyPr rtlCol="1" anchor="ctr">
              <a:norm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dirty="0">
                  <a:solidFill>
                    <a:prstClr val="black"/>
                  </a:solidFill>
                  <a:latin typeface="Arial"/>
                  <a:cs typeface="Arial"/>
                </a:rPr>
                <a:t>ATP</a:t>
              </a:r>
            </a:p>
          </p:txBody>
        </p:sp>
        <p:sp>
          <p:nvSpPr>
            <p:cNvPr id="48" name="חץ מעוקל שמאלה 47"/>
            <p:cNvSpPr/>
            <p:nvPr/>
          </p:nvSpPr>
          <p:spPr>
            <a:xfrm rot="10800000">
              <a:off x="3868733" y="2824150"/>
              <a:ext cx="431803" cy="798515"/>
            </a:xfrm>
            <a:prstGeom prst="curvedLef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>
                <a:defRPr/>
              </a:pPr>
              <a:endParaRPr lang="he-IL">
                <a:solidFill>
                  <a:schemeClr val="tx1"/>
                </a:solidFill>
              </a:endParaRPr>
            </a:p>
          </p:txBody>
        </p:sp>
        <p:sp>
          <p:nvSpPr>
            <p:cNvPr id="49" name="חץ למטה 48"/>
            <p:cNvSpPr/>
            <p:nvPr/>
          </p:nvSpPr>
          <p:spPr bwMode="auto">
            <a:xfrm rot="16200000">
              <a:off x="2051033" y="2949562"/>
              <a:ext cx="320676" cy="422278"/>
            </a:xfrm>
            <a:prstGeom prst="downArrow">
              <a:avLst/>
            </a:prstGeom>
            <a:solidFill>
              <a:srgbClr val="FF00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>
                <a:defRPr/>
              </a:pPr>
              <a:endParaRPr lang="he-IL" dirty="0">
                <a:solidFill>
                  <a:prstClr val="white"/>
                </a:solidFill>
              </a:endParaRPr>
            </a:p>
          </p:txBody>
        </p:sp>
      </p:grpSp>
      <p:sp>
        <p:nvSpPr>
          <p:cNvPr id="32" name="מלבן 31"/>
          <p:cNvSpPr/>
          <p:nvPr/>
        </p:nvSpPr>
        <p:spPr>
          <a:xfrm>
            <a:off x="4157663" y="549275"/>
            <a:ext cx="4572000" cy="1538288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b="1" kern="0" dirty="0">
                <a:solidFill>
                  <a:srgbClr val="1D4C72"/>
                </a:solidFill>
              </a:rPr>
              <a:t>שאלה 1: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kern="0" dirty="0">
                <a:solidFill>
                  <a:srgbClr val="1D4C72"/>
                </a:solidFill>
              </a:rPr>
              <a:t>לפניכם תרשים של תהליך הנשימה התאית האווירנית.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kern="0" dirty="0">
                <a:solidFill>
                  <a:srgbClr val="1D4C72"/>
                </a:solidFill>
              </a:rPr>
              <a:t>סמנו את המגיבים בצבע </a:t>
            </a:r>
            <a:r>
              <a:rPr lang="he-IL" sz="2000" b="1" kern="0" dirty="0">
                <a:solidFill>
                  <a:srgbClr val="00B050"/>
                </a:solidFill>
              </a:rPr>
              <a:t>ירוק</a:t>
            </a:r>
            <a:endParaRPr lang="he-IL" kern="0" dirty="0">
              <a:solidFill>
                <a:srgbClr val="1D4C72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kern="0" dirty="0">
                <a:solidFill>
                  <a:srgbClr val="1D4C72"/>
                </a:solidFill>
              </a:rPr>
              <a:t>סמנו את התוצרים בצבע </a:t>
            </a:r>
            <a:r>
              <a:rPr lang="he-IL" sz="2000" b="1" kern="0" dirty="0">
                <a:solidFill>
                  <a:srgbClr val="5F0060">
                    <a:lumMod val="50000"/>
                    <a:lumOff val="50000"/>
                  </a:srgbClr>
                </a:solidFill>
              </a:rPr>
              <a:t>ורוד</a:t>
            </a:r>
            <a:endParaRPr lang="he-IL" kern="0" dirty="0">
              <a:solidFill>
                <a:srgbClr val="1D4C7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31775" y="419100"/>
            <a:ext cx="8215313" cy="46038"/>
          </a:xfrm>
          <a:prstGeom prst="rect">
            <a:avLst/>
          </a:prstGeom>
          <a:blipFill dpi="0" rotWithShape="1">
            <a:blip r:embed="rId2" cstate="print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7175" name="Slide Number Placeholder 8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fld id="{E85116D7-F5B9-4295-A1E7-051F8D447614}" type="slidenum">
              <a:rPr lang="he-IL" sz="1100" smtClean="0">
                <a:solidFill>
                  <a:schemeClr val="bg1">
                    <a:lumMod val="50000"/>
                  </a:schemeClr>
                </a:solidFill>
              </a:rPr>
              <a:pPr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11</a:t>
            </a:fld>
            <a:endParaRPr lang="he-IL" sz="1100" dirty="0" smtClean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" name="כותרת 5"/>
          <p:cNvSpPr>
            <a:spLocks noGrp="1"/>
          </p:cNvSpPr>
          <p:nvPr>
            <p:ph type="ctrTitle"/>
          </p:nvPr>
        </p:nvSpPr>
        <p:spPr>
          <a:xfrm>
            <a:off x="785813" y="71438"/>
            <a:ext cx="7772400" cy="441325"/>
          </a:xfrm>
        </p:spPr>
        <p:txBody>
          <a:bodyPr/>
          <a:lstStyle/>
          <a:p>
            <a:pPr fontAlgn="auto">
              <a:defRPr/>
            </a:pPr>
            <a:r>
              <a:rPr lang="he-IL" sz="1800" b="1" dirty="0" smtClean="0">
                <a:solidFill>
                  <a:srgbClr val="FF6600"/>
                </a:solidFill>
                <a:ea typeface="+mn-ea"/>
              </a:rPr>
              <a:t>שאלות 2+3 (נוסחת הנשימה התאית)</a:t>
            </a:r>
            <a:endParaRPr lang="he-IL" sz="1800" dirty="0" smtClean="0"/>
          </a:p>
        </p:txBody>
      </p:sp>
      <p:sp>
        <p:nvSpPr>
          <p:cNvPr id="10" name="TextBox 9"/>
          <p:cNvSpPr txBox="1"/>
          <p:nvPr/>
        </p:nvSpPr>
        <p:spPr>
          <a:xfrm>
            <a:off x="231775" y="714375"/>
            <a:ext cx="8397875" cy="5632450"/>
          </a:xfrm>
          <a:prstGeom prst="rect">
            <a:avLst/>
          </a:prstGeom>
          <a:noFill/>
          <a:ln w="19050">
            <a:noFill/>
          </a:ln>
          <a:effectLst>
            <a:outerShdw sx="102000" sy="102000" algn="tl" rotWithShape="0">
              <a:sysClr val="window" lastClr="FFFFFF">
                <a:lumMod val="65000"/>
                <a:alpha val="0"/>
              </a:sysClr>
            </a:outerShdw>
          </a:effectLst>
        </p:spPr>
        <p:txBody>
          <a:bodyPr rtlCol="1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b="1" kern="0" dirty="0">
                <a:solidFill>
                  <a:srgbClr val="1D4C72"/>
                </a:solidFill>
              </a:rPr>
              <a:t>שאלה 2: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kern="0" dirty="0">
                <a:solidFill>
                  <a:srgbClr val="1D4C72"/>
                </a:solidFill>
              </a:rPr>
              <a:t>השלימו את נוסחת תהליך הנשימה התאית: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he-IL" b="1" kern="0" dirty="0">
              <a:solidFill>
                <a:srgbClr val="1D4C72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he-IL" b="1" kern="0" dirty="0">
              <a:solidFill>
                <a:srgbClr val="1D4C72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he-IL" b="1" kern="0" dirty="0">
              <a:solidFill>
                <a:srgbClr val="1D4C72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he-IL" b="1" kern="0" dirty="0">
              <a:solidFill>
                <a:srgbClr val="1D4C72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b="1" kern="0" dirty="0">
                <a:solidFill>
                  <a:srgbClr val="1D4C72"/>
                </a:solidFill>
              </a:rPr>
              <a:t>שאלה 3: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kern="0" dirty="0">
                <a:solidFill>
                  <a:srgbClr val="1D4C72"/>
                </a:solidFill>
              </a:rPr>
              <a:t>להלן </a:t>
            </a:r>
            <a:r>
              <a:rPr lang="he-IL" kern="0" dirty="0">
                <a:solidFill>
                  <a:schemeClr val="tx2"/>
                </a:solidFill>
              </a:rPr>
              <a:t>כמה</a:t>
            </a:r>
            <a:r>
              <a:rPr lang="he-IL" kern="0" dirty="0">
                <a:solidFill>
                  <a:srgbClr val="1D4C72"/>
                </a:solidFill>
              </a:rPr>
              <a:t> משפטים. ציינו </a:t>
            </a:r>
            <a:r>
              <a:rPr lang="he-IL" kern="0" dirty="0" smtClean="0">
                <a:solidFill>
                  <a:schemeClr val="tx2"/>
                </a:solidFill>
              </a:rPr>
              <a:t>אילו </a:t>
            </a:r>
            <a:r>
              <a:rPr lang="he-IL" kern="0" dirty="0">
                <a:solidFill>
                  <a:schemeClr val="tx2"/>
                </a:solidFill>
              </a:rPr>
              <a:t>מהם נכונים </a:t>
            </a:r>
            <a:r>
              <a:rPr lang="he-IL" kern="0" dirty="0" smtClean="0">
                <a:solidFill>
                  <a:schemeClr val="tx2"/>
                </a:solidFill>
              </a:rPr>
              <a:t>ואילו </a:t>
            </a:r>
            <a:r>
              <a:rPr lang="he-IL" kern="0" dirty="0">
                <a:solidFill>
                  <a:schemeClr val="tx2"/>
                </a:solidFill>
              </a:rPr>
              <a:t>שגויים.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kern="0" dirty="0">
                <a:solidFill>
                  <a:schemeClr val="tx2"/>
                </a:solidFill>
              </a:rPr>
              <a:t>א. החמצן משתתף בשלב השני של הנשימה התאית (המתרחש במיטוכונדריה).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he-IL" kern="0" dirty="0">
              <a:solidFill>
                <a:schemeClr val="tx2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kern="0" dirty="0">
                <a:solidFill>
                  <a:schemeClr val="tx2"/>
                </a:solidFill>
              </a:rPr>
              <a:t>ב. מקור החמצן שבמים הנוצרים בנשימה </a:t>
            </a:r>
            <a:r>
              <a:rPr lang="he-IL" kern="0" dirty="0" smtClean="0">
                <a:solidFill>
                  <a:schemeClr val="tx2"/>
                </a:solidFill>
              </a:rPr>
              <a:t>התאית </a:t>
            </a:r>
            <a:r>
              <a:rPr lang="he-IL" kern="0" dirty="0">
                <a:solidFill>
                  <a:schemeClr val="tx2"/>
                </a:solidFill>
              </a:rPr>
              <a:t>הוא בחמצן </a:t>
            </a:r>
            <a:r>
              <a:rPr lang="he-IL" kern="0" dirty="0" smtClean="0">
                <a:solidFill>
                  <a:schemeClr val="tx2"/>
                </a:solidFill>
              </a:rPr>
              <a:t>שבאטמוספרה</a:t>
            </a:r>
            <a:r>
              <a:rPr lang="he-IL" kern="0" dirty="0">
                <a:solidFill>
                  <a:schemeClr val="tx2"/>
                </a:solidFill>
              </a:rPr>
              <a:t>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he-IL" kern="0" dirty="0">
              <a:solidFill>
                <a:schemeClr val="tx2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kern="0" dirty="0">
                <a:solidFill>
                  <a:srgbClr val="1D4C72"/>
                </a:solidFill>
              </a:rPr>
              <a:t>ג. מקור הפחמן </a:t>
            </a:r>
            <a:r>
              <a:rPr lang="he-IL" kern="0" dirty="0" smtClean="0">
                <a:solidFill>
                  <a:srgbClr val="1D4C72"/>
                </a:solidFill>
              </a:rPr>
              <a:t>הדו</a:t>
            </a:r>
            <a:r>
              <a:rPr lang="he-IL" kern="0" dirty="0" smtClean="0">
                <a:solidFill>
                  <a:srgbClr val="1D4C72"/>
                </a:solidFill>
                <a:latin typeface="Arial"/>
                <a:cs typeface="Arial"/>
              </a:rPr>
              <a:t>־</a:t>
            </a:r>
            <a:r>
              <a:rPr lang="he-IL" kern="0" dirty="0" smtClean="0">
                <a:solidFill>
                  <a:srgbClr val="1D4C72"/>
                </a:solidFill>
              </a:rPr>
              <a:t>חמצני </a:t>
            </a:r>
            <a:r>
              <a:rPr lang="he-IL" kern="0" dirty="0">
                <a:solidFill>
                  <a:srgbClr val="1D4C72"/>
                </a:solidFill>
              </a:rPr>
              <a:t>הנפלט מן הריאות </a:t>
            </a:r>
            <a:r>
              <a:rPr lang="he-IL" kern="0" dirty="0" smtClean="0">
                <a:solidFill>
                  <a:srgbClr val="1D4C72"/>
                </a:solidFill>
              </a:rPr>
              <a:t>החוצה </a:t>
            </a:r>
            <a:r>
              <a:rPr lang="he-IL" kern="0" dirty="0">
                <a:solidFill>
                  <a:srgbClr val="1D4C72"/>
                </a:solidFill>
              </a:rPr>
              <a:t>הוא בתהליך הנשימה המתרחש בתאי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kern="0" dirty="0">
                <a:solidFill>
                  <a:srgbClr val="1D4C72"/>
                </a:solidFill>
              </a:rPr>
              <a:t>   הגוף.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he-IL" kern="0" dirty="0">
              <a:solidFill>
                <a:srgbClr val="1D4C72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kern="0" dirty="0">
                <a:solidFill>
                  <a:srgbClr val="1D4C72"/>
                </a:solidFill>
              </a:rPr>
              <a:t>ד. תהליך הנשימה התאית מתרחש בגרעין התא.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he-IL" kern="0" dirty="0">
              <a:solidFill>
                <a:srgbClr val="1D4C72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kern="0" dirty="0">
                <a:solidFill>
                  <a:srgbClr val="1D4C72"/>
                </a:solidFill>
              </a:rPr>
              <a:t>ה. מקור הגלוקוז המתפרק בתהליך הנשימה בתאי </a:t>
            </a:r>
            <a:r>
              <a:rPr lang="he-IL" kern="0" dirty="0" smtClean="0">
                <a:solidFill>
                  <a:srgbClr val="1D4C72"/>
                </a:solidFill>
              </a:rPr>
              <a:t>האדם </a:t>
            </a:r>
            <a:r>
              <a:rPr lang="he-IL" kern="0" dirty="0">
                <a:solidFill>
                  <a:srgbClr val="1D4C72"/>
                </a:solidFill>
              </a:rPr>
              <a:t>הוא באוכל.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he-IL" kern="0" dirty="0">
              <a:solidFill>
                <a:schemeClr val="tx2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kern="0" dirty="0">
                <a:solidFill>
                  <a:schemeClr val="tx2"/>
                </a:solidFill>
              </a:rPr>
              <a:t>ו. בנשימה התאית, חומר </a:t>
            </a:r>
            <a:r>
              <a:rPr lang="he-IL" kern="0" dirty="0" smtClean="0">
                <a:solidFill>
                  <a:schemeClr val="tx2"/>
                </a:solidFill>
              </a:rPr>
              <a:t>אי</a:t>
            </a:r>
            <a:r>
              <a:rPr lang="he-IL" kern="0" dirty="0" smtClean="0">
                <a:solidFill>
                  <a:schemeClr val="tx2"/>
                </a:solidFill>
                <a:latin typeface="Arial"/>
                <a:cs typeface="Arial"/>
              </a:rPr>
              <a:t>־</a:t>
            </a:r>
            <a:r>
              <a:rPr lang="he-IL" kern="0" dirty="0" smtClean="0">
                <a:solidFill>
                  <a:schemeClr val="tx2"/>
                </a:solidFill>
              </a:rPr>
              <a:t>אורגני מתפרק, </a:t>
            </a:r>
            <a:r>
              <a:rPr lang="he-IL" kern="0" dirty="0">
                <a:solidFill>
                  <a:schemeClr val="tx2"/>
                </a:solidFill>
              </a:rPr>
              <a:t>והאנרגיה הכימית שהייתה אצורה בו נפלטת.</a:t>
            </a:r>
            <a:endParaRPr lang="he-IL" b="1" kern="0" dirty="0">
              <a:solidFill>
                <a:schemeClr val="tx2"/>
              </a:solidFill>
            </a:endParaRPr>
          </a:p>
        </p:txBody>
      </p:sp>
      <p:grpSp>
        <p:nvGrpSpPr>
          <p:cNvPr id="62470" name="קבוצה 6"/>
          <p:cNvGrpSpPr>
            <a:grpSpLocks/>
          </p:cNvGrpSpPr>
          <p:nvPr/>
        </p:nvGrpSpPr>
        <p:grpSpPr bwMode="auto">
          <a:xfrm>
            <a:off x="571500" y="1581150"/>
            <a:ext cx="8072438" cy="715963"/>
            <a:chOff x="2457450" y="5838825"/>
            <a:chExt cx="5408613" cy="715963"/>
          </a:xfrm>
        </p:grpSpPr>
        <p:sp>
          <p:nvSpPr>
            <p:cNvPr id="8" name="TextBox 7"/>
            <p:cNvSpPr txBox="1"/>
            <p:nvPr/>
          </p:nvSpPr>
          <p:spPr bwMode="auto">
            <a:xfrm>
              <a:off x="2457450" y="5888038"/>
              <a:ext cx="990250" cy="666750"/>
            </a:xfrm>
            <a:prstGeom prst="rect">
              <a:avLst/>
            </a:prstGeom>
            <a:solidFill>
              <a:schemeClr val="accent5">
                <a:alpha val="58000"/>
              </a:schemeClr>
            </a:solidFill>
            <a:ln w="22225">
              <a:solidFill>
                <a:schemeClr val="bg1"/>
              </a:solidFill>
            </a:ln>
            <a:effectLst>
              <a:outerShdw sx="101000" sy="101000" algn="ctr" rotWithShape="0">
                <a:schemeClr val="bg1">
                  <a:lumMod val="75000"/>
                </a:schemeClr>
              </a:outerShdw>
            </a:effectLst>
          </p:spPr>
          <p:txBody>
            <a:bodyPr rtlCol="1" anchor="ctr">
              <a:norm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he-IL" sz="2000" dirty="0">
                <a:solidFill>
                  <a:prstClr val="black">
                    <a:lumMod val="50000"/>
                    <a:lumOff val="50000"/>
                  </a:prstClr>
                </a:solidFill>
                <a:latin typeface="Arial"/>
                <a:cs typeface="Arial"/>
              </a:endParaRPr>
            </a:p>
          </p:txBody>
        </p:sp>
        <p:sp>
          <p:nvSpPr>
            <p:cNvPr id="9" name="TextBox 8"/>
            <p:cNvSpPr txBox="1"/>
            <p:nvPr/>
          </p:nvSpPr>
          <p:spPr bwMode="auto">
            <a:xfrm>
              <a:off x="3846565" y="5861050"/>
              <a:ext cx="941322" cy="671513"/>
            </a:xfrm>
            <a:prstGeom prst="rect">
              <a:avLst/>
            </a:prstGeom>
            <a:solidFill>
              <a:schemeClr val="accent5">
                <a:alpha val="58000"/>
              </a:schemeClr>
            </a:solidFill>
            <a:ln w="22225">
              <a:noFill/>
            </a:ln>
            <a:effectLst>
              <a:outerShdw sx="101000" sy="101000" algn="ctr" rotWithShape="0">
                <a:schemeClr val="bg1">
                  <a:lumMod val="75000"/>
                </a:schemeClr>
              </a:outerShdw>
            </a:effectLst>
          </p:spPr>
          <p:txBody>
            <a:bodyPr rtlCol="1" anchor="ctr">
              <a:norm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he-IL" sz="2000" dirty="0">
                <a:solidFill>
                  <a:prstClr val="black">
                    <a:lumMod val="50000"/>
                    <a:lumOff val="50000"/>
                  </a:prstClr>
                </a:solidFill>
                <a:latin typeface="Arial"/>
                <a:cs typeface="Arial"/>
              </a:endParaRPr>
            </a:p>
          </p:txBody>
        </p:sp>
        <p:sp>
          <p:nvSpPr>
            <p:cNvPr id="12" name="חץ ימינה 11"/>
            <p:cNvSpPr/>
            <p:nvPr/>
          </p:nvSpPr>
          <p:spPr>
            <a:xfrm>
              <a:off x="4833623" y="6030913"/>
              <a:ext cx="575430" cy="303212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>
                <a:defRPr/>
              </a:pPr>
              <a:endParaRPr lang="he-IL" dirty="0"/>
            </a:p>
          </p:txBody>
        </p:sp>
        <p:sp>
          <p:nvSpPr>
            <p:cNvPr id="13" name="TextBox 12"/>
            <p:cNvSpPr txBox="1"/>
            <p:nvPr/>
          </p:nvSpPr>
          <p:spPr bwMode="auto">
            <a:xfrm>
              <a:off x="5443090" y="5843588"/>
              <a:ext cx="991313" cy="688975"/>
            </a:xfrm>
            <a:prstGeom prst="rect">
              <a:avLst/>
            </a:prstGeom>
            <a:solidFill>
              <a:schemeClr val="accent6">
                <a:lumMod val="25000"/>
                <a:lumOff val="75000"/>
              </a:schemeClr>
            </a:solidFill>
            <a:ln w="22225">
              <a:solidFill>
                <a:schemeClr val="bg1"/>
              </a:solidFill>
            </a:ln>
            <a:effectLst>
              <a:outerShdw sx="101000" sy="101000" algn="ctr" rotWithShape="0">
                <a:schemeClr val="bg1">
                  <a:lumMod val="75000"/>
                </a:schemeClr>
              </a:outerShdw>
            </a:effectLst>
          </p:spPr>
          <p:txBody>
            <a:bodyPr rtlCol="1" anchor="ctr">
              <a:norm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he-IL" sz="2000" dirty="0">
                <a:solidFill>
                  <a:prstClr val="black">
                    <a:lumMod val="50000"/>
                    <a:lumOff val="50000"/>
                  </a:prstClr>
                </a:solidFill>
                <a:latin typeface="Arial"/>
                <a:cs typeface="Arial"/>
              </a:endParaRPr>
            </a:p>
          </p:txBody>
        </p:sp>
        <p:sp>
          <p:nvSpPr>
            <p:cNvPr id="14" name="TextBox 13"/>
            <p:cNvSpPr txBox="1"/>
            <p:nvPr/>
          </p:nvSpPr>
          <p:spPr bwMode="auto">
            <a:xfrm>
              <a:off x="6875813" y="5838825"/>
              <a:ext cx="990250" cy="693738"/>
            </a:xfrm>
            <a:prstGeom prst="rect">
              <a:avLst/>
            </a:prstGeom>
            <a:solidFill>
              <a:schemeClr val="accent6">
                <a:lumMod val="25000"/>
                <a:lumOff val="75000"/>
              </a:schemeClr>
            </a:solidFill>
            <a:ln w="22225">
              <a:solidFill>
                <a:schemeClr val="bg1"/>
              </a:solidFill>
            </a:ln>
            <a:effectLst>
              <a:outerShdw sx="101000" sy="101000" algn="ctr" rotWithShape="0">
                <a:schemeClr val="bg1">
                  <a:lumMod val="75000"/>
                </a:schemeClr>
              </a:outerShdw>
            </a:effectLst>
          </p:spPr>
          <p:txBody>
            <a:bodyPr rtlCol="1" anchor="ctr">
              <a:norm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he-IL" sz="2000" dirty="0">
                <a:solidFill>
                  <a:prstClr val="black">
                    <a:lumMod val="50000"/>
                    <a:lumOff val="50000"/>
                  </a:prstClr>
                </a:solidFill>
                <a:latin typeface="Arial"/>
                <a:cs typeface="Arial"/>
              </a:endParaRPr>
            </a:p>
          </p:txBody>
        </p:sp>
        <p:sp>
          <p:nvSpPr>
            <p:cNvPr id="15" name="חיבור 14"/>
            <p:cNvSpPr/>
            <p:nvPr/>
          </p:nvSpPr>
          <p:spPr>
            <a:xfrm>
              <a:off x="3533854" y="6110288"/>
              <a:ext cx="174437" cy="201612"/>
            </a:xfrm>
            <a:prstGeom prst="mathPlus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>
                <a:defRPr/>
              </a:pPr>
              <a:endParaRPr lang="he-IL" dirty="0"/>
            </a:p>
          </p:txBody>
        </p:sp>
        <p:sp>
          <p:nvSpPr>
            <p:cNvPr id="16" name="חיבור 15"/>
            <p:cNvSpPr/>
            <p:nvPr/>
          </p:nvSpPr>
          <p:spPr>
            <a:xfrm>
              <a:off x="6585440" y="6084888"/>
              <a:ext cx="174437" cy="204787"/>
            </a:xfrm>
            <a:prstGeom prst="mathPlus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>
                <a:defRPr/>
              </a:pPr>
              <a:endParaRPr lang="he-IL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Box 20"/>
          <p:cNvSpPr txBox="1"/>
          <p:nvPr/>
        </p:nvSpPr>
        <p:spPr>
          <a:xfrm>
            <a:off x="285750" y="482600"/>
            <a:ext cx="8397875" cy="5632311"/>
          </a:xfrm>
          <a:prstGeom prst="rect">
            <a:avLst/>
          </a:prstGeom>
          <a:noFill/>
          <a:ln w="19050">
            <a:noFill/>
          </a:ln>
          <a:effectLst>
            <a:outerShdw sx="102000" sy="102000" algn="tl" rotWithShape="0">
              <a:sysClr val="window" lastClr="FFFFFF">
                <a:lumMod val="65000"/>
                <a:alpha val="0"/>
              </a:sysClr>
            </a:outerShdw>
          </a:effectLst>
        </p:spPr>
        <p:txBody>
          <a:bodyPr rtlCol="1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b="1" kern="0" dirty="0">
                <a:solidFill>
                  <a:srgbClr val="1D4C72"/>
                </a:solidFill>
              </a:rPr>
              <a:t>שאלה 2: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kern="0" dirty="0">
                <a:solidFill>
                  <a:srgbClr val="1D4C72"/>
                </a:solidFill>
              </a:rPr>
              <a:t>השלימו את נוסחת תהליך הנשימה התאית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he-IL" b="1" kern="0" dirty="0">
              <a:solidFill>
                <a:srgbClr val="1D4C72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he-IL" b="1" kern="0" dirty="0">
              <a:solidFill>
                <a:srgbClr val="1D4C72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he-IL" b="1" kern="0" dirty="0">
              <a:solidFill>
                <a:srgbClr val="1D4C72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he-IL" b="1" kern="0" dirty="0">
              <a:solidFill>
                <a:srgbClr val="1D4C72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b="1" kern="0" dirty="0">
                <a:solidFill>
                  <a:srgbClr val="1D4C72"/>
                </a:solidFill>
              </a:rPr>
              <a:t>שאלה 3: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kern="0" dirty="0" smtClean="0">
                <a:solidFill>
                  <a:srgbClr val="1D4C72"/>
                </a:solidFill>
              </a:rPr>
              <a:t>להלן </a:t>
            </a:r>
            <a:r>
              <a:rPr lang="he-IL" kern="0" dirty="0" smtClean="0">
                <a:solidFill>
                  <a:schemeClr val="tx2"/>
                </a:solidFill>
              </a:rPr>
              <a:t>כמה</a:t>
            </a:r>
            <a:r>
              <a:rPr lang="he-IL" kern="0" dirty="0" smtClean="0">
                <a:solidFill>
                  <a:srgbClr val="1D4C72"/>
                </a:solidFill>
              </a:rPr>
              <a:t> משפטים. ציינו </a:t>
            </a:r>
            <a:r>
              <a:rPr lang="he-IL" kern="0" dirty="0" smtClean="0">
                <a:solidFill>
                  <a:schemeClr val="tx2"/>
                </a:solidFill>
              </a:rPr>
              <a:t>אילו מהם נכונים ואילו </a:t>
            </a:r>
            <a:r>
              <a:rPr lang="he-IL" kern="0" dirty="0" smtClean="0">
                <a:solidFill>
                  <a:srgbClr val="1D4C72"/>
                </a:solidFill>
              </a:rPr>
              <a:t>שגויים.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kern="0" dirty="0" smtClean="0">
                <a:solidFill>
                  <a:srgbClr val="1D4C72"/>
                </a:solidFill>
              </a:rPr>
              <a:t>א</a:t>
            </a:r>
            <a:r>
              <a:rPr lang="he-IL" kern="0" dirty="0">
                <a:solidFill>
                  <a:srgbClr val="1D4C72"/>
                </a:solidFill>
              </a:rPr>
              <a:t>. החמצן משתתף בשלב השני של הנשימה התאית (המתרחש במיטוכונדריה). </a:t>
            </a:r>
            <a:r>
              <a:rPr lang="he-IL" kern="0" dirty="0">
                <a:solidFill>
                  <a:schemeClr val="accent3"/>
                </a:solidFill>
              </a:rPr>
              <a:t>נכון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he-IL" kern="0" dirty="0">
              <a:solidFill>
                <a:srgbClr val="1D4C72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kern="0" dirty="0">
                <a:solidFill>
                  <a:srgbClr val="1D4C72"/>
                </a:solidFill>
              </a:rPr>
              <a:t>ב. מקור החמצן שבמים הנוצרים בנשימה התאית הוא </a:t>
            </a:r>
            <a:r>
              <a:rPr lang="he-IL" kern="0" dirty="0">
                <a:solidFill>
                  <a:schemeClr val="tx2"/>
                </a:solidFill>
              </a:rPr>
              <a:t>בחמצן </a:t>
            </a:r>
            <a:r>
              <a:rPr lang="he-IL" kern="0" dirty="0" smtClean="0">
                <a:solidFill>
                  <a:schemeClr val="tx2"/>
                </a:solidFill>
              </a:rPr>
              <a:t>שבאטמוספרה</a:t>
            </a:r>
            <a:r>
              <a:rPr lang="he-IL" kern="0" dirty="0">
                <a:solidFill>
                  <a:schemeClr val="tx2"/>
                </a:solidFill>
              </a:rPr>
              <a:t>. </a:t>
            </a:r>
            <a:r>
              <a:rPr lang="he-IL" kern="0" dirty="0">
                <a:solidFill>
                  <a:schemeClr val="accent3"/>
                </a:solidFill>
              </a:rPr>
              <a:t>נכון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he-IL" kern="0" dirty="0">
              <a:solidFill>
                <a:srgbClr val="1D4C72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kern="0" dirty="0">
                <a:solidFill>
                  <a:srgbClr val="1D4C72"/>
                </a:solidFill>
              </a:rPr>
              <a:t>ג. מקור הפחמן </a:t>
            </a:r>
            <a:r>
              <a:rPr lang="he-IL" kern="0" dirty="0" smtClean="0">
                <a:solidFill>
                  <a:srgbClr val="1D4C72"/>
                </a:solidFill>
              </a:rPr>
              <a:t>הדו</a:t>
            </a:r>
            <a:r>
              <a:rPr lang="he-IL" kern="0" dirty="0" smtClean="0">
                <a:solidFill>
                  <a:srgbClr val="1D4C72"/>
                </a:solidFill>
                <a:latin typeface="Arial"/>
                <a:cs typeface="Arial"/>
              </a:rPr>
              <a:t>־</a:t>
            </a:r>
            <a:r>
              <a:rPr lang="he-IL" kern="0" dirty="0" smtClean="0">
                <a:solidFill>
                  <a:srgbClr val="1D4C72"/>
                </a:solidFill>
              </a:rPr>
              <a:t>חמצני </a:t>
            </a:r>
            <a:r>
              <a:rPr lang="he-IL" kern="0" dirty="0">
                <a:solidFill>
                  <a:srgbClr val="1D4C72"/>
                </a:solidFill>
              </a:rPr>
              <a:t>הנפלט </a:t>
            </a:r>
            <a:r>
              <a:rPr lang="he-IL" kern="0" dirty="0" smtClean="0">
                <a:solidFill>
                  <a:srgbClr val="1D4C72"/>
                </a:solidFill>
              </a:rPr>
              <a:t>מן הריאות </a:t>
            </a:r>
            <a:r>
              <a:rPr lang="he-IL" kern="0" dirty="0">
                <a:solidFill>
                  <a:srgbClr val="1D4C72"/>
                </a:solidFill>
              </a:rPr>
              <a:t>החוצה הוא בתהליך הנשימה המתרחש בתאי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kern="0" dirty="0">
                <a:solidFill>
                  <a:srgbClr val="1D4C72"/>
                </a:solidFill>
              </a:rPr>
              <a:t>   הגוף. </a:t>
            </a:r>
            <a:r>
              <a:rPr lang="he-IL" kern="0" dirty="0">
                <a:solidFill>
                  <a:schemeClr val="accent3"/>
                </a:solidFill>
              </a:rPr>
              <a:t>נכון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he-IL" kern="0" dirty="0">
              <a:solidFill>
                <a:srgbClr val="1D4C72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kern="0" dirty="0">
                <a:solidFill>
                  <a:srgbClr val="1D4C72"/>
                </a:solidFill>
              </a:rPr>
              <a:t>ד. </a:t>
            </a:r>
            <a:r>
              <a:rPr lang="he-IL" kern="0" noProof="1">
                <a:solidFill>
                  <a:srgbClr val="1D4C72"/>
                </a:solidFill>
              </a:rPr>
              <a:t>תהליך הנשימה התאית מתרחש בגרעין התא. </a:t>
            </a:r>
            <a:r>
              <a:rPr lang="he-IL" kern="0" noProof="1">
                <a:solidFill>
                  <a:schemeClr val="accent3"/>
                </a:solidFill>
              </a:rPr>
              <a:t>לא נכון. הוא מתרחש תחילה בציטופלסמה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kern="0" noProof="1">
                <a:solidFill>
                  <a:schemeClr val="accent3"/>
                </a:solidFill>
              </a:rPr>
              <a:t>    ואחר כך </a:t>
            </a:r>
            <a:r>
              <a:rPr lang="he-IL" kern="0" noProof="1" smtClean="0">
                <a:solidFill>
                  <a:schemeClr val="accent3"/>
                </a:solidFill>
              </a:rPr>
              <a:t>במיטוכונדריה</a:t>
            </a:r>
            <a:r>
              <a:rPr lang="he-IL" kern="0" noProof="1">
                <a:solidFill>
                  <a:schemeClr val="accent3"/>
                </a:solidFill>
              </a:rPr>
              <a:t>.</a:t>
            </a:r>
            <a:endParaRPr lang="he-IL" kern="0" noProof="1">
              <a:solidFill>
                <a:srgbClr val="1D4C72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kern="0" noProof="1">
                <a:solidFill>
                  <a:srgbClr val="1D4C72"/>
                </a:solidFill>
              </a:rPr>
              <a:t>ה. מקור הגלוקוז המתפרק בתהליך הנשימה בתאי האדם הוא באוכל. </a:t>
            </a:r>
            <a:r>
              <a:rPr lang="he-IL" kern="0" noProof="1">
                <a:solidFill>
                  <a:schemeClr val="accent3"/>
                </a:solidFill>
              </a:rPr>
              <a:t>נכון</a:t>
            </a:r>
            <a:endParaRPr lang="he-IL" kern="0" noProof="1">
              <a:solidFill>
                <a:srgbClr val="1D4C72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kern="0" noProof="1">
                <a:solidFill>
                  <a:srgbClr val="1D4C72"/>
                </a:solidFill>
              </a:rPr>
              <a:t>ו. בנשימה </a:t>
            </a:r>
            <a:r>
              <a:rPr lang="he-IL" kern="0" noProof="1">
                <a:solidFill>
                  <a:schemeClr val="tx2"/>
                </a:solidFill>
              </a:rPr>
              <a:t>התאית, חומר </a:t>
            </a:r>
            <a:r>
              <a:rPr lang="he-IL" kern="0" noProof="1" smtClean="0">
                <a:solidFill>
                  <a:schemeClr val="tx2"/>
                </a:solidFill>
              </a:rPr>
              <a:t>אי</a:t>
            </a:r>
            <a:r>
              <a:rPr lang="he-IL" kern="0" noProof="1" smtClean="0">
                <a:solidFill>
                  <a:schemeClr val="tx2"/>
                </a:solidFill>
                <a:latin typeface="Arial"/>
                <a:cs typeface="Arial"/>
              </a:rPr>
              <a:t>־</a:t>
            </a:r>
            <a:r>
              <a:rPr lang="he-IL" kern="0" noProof="1" smtClean="0">
                <a:solidFill>
                  <a:schemeClr val="tx2"/>
                </a:solidFill>
              </a:rPr>
              <a:t>אורגני </a:t>
            </a:r>
            <a:r>
              <a:rPr lang="he-IL" kern="0" noProof="1">
                <a:solidFill>
                  <a:schemeClr val="tx2"/>
                </a:solidFill>
              </a:rPr>
              <a:t>מתפרק והאנרגיה הכימית שהייתה אצורה בו נפלטת. </a:t>
            </a:r>
          </a:p>
          <a:p>
            <a:pPr indent="18097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kern="0" noProof="1">
                <a:solidFill>
                  <a:schemeClr val="accent3"/>
                </a:solidFill>
              </a:rPr>
              <a:t>לא נכון. בנשימה התאית </a:t>
            </a:r>
            <a:r>
              <a:rPr lang="he-IL" kern="0" noProof="1" smtClean="0">
                <a:solidFill>
                  <a:schemeClr val="accent3"/>
                </a:solidFill>
              </a:rPr>
              <a:t>מתפרקים חומרים אורגניים (בעיקר גלוקוז).</a:t>
            </a:r>
            <a:endParaRPr lang="he-IL" b="1" u="sng" kern="0" dirty="0">
              <a:solidFill>
                <a:srgbClr val="FF000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31775" y="419100"/>
            <a:ext cx="8215313" cy="46038"/>
          </a:xfrm>
          <a:prstGeom prst="rect">
            <a:avLst/>
          </a:prstGeom>
          <a:blipFill dpi="0" rotWithShape="1">
            <a:blip r:embed="rId2" cstate="print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7175" name="Slide Number Placeholder 8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fld id="{0E4E7949-CD02-4650-881B-079B89887150}" type="slidenum">
              <a:rPr lang="he-IL" sz="1100" smtClean="0">
                <a:solidFill>
                  <a:schemeClr val="bg1">
                    <a:lumMod val="50000"/>
                  </a:schemeClr>
                </a:solidFill>
              </a:rPr>
              <a:pPr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12</a:t>
            </a:fld>
            <a:endParaRPr lang="he-IL" sz="1100" dirty="0" smtClean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" name="כותרת 5"/>
          <p:cNvSpPr>
            <a:spLocks noGrp="1"/>
          </p:cNvSpPr>
          <p:nvPr>
            <p:ph type="ctrTitle"/>
          </p:nvPr>
        </p:nvSpPr>
        <p:spPr>
          <a:xfrm>
            <a:off x="785813" y="71438"/>
            <a:ext cx="7772400" cy="441325"/>
          </a:xfrm>
        </p:spPr>
        <p:txBody>
          <a:bodyPr/>
          <a:lstStyle/>
          <a:p>
            <a:pPr fontAlgn="auto">
              <a:defRPr/>
            </a:pPr>
            <a:r>
              <a:rPr lang="he-IL" sz="1800" b="1" dirty="0" smtClean="0">
                <a:solidFill>
                  <a:srgbClr val="FF6600"/>
                </a:solidFill>
                <a:ea typeface="+mn-ea"/>
              </a:rPr>
              <a:t>תשובות</a:t>
            </a:r>
            <a:endParaRPr lang="he-IL" sz="1800" dirty="0" smtClean="0"/>
          </a:p>
        </p:txBody>
      </p:sp>
      <p:grpSp>
        <p:nvGrpSpPr>
          <p:cNvPr id="63494" name="קבוצה 1"/>
          <p:cNvGrpSpPr>
            <a:grpSpLocks/>
          </p:cNvGrpSpPr>
          <p:nvPr/>
        </p:nvGrpSpPr>
        <p:grpSpPr bwMode="auto">
          <a:xfrm>
            <a:off x="2928938" y="1285875"/>
            <a:ext cx="5408612" cy="738188"/>
            <a:chOff x="2957513" y="1581150"/>
            <a:chExt cx="5408612" cy="738188"/>
          </a:xfrm>
        </p:grpSpPr>
        <p:grpSp>
          <p:nvGrpSpPr>
            <p:cNvPr id="63496" name="קבוצה 6"/>
            <p:cNvGrpSpPr>
              <a:grpSpLocks/>
            </p:cNvGrpSpPr>
            <p:nvPr/>
          </p:nvGrpSpPr>
          <p:grpSpPr bwMode="auto">
            <a:xfrm>
              <a:off x="2957513" y="1581150"/>
              <a:ext cx="5408612" cy="715963"/>
              <a:chOff x="2457450" y="5838825"/>
              <a:chExt cx="5408613" cy="715963"/>
            </a:xfrm>
          </p:grpSpPr>
          <p:sp>
            <p:nvSpPr>
              <p:cNvPr id="8" name="TextBox 7"/>
              <p:cNvSpPr txBox="1"/>
              <p:nvPr/>
            </p:nvSpPr>
            <p:spPr bwMode="auto">
              <a:xfrm>
                <a:off x="2457450" y="5888038"/>
                <a:ext cx="990600" cy="666750"/>
              </a:xfrm>
              <a:prstGeom prst="rect">
                <a:avLst/>
              </a:prstGeom>
              <a:solidFill>
                <a:schemeClr val="accent5">
                  <a:alpha val="58000"/>
                </a:schemeClr>
              </a:solidFill>
              <a:ln w="22225">
                <a:solidFill>
                  <a:schemeClr val="bg1"/>
                </a:solidFill>
              </a:ln>
              <a:effectLst>
                <a:outerShdw sx="101000" sy="101000" algn="ctr" rotWithShape="0">
                  <a:schemeClr val="bg1">
                    <a:lumMod val="75000"/>
                  </a:schemeClr>
                </a:outerShdw>
              </a:effectLst>
            </p:spPr>
            <p:txBody>
              <a:bodyPr rtlCol="1" anchor="ctr">
                <a:norm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he-IL" sz="20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9" name="TextBox 8"/>
              <p:cNvSpPr txBox="1"/>
              <p:nvPr/>
            </p:nvSpPr>
            <p:spPr bwMode="auto">
              <a:xfrm>
                <a:off x="3846512" y="5861050"/>
                <a:ext cx="941388" cy="671513"/>
              </a:xfrm>
              <a:prstGeom prst="rect">
                <a:avLst/>
              </a:prstGeom>
              <a:solidFill>
                <a:schemeClr val="accent5">
                  <a:alpha val="58000"/>
                </a:schemeClr>
              </a:solidFill>
              <a:ln w="22225">
                <a:noFill/>
              </a:ln>
              <a:effectLst>
                <a:outerShdw sx="101000" sy="101000" algn="ctr" rotWithShape="0">
                  <a:schemeClr val="bg1">
                    <a:lumMod val="75000"/>
                  </a:schemeClr>
                </a:outerShdw>
              </a:effectLst>
            </p:spPr>
            <p:txBody>
              <a:bodyPr rtlCol="1" anchor="ctr">
                <a:norm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he-IL" sz="20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2" name="חץ ימינה 11"/>
              <p:cNvSpPr/>
              <p:nvPr/>
            </p:nvSpPr>
            <p:spPr>
              <a:xfrm>
                <a:off x="4833937" y="6102350"/>
                <a:ext cx="574675" cy="303213"/>
              </a:xfrm>
              <a:prstGeom prst="rightArrow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>
                  <a:defRPr/>
                </a:pPr>
                <a:endParaRPr lang="he-IL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13" name="TextBox 12"/>
              <p:cNvSpPr txBox="1"/>
              <p:nvPr/>
            </p:nvSpPr>
            <p:spPr bwMode="auto">
              <a:xfrm>
                <a:off x="5443538" y="5843588"/>
                <a:ext cx="990600" cy="688975"/>
              </a:xfrm>
              <a:prstGeom prst="rect">
                <a:avLst/>
              </a:prstGeom>
              <a:solidFill>
                <a:srgbClr val="FFFFCC"/>
              </a:solidFill>
              <a:ln w="22225">
                <a:solidFill>
                  <a:schemeClr val="bg1"/>
                </a:solidFill>
              </a:ln>
              <a:effectLst>
                <a:outerShdw sx="101000" sy="101000" algn="ctr" rotWithShape="0">
                  <a:schemeClr val="bg1">
                    <a:lumMod val="75000"/>
                  </a:schemeClr>
                </a:outerShdw>
              </a:effectLst>
            </p:spPr>
            <p:txBody>
              <a:bodyPr rtlCol="1" anchor="ctr">
                <a:norm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he-IL" sz="20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4" name="TextBox 13"/>
              <p:cNvSpPr txBox="1"/>
              <p:nvPr/>
            </p:nvSpPr>
            <p:spPr bwMode="auto">
              <a:xfrm>
                <a:off x="6875463" y="5838825"/>
                <a:ext cx="990600" cy="693738"/>
              </a:xfrm>
              <a:prstGeom prst="rect">
                <a:avLst/>
              </a:prstGeom>
              <a:solidFill>
                <a:srgbClr val="FFFFCC"/>
              </a:solidFill>
              <a:ln w="22225">
                <a:solidFill>
                  <a:schemeClr val="bg1"/>
                </a:solidFill>
              </a:ln>
              <a:effectLst>
                <a:outerShdw sx="101000" sy="101000" algn="ctr" rotWithShape="0">
                  <a:schemeClr val="bg1">
                    <a:lumMod val="75000"/>
                  </a:schemeClr>
                </a:outerShdw>
              </a:effectLst>
            </p:spPr>
            <p:txBody>
              <a:bodyPr rtlCol="1" anchor="ctr">
                <a:norm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he-IL" sz="20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5" name="חיבור 14"/>
              <p:cNvSpPr/>
              <p:nvPr/>
            </p:nvSpPr>
            <p:spPr>
              <a:xfrm>
                <a:off x="3533775" y="6110288"/>
                <a:ext cx="174625" cy="201612"/>
              </a:xfrm>
              <a:prstGeom prst="mathPlus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>
                  <a:defRPr/>
                </a:pPr>
                <a:endParaRPr lang="he-IL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16" name="חיבור 15"/>
              <p:cNvSpPr/>
              <p:nvPr/>
            </p:nvSpPr>
            <p:spPr>
              <a:xfrm>
                <a:off x="6557963" y="6084888"/>
                <a:ext cx="174625" cy="204787"/>
              </a:xfrm>
              <a:prstGeom prst="mathPlus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>
                  <a:defRPr/>
                </a:pPr>
                <a:endParaRPr lang="he-IL" dirty="0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17" name="TextBox 16"/>
            <p:cNvSpPr txBox="1"/>
            <p:nvPr/>
          </p:nvSpPr>
          <p:spPr bwMode="auto">
            <a:xfrm>
              <a:off x="2957513" y="1630363"/>
              <a:ext cx="990600" cy="666750"/>
            </a:xfrm>
            <a:prstGeom prst="rect">
              <a:avLst/>
            </a:prstGeom>
            <a:solidFill>
              <a:schemeClr val="accent5">
                <a:alpha val="58000"/>
              </a:schemeClr>
            </a:solidFill>
            <a:ln w="22225">
              <a:solidFill>
                <a:schemeClr val="bg1"/>
              </a:solidFill>
            </a:ln>
            <a:effectLst>
              <a:outerShdw sx="101000" sy="101000" algn="ctr" rotWithShape="0">
                <a:schemeClr val="bg1">
                  <a:lumMod val="75000"/>
                </a:schemeClr>
              </a:outerShdw>
            </a:effectLst>
          </p:spPr>
          <p:txBody>
            <a:bodyPr rtlCol="1" anchor="ctr">
              <a:norm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he-IL" dirty="0">
                  <a:latin typeface="Arial"/>
                  <a:cs typeface="Arial"/>
                </a:rPr>
                <a:t>גלוקוז</a:t>
              </a: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dirty="0">
                  <a:latin typeface="Arial"/>
                  <a:cs typeface="Arial"/>
                </a:rPr>
                <a:t>C</a:t>
              </a:r>
              <a:r>
                <a:rPr lang="en-US" sz="800" dirty="0">
                  <a:latin typeface="Arial"/>
                  <a:cs typeface="Arial"/>
                </a:rPr>
                <a:t>6</a:t>
              </a:r>
              <a:r>
                <a:rPr lang="en-US" dirty="0">
                  <a:latin typeface="Arial"/>
                  <a:cs typeface="Arial"/>
                </a:rPr>
                <a:t>H</a:t>
              </a:r>
              <a:r>
                <a:rPr lang="en-US" sz="800" dirty="0">
                  <a:latin typeface="Arial"/>
                  <a:cs typeface="Arial"/>
                </a:rPr>
                <a:t>12</a:t>
              </a:r>
              <a:r>
                <a:rPr lang="en-US" dirty="0">
                  <a:latin typeface="Arial"/>
                  <a:cs typeface="Arial"/>
                </a:rPr>
                <a:t>O</a:t>
              </a:r>
              <a:r>
                <a:rPr lang="en-US" sz="800" dirty="0">
                  <a:latin typeface="Arial"/>
                  <a:cs typeface="Arial"/>
                </a:rPr>
                <a:t>6</a:t>
              </a:r>
              <a:endParaRPr lang="he-IL" sz="2000" dirty="0">
                <a:latin typeface="Arial"/>
                <a:cs typeface="Arial"/>
              </a:endParaRPr>
            </a:p>
          </p:txBody>
        </p:sp>
        <p:sp>
          <p:nvSpPr>
            <p:cNvPr id="18" name="TextBox 17"/>
            <p:cNvSpPr txBox="1"/>
            <p:nvPr/>
          </p:nvSpPr>
          <p:spPr bwMode="auto">
            <a:xfrm>
              <a:off x="4338638" y="1630363"/>
              <a:ext cx="941387" cy="666750"/>
            </a:xfrm>
            <a:prstGeom prst="rect">
              <a:avLst/>
            </a:prstGeom>
            <a:solidFill>
              <a:schemeClr val="accent5">
                <a:alpha val="58000"/>
              </a:schemeClr>
            </a:solidFill>
            <a:ln w="22225">
              <a:noFill/>
            </a:ln>
            <a:effectLst>
              <a:outerShdw sx="101000" sy="101000" algn="ctr" rotWithShape="0">
                <a:schemeClr val="bg1">
                  <a:lumMod val="75000"/>
                </a:schemeClr>
              </a:outerShdw>
            </a:effectLst>
          </p:spPr>
          <p:txBody>
            <a:bodyPr rtlCol="1" anchor="ctr">
              <a:norm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he-IL" dirty="0">
                  <a:latin typeface="Arial"/>
                  <a:cs typeface="Arial"/>
                </a:rPr>
                <a:t>חמצן</a:t>
              </a:r>
            </a:p>
          </p:txBody>
        </p:sp>
        <p:sp>
          <p:nvSpPr>
            <p:cNvPr id="19" name="TextBox 18"/>
            <p:cNvSpPr txBox="1"/>
            <p:nvPr/>
          </p:nvSpPr>
          <p:spPr bwMode="auto">
            <a:xfrm>
              <a:off x="5962650" y="1630363"/>
              <a:ext cx="990600" cy="688975"/>
            </a:xfrm>
            <a:prstGeom prst="rect">
              <a:avLst/>
            </a:prstGeom>
            <a:solidFill>
              <a:schemeClr val="accent6">
                <a:lumMod val="25000"/>
                <a:lumOff val="75000"/>
              </a:schemeClr>
            </a:solidFill>
            <a:ln w="22225">
              <a:solidFill>
                <a:schemeClr val="bg1"/>
              </a:solidFill>
            </a:ln>
            <a:effectLst>
              <a:outerShdw sx="101000" sy="101000" algn="ctr" rotWithShape="0">
                <a:schemeClr val="bg1">
                  <a:lumMod val="75000"/>
                </a:schemeClr>
              </a:outerShdw>
            </a:effectLst>
          </p:spPr>
          <p:txBody>
            <a:bodyPr rtlCol="1" anchor="ctr">
              <a:norm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he-IL" dirty="0">
                  <a:latin typeface="Arial"/>
                  <a:cs typeface="Arial"/>
                </a:rPr>
                <a:t>פחמן   דו-חמצני</a:t>
              </a:r>
            </a:p>
          </p:txBody>
        </p:sp>
        <p:sp>
          <p:nvSpPr>
            <p:cNvPr id="20" name="TextBox 19"/>
            <p:cNvSpPr txBox="1"/>
            <p:nvPr/>
          </p:nvSpPr>
          <p:spPr bwMode="auto">
            <a:xfrm>
              <a:off x="7375525" y="1600200"/>
              <a:ext cx="989013" cy="693738"/>
            </a:xfrm>
            <a:prstGeom prst="rect">
              <a:avLst/>
            </a:prstGeom>
            <a:solidFill>
              <a:schemeClr val="accent6">
                <a:lumMod val="25000"/>
                <a:lumOff val="75000"/>
              </a:schemeClr>
            </a:solidFill>
            <a:ln w="22225">
              <a:solidFill>
                <a:schemeClr val="bg1"/>
              </a:solidFill>
            </a:ln>
            <a:effectLst>
              <a:outerShdw sx="101000" sy="101000" algn="ctr" rotWithShape="0">
                <a:schemeClr val="bg1">
                  <a:lumMod val="75000"/>
                </a:schemeClr>
              </a:outerShdw>
            </a:effectLst>
          </p:spPr>
          <p:txBody>
            <a:bodyPr rtlCol="1" anchor="ctr">
              <a:norm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he-IL" dirty="0">
                  <a:latin typeface="Arial"/>
                  <a:cs typeface="Arial"/>
                </a:rPr>
                <a:t>מים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31775" y="419100"/>
            <a:ext cx="8215313" cy="46038"/>
          </a:xfrm>
          <a:prstGeom prst="rect">
            <a:avLst/>
          </a:prstGeom>
          <a:blipFill dpi="0" rotWithShape="1">
            <a:blip r:embed="rId2" cstate="print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7175" name="Slide Number Placeholder 8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fld id="{F50C6EF4-1AC9-41A9-9A11-033AB5B0F8D6}" type="slidenum">
              <a:rPr lang="he-IL" sz="1100" smtClean="0">
                <a:solidFill>
                  <a:schemeClr val="bg1">
                    <a:lumMod val="50000"/>
                  </a:schemeClr>
                </a:solidFill>
              </a:rPr>
              <a:pPr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13</a:t>
            </a:fld>
            <a:endParaRPr lang="he-IL" sz="1100" dirty="0" smtClean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" name="כותרת 5"/>
          <p:cNvSpPr>
            <a:spLocks noGrp="1"/>
          </p:cNvSpPr>
          <p:nvPr>
            <p:ph type="ctrTitle"/>
          </p:nvPr>
        </p:nvSpPr>
        <p:spPr>
          <a:xfrm>
            <a:off x="785813" y="71438"/>
            <a:ext cx="7772400" cy="441325"/>
          </a:xfrm>
        </p:spPr>
        <p:txBody>
          <a:bodyPr/>
          <a:lstStyle/>
          <a:p>
            <a:pPr fontAlgn="auto">
              <a:defRPr/>
            </a:pPr>
            <a:r>
              <a:rPr lang="he-IL" sz="1800" b="1" dirty="0" smtClean="0">
                <a:solidFill>
                  <a:srgbClr val="FF6600"/>
                </a:solidFill>
                <a:ea typeface="+mn-ea"/>
              </a:rPr>
              <a:t>שאלה 4: </a:t>
            </a:r>
            <a:r>
              <a:rPr lang="en-US" sz="1800" b="1" dirty="0" smtClean="0">
                <a:solidFill>
                  <a:srgbClr val="FF6600"/>
                </a:solidFill>
                <a:ea typeface="+mn-ea"/>
              </a:rPr>
              <a:t>ATP</a:t>
            </a:r>
            <a:r>
              <a:rPr lang="he-IL" sz="1800" b="1" dirty="0" smtClean="0">
                <a:solidFill>
                  <a:srgbClr val="FF6600"/>
                </a:solidFill>
                <a:ea typeface="+mn-ea"/>
              </a:rPr>
              <a:t> מתווך במעברי </a:t>
            </a:r>
            <a:r>
              <a:rPr lang="he-IL" sz="1800" b="1" dirty="0" smtClean="0">
                <a:solidFill>
                  <a:schemeClr val="accent3"/>
                </a:solidFill>
                <a:ea typeface="+mn-ea"/>
              </a:rPr>
              <a:t>האנרגיה בתא</a:t>
            </a:r>
            <a:endParaRPr lang="he-IL" sz="1800" dirty="0" smtClean="0">
              <a:solidFill>
                <a:schemeClr val="accent3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31775" y="692150"/>
            <a:ext cx="8397875" cy="3970338"/>
          </a:xfrm>
          <a:prstGeom prst="rect">
            <a:avLst/>
          </a:prstGeom>
          <a:noFill/>
          <a:ln w="19050">
            <a:noFill/>
          </a:ln>
          <a:effectLst>
            <a:outerShdw sx="102000" sy="102000" algn="tl" rotWithShape="0">
              <a:sysClr val="window" lastClr="FFFFFF">
                <a:lumMod val="65000"/>
                <a:alpha val="0"/>
              </a:sysClr>
            </a:outerShdw>
          </a:effectLst>
        </p:spPr>
        <p:txBody>
          <a:bodyPr rtlCol="1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b="1" kern="0" dirty="0">
                <a:solidFill>
                  <a:srgbClr val="1D4C72"/>
                </a:solidFill>
              </a:rPr>
              <a:t>שאלה 4: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kern="0" dirty="0">
                <a:solidFill>
                  <a:schemeClr val="tx2"/>
                </a:solidFill>
              </a:rPr>
              <a:t>להלן כמה משפטים</a:t>
            </a:r>
            <a:r>
              <a:rPr lang="he-IL" kern="0" dirty="0">
                <a:solidFill>
                  <a:srgbClr val="1D4C72"/>
                </a:solidFill>
              </a:rPr>
              <a:t>. </a:t>
            </a:r>
            <a:r>
              <a:rPr lang="he-IL" kern="0" dirty="0">
                <a:solidFill>
                  <a:schemeClr val="tx2"/>
                </a:solidFill>
              </a:rPr>
              <a:t>ציינו </a:t>
            </a:r>
            <a:r>
              <a:rPr lang="he-IL" kern="0" dirty="0" smtClean="0">
                <a:solidFill>
                  <a:schemeClr val="tx2"/>
                </a:solidFill>
              </a:rPr>
              <a:t>אילו </a:t>
            </a:r>
            <a:r>
              <a:rPr lang="he-IL" kern="0" dirty="0">
                <a:solidFill>
                  <a:schemeClr val="tx2"/>
                </a:solidFill>
              </a:rPr>
              <a:t>מהם נכונים </a:t>
            </a:r>
            <a:r>
              <a:rPr lang="he-IL" kern="0" dirty="0" smtClean="0">
                <a:solidFill>
                  <a:schemeClr val="tx2"/>
                </a:solidFill>
              </a:rPr>
              <a:t>ואילו </a:t>
            </a:r>
            <a:r>
              <a:rPr lang="he-IL" kern="0" dirty="0">
                <a:solidFill>
                  <a:srgbClr val="1D4C72"/>
                </a:solidFill>
              </a:rPr>
              <a:t>שגויים.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he-IL" kern="0" dirty="0">
              <a:solidFill>
                <a:srgbClr val="1D4C72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kern="0" dirty="0">
                <a:solidFill>
                  <a:srgbClr val="1D4C72"/>
                </a:solidFill>
              </a:rPr>
              <a:t>א. </a:t>
            </a:r>
            <a:r>
              <a:rPr lang="en-US" kern="0" dirty="0">
                <a:solidFill>
                  <a:srgbClr val="1D4C72"/>
                </a:solidFill>
              </a:rPr>
              <a:t>ATP</a:t>
            </a:r>
            <a:r>
              <a:rPr lang="he-IL" kern="0" dirty="0">
                <a:solidFill>
                  <a:srgbClr val="1D4C72"/>
                </a:solidFill>
              </a:rPr>
              <a:t> מתווך בין תהליכים משחררי אנרגיה לבין תהליכים צורכי אנרגיה בתא.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he-IL" kern="0" dirty="0">
              <a:solidFill>
                <a:srgbClr val="1D4C72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kern="0" dirty="0">
                <a:solidFill>
                  <a:srgbClr val="1D4C72"/>
                </a:solidFill>
              </a:rPr>
              <a:t>ב. התא אינו יכול למחזר את </a:t>
            </a:r>
            <a:r>
              <a:rPr lang="he-IL" kern="0" dirty="0" smtClean="0">
                <a:solidFill>
                  <a:srgbClr val="1D4C72"/>
                </a:solidFill>
              </a:rPr>
              <a:t>ה</a:t>
            </a:r>
            <a:r>
              <a:rPr lang="he-IL" kern="0" dirty="0" smtClean="0">
                <a:solidFill>
                  <a:srgbClr val="1D4C72"/>
                </a:solidFill>
                <a:latin typeface="Arial"/>
                <a:cs typeface="Arial"/>
              </a:rPr>
              <a:t>־</a:t>
            </a:r>
            <a:r>
              <a:rPr lang="en-US" kern="0" dirty="0" smtClean="0">
                <a:solidFill>
                  <a:srgbClr val="1D4C72"/>
                </a:solidFill>
              </a:rPr>
              <a:t>ADP</a:t>
            </a:r>
            <a:r>
              <a:rPr lang="he-IL" kern="0" dirty="0" smtClean="0">
                <a:solidFill>
                  <a:srgbClr val="1D4C72"/>
                </a:solidFill>
              </a:rPr>
              <a:t> </a:t>
            </a:r>
            <a:r>
              <a:rPr lang="he-IL" kern="0" dirty="0">
                <a:solidFill>
                  <a:srgbClr val="1D4C72"/>
                </a:solidFill>
              </a:rPr>
              <a:t>והזרחה (</a:t>
            </a:r>
            <a:r>
              <a:rPr lang="en-US" kern="0" dirty="0">
                <a:solidFill>
                  <a:srgbClr val="1D4C72"/>
                </a:solidFill>
              </a:rPr>
              <a:t>Pi</a:t>
            </a:r>
            <a:r>
              <a:rPr lang="he-IL" kern="0" dirty="0">
                <a:solidFill>
                  <a:srgbClr val="1D4C72"/>
                </a:solidFill>
              </a:rPr>
              <a:t>) ולהשתמש בהם שוב ליצירת </a:t>
            </a:r>
            <a:r>
              <a:rPr lang="en-US" kern="0" dirty="0">
                <a:solidFill>
                  <a:srgbClr val="1D4C72"/>
                </a:solidFill>
              </a:rPr>
              <a:t>ATP</a:t>
            </a:r>
            <a:r>
              <a:rPr lang="he-IL" kern="0" dirty="0">
                <a:solidFill>
                  <a:srgbClr val="1D4C72"/>
                </a:solidFill>
              </a:rPr>
              <a:t>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kern="0" dirty="0">
              <a:solidFill>
                <a:srgbClr val="1D4C72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kern="0" dirty="0">
                <a:solidFill>
                  <a:srgbClr val="1D4C72"/>
                </a:solidFill>
              </a:rPr>
              <a:t>ג. </a:t>
            </a:r>
            <a:r>
              <a:rPr lang="en-US" kern="0" dirty="0">
                <a:solidFill>
                  <a:srgbClr val="1D4C72"/>
                </a:solidFill>
              </a:rPr>
              <a:t>ATP</a:t>
            </a:r>
            <a:r>
              <a:rPr lang="he-IL" kern="0" dirty="0">
                <a:solidFill>
                  <a:srgbClr val="1D4C72"/>
                </a:solidFill>
              </a:rPr>
              <a:t> מספק אנרגיה הנחוצה להתכווצות תא שריר על ידי התפרקותו </a:t>
            </a:r>
            <a:r>
              <a:rPr lang="he-IL" kern="0" dirty="0" smtClean="0">
                <a:solidFill>
                  <a:srgbClr val="1D4C72"/>
                </a:solidFill>
              </a:rPr>
              <a:t>ל</a:t>
            </a:r>
            <a:r>
              <a:rPr lang="he-IL" kern="0" dirty="0" smtClean="0">
                <a:solidFill>
                  <a:srgbClr val="1D4C72"/>
                </a:solidFill>
                <a:latin typeface="Arial"/>
                <a:cs typeface="Arial"/>
              </a:rPr>
              <a:t>־</a:t>
            </a:r>
            <a:r>
              <a:rPr lang="en-US" kern="0" dirty="0" smtClean="0">
                <a:solidFill>
                  <a:srgbClr val="1D4C72"/>
                </a:solidFill>
              </a:rPr>
              <a:t>ADP</a:t>
            </a:r>
            <a:r>
              <a:rPr lang="he-IL" kern="0" dirty="0" smtClean="0">
                <a:solidFill>
                  <a:srgbClr val="1D4C72"/>
                </a:solidFill>
              </a:rPr>
              <a:t> </a:t>
            </a:r>
            <a:r>
              <a:rPr lang="he-IL" kern="0" dirty="0" err="1" smtClean="0">
                <a:solidFill>
                  <a:srgbClr val="1D4C72"/>
                </a:solidFill>
              </a:rPr>
              <a:t>ול</a:t>
            </a:r>
            <a:r>
              <a:rPr lang="he-IL" kern="0" dirty="0" smtClean="0">
                <a:solidFill>
                  <a:srgbClr val="1D4C72"/>
                </a:solidFill>
                <a:latin typeface="Arial"/>
                <a:cs typeface="Arial"/>
              </a:rPr>
              <a:t>־</a:t>
            </a:r>
            <a:r>
              <a:rPr lang="en-US" kern="0" dirty="0" smtClean="0">
                <a:solidFill>
                  <a:srgbClr val="1D4C72"/>
                </a:solidFill>
              </a:rPr>
              <a:t>Pi</a:t>
            </a:r>
            <a:r>
              <a:rPr lang="he-IL" kern="0" dirty="0">
                <a:solidFill>
                  <a:srgbClr val="1D4C72"/>
                </a:solidFill>
              </a:rPr>
              <a:t>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kern="0" dirty="0">
                <a:solidFill>
                  <a:srgbClr val="1D4C72"/>
                </a:solidFill>
              </a:rPr>
              <a:t>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kern="0" dirty="0">
                <a:solidFill>
                  <a:srgbClr val="1D4C72"/>
                </a:solidFill>
              </a:rPr>
              <a:t>ד. בתא שבו קצב יצירת חלבונים בריבוזומים גדול, גם קצב פירוק </a:t>
            </a:r>
            <a:r>
              <a:rPr lang="en-US" kern="0" dirty="0">
                <a:solidFill>
                  <a:srgbClr val="1D4C72"/>
                </a:solidFill>
              </a:rPr>
              <a:t>ATP</a:t>
            </a:r>
            <a:r>
              <a:rPr lang="he-IL" kern="0" dirty="0">
                <a:solidFill>
                  <a:srgbClr val="1D4C72"/>
                </a:solidFill>
              </a:rPr>
              <a:t> יהיה גדול.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he-IL" kern="0" dirty="0">
              <a:solidFill>
                <a:srgbClr val="1D4C72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kern="0" dirty="0">
                <a:solidFill>
                  <a:srgbClr val="1D4C72"/>
                </a:solidFill>
              </a:rPr>
              <a:t>ה. כמות האנרגיה האצורה </a:t>
            </a:r>
            <a:r>
              <a:rPr lang="he-IL" kern="0" dirty="0" smtClean="0">
                <a:solidFill>
                  <a:srgbClr val="1D4C72"/>
                </a:solidFill>
              </a:rPr>
              <a:t>ב</a:t>
            </a:r>
            <a:r>
              <a:rPr lang="he-IL" kern="0" dirty="0" smtClean="0">
                <a:solidFill>
                  <a:srgbClr val="1D4C72"/>
                </a:solidFill>
                <a:latin typeface="Arial"/>
                <a:cs typeface="Arial"/>
              </a:rPr>
              <a:t>־</a:t>
            </a:r>
            <a:r>
              <a:rPr lang="en-US" kern="0" dirty="0" smtClean="0">
                <a:solidFill>
                  <a:srgbClr val="1D4C72"/>
                </a:solidFill>
              </a:rPr>
              <a:t>ADP</a:t>
            </a:r>
            <a:r>
              <a:rPr lang="he-IL" kern="0" dirty="0" smtClean="0">
                <a:solidFill>
                  <a:srgbClr val="1D4C72"/>
                </a:solidFill>
              </a:rPr>
              <a:t> </a:t>
            </a:r>
            <a:r>
              <a:rPr lang="he-IL" kern="0" dirty="0">
                <a:solidFill>
                  <a:srgbClr val="1D4C72"/>
                </a:solidFill>
              </a:rPr>
              <a:t>גדולה מכמות האנרגיה האצורה </a:t>
            </a:r>
            <a:r>
              <a:rPr lang="he-IL" kern="0" dirty="0" smtClean="0">
                <a:solidFill>
                  <a:srgbClr val="1D4C72"/>
                </a:solidFill>
              </a:rPr>
              <a:t>ב</a:t>
            </a:r>
            <a:r>
              <a:rPr lang="he-IL" kern="0" dirty="0" smtClean="0">
                <a:solidFill>
                  <a:srgbClr val="1D4C72"/>
                </a:solidFill>
                <a:latin typeface="Arial"/>
                <a:cs typeface="Arial"/>
              </a:rPr>
              <a:t>־</a:t>
            </a:r>
            <a:r>
              <a:rPr lang="en-US" kern="0" dirty="0" smtClean="0">
                <a:solidFill>
                  <a:srgbClr val="1D4C72"/>
                </a:solidFill>
              </a:rPr>
              <a:t>ATP</a:t>
            </a:r>
            <a:r>
              <a:rPr lang="he-IL" kern="0" dirty="0">
                <a:solidFill>
                  <a:srgbClr val="1D4C72"/>
                </a:solidFill>
              </a:rPr>
              <a:t>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he-IL" kern="0" dirty="0">
              <a:solidFill>
                <a:srgbClr val="1D4C72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kern="0" dirty="0">
                <a:solidFill>
                  <a:srgbClr val="1F497D"/>
                </a:solidFill>
              </a:rPr>
              <a:t>ו. </a:t>
            </a:r>
            <a:r>
              <a:rPr lang="he-IL" kern="0" dirty="0" smtClean="0">
                <a:solidFill>
                  <a:srgbClr val="1F497D"/>
                </a:solidFill>
              </a:rPr>
              <a:t>ה</a:t>
            </a:r>
            <a:r>
              <a:rPr lang="he-IL" kern="0" dirty="0" smtClean="0">
                <a:solidFill>
                  <a:srgbClr val="1F497D"/>
                </a:solidFill>
                <a:latin typeface="Arial"/>
                <a:cs typeface="Arial"/>
              </a:rPr>
              <a:t>־</a:t>
            </a:r>
            <a:r>
              <a:rPr lang="en-US" kern="0" dirty="0" smtClean="0">
                <a:solidFill>
                  <a:srgbClr val="1F497D"/>
                </a:solidFill>
              </a:rPr>
              <a:t>ATP</a:t>
            </a:r>
            <a:r>
              <a:rPr lang="he-IL" kern="0" dirty="0" smtClean="0">
                <a:solidFill>
                  <a:srgbClr val="1F497D"/>
                </a:solidFill>
              </a:rPr>
              <a:t> </a:t>
            </a:r>
            <a:r>
              <a:rPr lang="he-IL" kern="0" dirty="0">
                <a:solidFill>
                  <a:srgbClr val="1F497D"/>
                </a:solidFill>
              </a:rPr>
              <a:t>ממוחזר בתא. האנרגיה אינה ממוחזרת.</a:t>
            </a:r>
            <a:endParaRPr lang="he-IL" kern="0" dirty="0">
              <a:solidFill>
                <a:srgbClr val="1D4C7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31775" y="419100"/>
            <a:ext cx="8215313" cy="46038"/>
          </a:xfrm>
          <a:prstGeom prst="rect">
            <a:avLst/>
          </a:prstGeom>
          <a:blipFill dpi="0" rotWithShape="1">
            <a:blip r:embed="rId2" cstate="print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7175" name="Slide Number Placeholder 8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fld id="{C6129255-FF9D-4C56-8FE3-31A22016319A}" type="slidenum">
              <a:rPr lang="he-IL" sz="1100" smtClean="0">
                <a:solidFill>
                  <a:schemeClr val="bg1">
                    <a:lumMod val="50000"/>
                  </a:schemeClr>
                </a:solidFill>
              </a:rPr>
              <a:pPr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14</a:t>
            </a:fld>
            <a:endParaRPr lang="he-IL" sz="1100" dirty="0" smtClean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" name="כותרת 5"/>
          <p:cNvSpPr>
            <a:spLocks noGrp="1"/>
          </p:cNvSpPr>
          <p:nvPr>
            <p:ph type="ctrTitle"/>
          </p:nvPr>
        </p:nvSpPr>
        <p:spPr>
          <a:xfrm>
            <a:off x="785813" y="71438"/>
            <a:ext cx="7772400" cy="441325"/>
          </a:xfrm>
        </p:spPr>
        <p:txBody>
          <a:bodyPr/>
          <a:lstStyle/>
          <a:p>
            <a:pPr fontAlgn="auto">
              <a:defRPr/>
            </a:pPr>
            <a:r>
              <a:rPr lang="he-IL" sz="1800" b="1" dirty="0" smtClean="0">
                <a:solidFill>
                  <a:srgbClr val="FF6600"/>
                </a:solidFill>
                <a:ea typeface="+mn-ea"/>
              </a:rPr>
              <a:t>תשובה</a:t>
            </a:r>
            <a:endParaRPr lang="he-IL" sz="1800" dirty="0" smtClean="0"/>
          </a:p>
        </p:txBody>
      </p:sp>
      <p:sp>
        <p:nvSpPr>
          <p:cNvPr id="7" name="TextBox 6"/>
          <p:cNvSpPr txBox="1"/>
          <p:nvPr/>
        </p:nvSpPr>
        <p:spPr>
          <a:xfrm>
            <a:off x="231775" y="692150"/>
            <a:ext cx="8397875" cy="5078413"/>
          </a:xfrm>
          <a:prstGeom prst="rect">
            <a:avLst/>
          </a:prstGeom>
          <a:noFill/>
          <a:ln w="19050">
            <a:noFill/>
          </a:ln>
          <a:effectLst>
            <a:outerShdw sx="102000" sy="102000" algn="tl" rotWithShape="0">
              <a:sysClr val="window" lastClr="FFFFFF">
                <a:lumMod val="65000"/>
                <a:alpha val="0"/>
              </a:sysClr>
            </a:outerShdw>
          </a:effectLst>
        </p:spPr>
        <p:txBody>
          <a:bodyPr rtlCol="1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b="1" kern="0" dirty="0">
                <a:solidFill>
                  <a:srgbClr val="1D4C72"/>
                </a:solidFill>
              </a:rPr>
              <a:t>שאלה 4: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kern="0" dirty="0" smtClean="0">
                <a:solidFill>
                  <a:schemeClr val="tx2"/>
                </a:solidFill>
              </a:rPr>
              <a:t>להלן כמה משפטים</a:t>
            </a:r>
            <a:r>
              <a:rPr lang="he-IL" kern="0" dirty="0" smtClean="0">
                <a:solidFill>
                  <a:srgbClr val="1D4C72"/>
                </a:solidFill>
              </a:rPr>
              <a:t>. </a:t>
            </a:r>
            <a:r>
              <a:rPr lang="he-IL" kern="0" dirty="0" smtClean="0">
                <a:solidFill>
                  <a:schemeClr val="tx2"/>
                </a:solidFill>
              </a:rPr>
              <a:t>ציינו אילו מהם נכונים ואילו </a:t>
            </a:r>
            <a:r>
              <a:rPr lang="he-IL" kern="0" dirty="0" smtClean="0">
                <a:solidFill>
                  <a:srgbClr val="1D4C72"/>
                </a:solidFill>
              </a:rPr>
              <a:t>שגויים.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he-IL" kern="0" dirty="0">
              <a:solidFill>
                <a:srgbClr val="1D4C72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kern="0" dirty="0">
                <a:solidFill>
                  <a:srgbClr val="1D4C72"/>
                </a:solidFill>
              </a:rPr>
              <a:t>א. </a:t>
            </a:r>
            <a:r>
              <a:rPr lang="en-US" kern="0" dirty="0">
                <a:solidFill>
                  <a:srgbClr val="1D4C72"/>
                </a:solidFill>
              </a:rPr>
              <a:t>ATP</a:t>
            </a:r>
            <a:r>
              <a:rPr lang="he-IL" kern="0" dirty="0">
                <a:solidFill>
                  <a:srgbClr val="1D4C72"/>
                </a:solidFill>
              </a:rPr>
              <a:t> מתווך בין תהליכים משחררי אנרגיה לבין תהליכים צורכי אנרגיה בתא. </a:t>
            </a:r>
            <a:r>
              <a:rPr lang="he-IL" kern="0" dirty="0">
                <a:solidFill>
                  <a:srgbClr val="FF6600"/>
                </a:solidFill>
              </a:rPr>
              <a:t>נכון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kern="0" dirty="0">
              <a:solidFill>
                <a:srgbClr val="1D4C72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kern="0" dirty="0">
                <a:solidFill>
                  <a:srgbClr val="1D4C72"/>
                </a:solidFill>
              </a:rPr>
              <a:t>ב. התא אינו יכול למחזר את </a:t>
            </a:r>
            <a:r>
              <a:rPr lang="he-IL" kern="0" dirty="0" smtClean="0">
                <a:solidFill>
                  <a:srgbClr val="1D4C72"/>
                </a:solidFill>
              </a:rPr>
              <a:t>ה</a:t>
            </a:r>
            <a:r>
              <a:rPr lang="he-IL" kern="0" dirty="0" smtClean="0">
                <a:solidFill>
                  <a:srgbClr val="1D4C72"/>
                </a:solidFill>
                <a:latin typeface="Arial"/>
                <a:cs typeface="Arial"/>
              </a:rPr>
              <a:t>־</a:t>
            </a:r>
            <a:r>
              <a:rPr lang="en-US" kern="0" dirty="0" smtClean="0">
                <a:solidFill>
                  <a:srgbClr val="1D4C72"/>
                </a:solidFill>
              </a:rPr>
              <a:t>ADP</a:t>
            </a:r>
            <a:r>
              <a:rPr lang="he-IL" kern="0" dirty="0" smtClean="0">
                <a:solidFill>
                  <a:srgbClr val="1D4C72"/>
                </a:solidFill>
              </a:rPr>
              <a:t> </a:t>
            </a:r>
            <a:r>
              <a:rPr lang="he-IL" kern="0" dirty="0">
                <a:solidFill>
                  <a:srgbClr val="1D4C72"/>
                </a:solidFill>
              </a:rPr>
              <a:t>והזרחה (</a:t>
            </a:r>
            <a:r>
              <a:rPr lang="en-US" kern="0" dirty="0">
                <a:solidFill>
                  <a:srgbClr val="1D4C72"/>
                </a:solidFill>
              </a:rPr>
              <a:t>Pi</a:t>
            </a:r>
            <a:r>
              <a:rPr lang="he-IL" kern="0" dirty="0">
                <a:solidFill>
                  <a:srgbClr val="1D4C72"/>
                </a:solidFill>
              </a:rPr>
              <a:t>) ולהשתמש בהם שוב ליצירת </a:t>
            </a:r>
            <a:r>
              <a:rPr lang="en-US" kern="0" dirty="0">
                <a:solidFill>
                  <a:srgbClr val="1D4C72"/>
                </a:solidFill>
              </a:rPr>
              <a:t>ATP</a:t>
            </a:r>
            <a:r>
              <a:rPr lang="he-IL" kern="0" dirty="0">
                <a:solidFill>
                  <a:srgbClr val="1D4C72"/>
                </a:solidFill>
              </a:rPr>
              <a:t>. </a:t>
            </a:r>
            <a:r>
              <a:rPr lang="he-IL" u="sng" kern="0" dirty="0">
                <a:solidFill>
                  <a:schemeClr val="accent3"/>
                </a:solidFill>
              </a:rPr>
              <a:t>לא</a:t>
            </a:r>
            <a:r>
              <a:rPr lang="he-IL" kern="0" dirty="0">
                <a:solidFill>
                  <a:schemeClr val="accent3"/>
                </a:solidFill>
              </a:rPr>
              <a:t> נכון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kern="0" dirty="0">
              <a:solidFill>
                <a:srgbClr val="1D4C72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kern="0" dirty="0">
                <a:solidFill>
                  <a:srgbClr val="1D4C72"/>
                </a:solidFill>
              </a:rPr>
              <a:t>ג. </a:t>
            </a:r>
            <a:r>
              <a:rPr lang="en-US" kern="0" dirty="0">
                <a:solidFill>
                  <a:srgbClr val="1D4C72"/>
                </a:solidFill>
              </a:rPr>
              <a:t>ATP</a:t>
            </a:r>
            <a:r>
              <a:rPr lang="he-IL" kern="0" dirty="0">
                <a:solidFill>
                  <a:srgbClr val="1D4C72"/>
                </a:solidFill>
              </a:rPr>
              <a:t> מספק אנרגיה הנחוצה להתכווצות תא שריר על ידי התפרקותו </a:t>
            </a:r>
            <a:r>
              <a:rPr lang="he-IL" kern="0" dirty="0" smtClean="0">
                <a:solidFill>
                  <a:srgbClr val="1D4C72"/>
                </a:solidFill>
              </a:rPr>
              <a:t>ל</a:t>
            </a:r>
            <a:r>
              <a:rPr lang="he-IL" kern="0" dirty="0" smtClean="0">
                <a:solidFill>
                  <a:srgbClr val="1D4C72"/>
                </a:solidFill>
                <a:latin typeface="Arial"/>
                <a:cs typeface="Arial"/>
              </a:rPr>
              <a:t>־</a:t>
            </a:r>
            <a:r>
              <a:rPr lang="en-US" kern="0" dirty="0" smtClean="0">
                <a:solidFill>
                  <a:srgbClr val="1D4C72"/>
                </a:solidFill>
              </a:rPr>
              <a:t>ADP</a:t>
            </a:r>
            <a:r>
              <a:rPr lang="he-IL" kern="0" dirty="0" smtClean="0">
                <a:solidFill>
                  <a:srgbClr val="1D4C72"/>
                </a:solidFill>
              </a:rPr>
              <a:t> </a:t>
            </a:r>
            <a:r>
              <a:rPr lang="he-IL" kern="0" dirty="0" err="1" smtClean="0">
                <a:solidFill>
                  <a:srgbClr val="1D4C72"/>
                </a:solidFill>
              </a:rPr>
              <a:t>ול</a:t>
            </a:r>
            <a:r>
              <a:rPr lang="he-IL" kern="0" dirty="0" smtClean="0">
                <a:solidFill>
                  <a:srgbClr val="1D4C72"/>
                </a:solidFill>
                <a:latin typeface="Arial"/>
                <a:cs typeface="Arial"/>
              </a:rPr>
              <a:t>־</a:t>
            </a:r>
            <a:r>
              <a:rPr lang="en-US" kern="0" dirty="0" smtClean="0">
                <a:solidFill>
                  <a:srgbClr val="1D4C72"/>
                </a:solidFill>
              </a:rPr>
              <a:t>Pi</a:t>
            </a:r>
            <a:r>
              <a:rPr lang="he-IL" kern="0" dirty="0" smtClean="0">
                <a:solidFill>
                  <a:srgbClr val="1D4C72"/>
                </a:solidFill>
              </a:rPr>
              <a:t> </a:t>
            </a:r>
            <a:r>
              <a:rPr lang="he-IL" kern="0" dirty="0">
                <a:solidFill>
                  <a:srgbClr val="1D4C72"/>
                </a:solidFill>
              </a:rPr>
              <a:t>. </a:t>
            </a:r>
            <a:r>
              <a:rPr lang="he-IL" kern="0" dirty="0">
                <a:solidFill>
                  <a:schemeClr val="accent3"/>
                </a:solidFill>
              </a:rPr>
              <a:t>נכון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kern="0" dirty="0">
                <a:solidFill>
                  <a:srgbClr val="1D4C72"/>
                </a:solidFill>
              </a:rPr>
              <a:t>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kern="0" dirty="0">
                <a:solidFill>
                  <a:srgbClr val="1D4C72"/>
                </a:solidFill>
              </a:rPr>
              <a:t>ד. בתא שבו קצב יצירת חלבונים בריבוזומים גדול, גם קצב פירוק </a:t>
            </a:r>
            <a:r>
              <a:rPr lang="en-US" kern="0" dirty="0">
                <a:solidFill>
                  <a:srgbClr val="1D4C72"/>
                </a:solidFill>
              </a:rPr>
              <a:t>ATP</a:t>
            </a:r>
            <a:r>
              <a:rPr lang="he-IL" kern="0" dirty="0">
                <a:solidFill>
                  <a:srgbClr val="1D4C72"/>
                </a:solidFill>
              </a:rPr>
              <a:t> יהיה גדול. </a:t>
            </a:r>
            <a:r>
              <a:rPr lang="he-IL" kern="0" dirty="0">
                <a:solidFill>
                  <a:srgbClr val="FF6600"/>
                </a:solidFill>
              </a:rPr>
              <a:t>נכון.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kern="0" dirty="0" smtClean="0">
                <a:solidFill>
                  <a:srgbClr val="FF6600"/>
                </a:solidFill>
              </a:rPr>
              <a:t>ה</a:t>
            </a:r>
            <a:r>
              <a:rPr lang="he-IL" kern="0" dirty="0" smtClean="0">
                <a:solidFill>
                  <a:srgbClr val="FF6600"/>
                </a:solidFill>
                <a:latin typeface="Arial"/>
                <a:cs typeface="Arial"/>
              </a:rPr>
              <a:t>־</a:t>
            </a:r>
            <a:r>
              <a:rPr lang="en-US" kern="0" dirty="0" smtClean="0">
                <a:solidFill>
                  <a:srgbClr val="FF6600"/>
                </a:solidFill>
              </a:rPr>
              <a:t>ATP</a:t>
            </a:r>
            <a:r>
              <a:rPr lang="he-IL" kern="0" dirty="0" smtClean="0">
                <a:solidFill>
                  <a:srgbClr val="FF6600"/>
                </a:solidFill>
              </a:rPr>
              <a:t> </a:t>
            </a:r>
            <a:r>
              <a:rPr lang="he-IL" kern="0" dirty="0">
                <a:solidFill>
                  <a:srgbClr val="FF6600"/>
                </a:solidFill>
              </a:rPr>
              <a:t>מספק אנרגיה לתהליכים צורכי אנרגיה </a:t>
            </a:r>
            <a:r>
              <a:rPr lang="he-IL" kern="0" dirty="0" smtClean="0">
                <a:solidFill>
                  <a:srgbClr val="FF6600"/>
                </a:solidFill>
              </a:rPr>
              <a:t>בתא </a:t>
            </a:r>
            <a:r>
              <a:rPr lang="he-IL" kern="0" dirty="0">
                <a:solidFill>
                  <a:srgbClr val="FF6600"/>
                </a:solidFill>
              </a:rPr>
              <a:t>דוגמת תהליך יצירת </a:t>
            </a:r>
            <a:r>
              <a:rPr lang="he-IL" kern="0" dirty="0" smtClean="0">
                <a:solidFill>
                  <a:srgbClr val="FF6600"/>
                </a:solidFill>
              </a:rPr>
              <a:t>חלבונים </a:t>
            </a:r>
            <a:r>
              <a:rPr lang="he-IL" kern="0" dirty="0">
                <a:solidFill>
                  <a:srgbClr val="FF6600"/>
                </a:solidFill>
              </a:rPr>
              <a:t>על ידי התפרקותו.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he-IL" kern="0" dirty="0">
              <a:solidFill>
                <a:srgbClr val="1D4C72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kern="0" dirty="0">
                <a:solidFill>
                  <a:srgbClr val="1D4C72"/>
                </a:solidFill>
              </a:rPr>
              <a:t>ה. כמות האנרגיה האצורה </a:t>
            </a:r>
            <a:r>
              <a:rPr lang="he-IL" kern="0" dirty="0" smtClean="0">
                <a:solidFill>
                  <a:srgbClr val="1D4C72"/>
                </a:solidFill>
              </a:rPr>
              <a:t>ב</a:t>
            </a:r>
            <a:r>
              <a:rPr lang="he-IL" kern="0" dirty="0" smtClean="0">
                <a:solidFill>
                  <a:srgbClr val="1D4C72"/>
                </a:solidFill>
                <a:latin typeface="Arial"/>
                <a:cs typeface="Arial"/>
              </a:rPr>
              <a:t>־</a:t>
            </a:r>
            <a:r>
              <a:rPr lang="en-US" kern="0" dirty="0" smtClean="0">
                <a:solidFill>
                  <a:srgbClr val="1D4C72"/>
                </a:solidFill>
              </a:rPr>
              <a:t>ADP</a:t>
            </a:r>
            <a:r>
              <a:rPr lang="he-IL" kern="0" dirty="0" smtClean="0">
                <a:solidFill>
                  <a:srgbClr val="1D4C72"/>
                </a:solidFill>
              </a:rPr>
              <a:t> </a:t>
            </a:r>
            <a:r>
              <a:rPr lang="he-IL" kern="0" dirty="0">
                <a:solidFill>
                  <a:srgbClr val="1D4C72"/>
                </a:solidFill>
              </a:rPr>
              <a:t>גדולה מכמות האנרגיה האצורה </a:t>
            </a:r>
            <a:r>
              <a:rPr lang="he-IL" kern="0" dirty="0" smtClean="0">
                <a:solidFill>
                  <a:srgbClr val="1D4C72"/>
                </a:solidFill>
              </a:rPr>
              <a:t>ב</a:t>
            </a:r>
            <a:r>
              <a:rPr lang="he-IL" kern="0" dirty="0" smtClean="0">
                <a:solidFill>
                  <a:srgbClr val="1D4C72"/>
                </a:solidFill>
                <a:latin typeface="Arial"/>
                <a:cs typeface="Arial"/>
              </a:rPr>
              <a:t>־</a:t>
            </a:r>
            <a:r>
              <a:rPr lang="en-US" kern="0" dirty="0" smtClean="0">
                <a:solidFill>
                  <a:srgbClr val="1D4C72"/>
                </a:solidFill>
              </a:rPr>
              <a:t>ATP</a:t>
            </a:r>
            <a:r>
              <a:rPr lang="he-IL" kern="0" dirty="0">
                <a:solidFill>
                  <a:srgbClr val="1D4C72"/>
                </a:solidFill>
              </a:rPr>
              <a:t>. </a:t>
            </a:r>
            <a:r>
              <a:rPr lang="he-IL" u="sng" kern="0" dirty="0">
                <a:solidFill>
                  <a:schemeClr val="accent3"/>
                </a:solidFill>
              </a:rPr>
              <a:t>לא</a:t>
            </a:r>
            <a:r>
              <a:rPr lang="he-IL" kern="0" dirty="0">
                <a:solidFill>
                  <a:schemeClr val="accent3"/>
                </a:solidFill>
              </a:rPr>
              <a:t> נכון.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kern="0" dirty="0">
                <a:solidFill>
                  <a:schemeClr val="accent3"/>
                </a:solidFill>
              </a:rPr>
              <a:t>כדי ליצור </a:t>
            </a:r>
            <a:r>
              <a:rPr lang="en-US" kern="0" dirty="0">
                <a:solidFill>
                  <a:schemeClr val="accent3"/>
                </a:solidFill>
              </a:rPr>
              <a:t>ATP</a:t>
            </a:r>
            <a:r>
              <a:rPr lang="he-IL" kern="0" dirty="0">
                <a:solidFill>
                  <a:schemeClr val="accent3"/>
                </a:solidFill>
              </a:rPr>
              <a:t> </a:t>
            </a:r>
            <a:r>
              <a:rPr lang="he-IL" kern="0" dirty="0" smtClean="0">
                <a:solidFill>
                  <a:schemeClr val="accent3"/>
                </a:solidFill>
              </a:rPr>
              <a:t>מ</a:t>
            </a:r>
            <a:r>
              <a:rPr lang="he-IL" kern="0" dirty="0" smtClean="0">
                <a:solidFill>
                  <a:schemeClr val="accent3"/>
                </a:solidFill>
                <a:latin typeface="Arial"/>
                <a:cs typeface="Arial"/>
              </a:rPr>
              <a:t>־</a:t>
            </a:r>
            <a:r>
              <a:rPr lang="en-US" kern="0" dirty="0" smtClean="0">
                <a:solidFill>
                  <a:schemeClr val="accent3"/>
                </a:solidFill>
              </a:rPr>
              <a:t>ADP</a:t>
            </a:r>
            <a:r>
              <a:rPr lang="he-IL" kern="0" dirty="0" smtClean="0">
                <a:solidFill>
                  <a:schemeClr val="accent3"/>
                </a:solidFill>
              </a:rPr>
              <a:t> </a:t>
            </a:r>
            <a:r>
              <a:rPr lang="he-IL" kern="0" dirty="0" err="1" smtClean="0">
                <a:solidFill>
                  <a:schemeClr val="accent3"/>
                </a:solidFill>
              </a:rPr>
              <a:t>ומ</a:t>
            </a:r>
            <a:r>
              <a:rPr lang="he-IL" kern="0" dirty="0" smtClean="0">
                <a:solidFill>
                  <a:schemeClr val="accent3"/>
                </a:solidFill>
                <a:latin typeface="Arial"/>
                <a:cs typeface="Arial"/>
              </a:rPr>
              <a:t>־</a:t>
            </a:r>
            <a:r>
              <a:rPr lang="en-US" kern="0" dirty="0" smtClean="0">
                <a:solidFill>
                  <a:schemeClr val="accent3"/>
                </a:solidFill>
              </a:rPr>
              <a:t>Pi</a:t>
            </a:r>
            <a:r>
              <a:rPr lang="he-IL" kern="0" dirty="0" smtClean="0">
                <a:solidFill>
                  <a:schemeClr val="accent3"/>
                </a:solidFill>
              </a:rPr>
              <a:t> </a:t>
            </a:r>
            <a:r>
              <a:rPr lang="he-IL" kern="0" dirty="0">
                <a:solidFill>
                  <a:schemeClr val="accent3"/>
                </a:solidFill>
              </a:rPr>
              <a:t>יש צורך בהשקעת אנרגיה. אנרגיה זו אינה נעלמת אלא היא "אגורה" </a:t>
            </a:r>
            <a:r>
              <a:rPr lang="he-IL" kern="0" dirty="0" smtClean="0">
                <a:solidFill>
                  <a:schemeClr val="accent3"/>
                </a:solidFill>
              </a:rPr>
              <a:t>ב</a:t>
            </a:r>
            <a:r>
              <a:rPr lang="he-IL" kern="0" dirty="0" smtClean="0">
                <a:solidFill>
                  <a:schemeClr val="accent3"/>
                </a:solidFill>
                <a:latin typeface="Arial"/>
                <a:cs typeface="Arial"/>
              </a:rPr>
              <a:t>־</a:t>
            </a:r>
            <a:r>
              <a:rPr lang="en-US" kern="0" dirty="0" smtClean="0">
                <a:solidFill>
                  <a:schemeClr val="accent3"/>
                </a:solidFill>
              </a:rPr>
              <a:t>ATP</a:t>
            </a:r>
            <a:r>
              <a:rPr lang="he-IL" kern="0" dirty="0">
                <a:solidFill>
                  <a:schemeClr val="accent3"/>
                </a:solidFill>
              </a:rPr>
              <a:t>, ולכן </a:t>
            </a:r>
            <a:r>
              <a:rPr lang="he-IL" kern="0" dirty="0" smtClean="0">
                <a:solidFill>
                  <a:schemeClr val="accent3"/>
                </a:solidFill>
              </a:rPr>
              <a:t>ב</a:t>
            </a:r>
            <a:r>
              <a:rPr lang="he-IL" kern="0" dirty="0" smtClean="0">
                <a:solidFill>
                  <a:schemeClr val="accent3"/>
                </a:solidFill>
                <a:latin typeface="Arial"/>
                <a:cs typeface="Arial"/>
              </a:rPr>
              <a:t>־</a:t>
            </a:r>
            <a:r>
              <a:rPr lang="en-US" kern="0" dirty="0" smtClean="0">
                <a:solidFill>
                  <a:schemeClr val="accent3"/>
                </a:solidFill>
              </a:rPr>
              <a:t>ATP</a:t>
            </a:r>
            <a:r>
              <a:rPr lang="he-IL" kern="0" dirty="0" smtClean="0">
                <a:solidFill>
                  <a:schemeClr val="accent3"/>
                </a:solidFill>
              </a:rPr>
              <a:t> </a:t>
            </a:r>
            <a:r>
              <a:rPr lang="he-IL" kern="0" dirty="0">
                <a:solidFill>
                  <a:schemeClr val="accent3"/>
                </a:solidFill>
              </a:rPr>
              <a:t>יש יותר אנרגיה מאשר </a:t>
            </a:r>
            <a:r>
              <a:rPr lang="he-IL" kern="0" dirty="0" smtClean="0">
                <a:solidFill>
                  <a:schemeClr val="accent3"/>
                </a:solidFill>
              </a:rPr>
              <a:t>ב</a:t>
            </a:r>
            <a:r>
              <a:rPr lang="he-IL" kern="0" dirty="0" smtClean="0">
                <a:solidFill>
                  <a:schemeClr val="accent3"/>
                </a:solidFill>
                <a:latin typeface="Arial"/>
                <a:cs typeface="Arial"/>
              </a:rPr>
              <a:t>־</a:t>
            </a:r>
            <a:r>
              <a:rPr lang="en-US" kern="0" dirty="0" smtClean="0">
                <a:solidFill>
                  <a:schemeClr val="accent3"/>
                </a:solidFill>
              </a:rPr>
              <a:t>ADP</a:t>
            </a:r>
            <a:r>
              <a:rPr lang="he-IL" kern="0" dirty="0">
                <a:solidFill>
                  <a:schemeClr val="accent3"/>
                </a:solidFill>
              </a:rPr>
              <a:t>.</a:t>
            </a:r>
            <a:endParaRPr lang="en-US" dirty="0"/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he-IL" kern="0" dirty="0">
              <a:solidFill>
                <a:schemeClr val="accent3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kern="0" dirty="0">
                <a:solidFill>
                  <a:srgbClr val="1F497D"/>
                </a:solidFill>
              </a:rPr>
              <a:t>ו. </a:t>
            </a:r>
            <a:r>
              <a:rPr lang="he-IL" kern="0" dirty="0" smtClean="0">
                <a:solidFill>
                  <a:srgbClr val="1F497D"/>
                </a:solidFill>
              </a:rPr>
              <a:t>ה</a:t>
            </a:r>
            <a:r>
              <a:rPr lang="he-IL" kern="0" dirty="0" smtClean="0">
                <a:solidFill>
                  <a:srgbClr val="1F497D"/>
                </a:solidFill>
                <a:latin typeface="Arial"/>
                <a:cs typeface="Arial"/>
              </a:rPr>
              <a:t>־</a:t>
            </a:r>
            <a:r>
              <a:rPr lang="en-US" kern="0" dirty="0" smtClean="0">
                <a:solidFill>
                  <a:srgbClr val="1F497D"/>
                </a:solidFill>
              </a:rPr>
              <a:t>ATP</a:t>
            </a:r>
            <a:r>
              <a:rPr lang="he-IL" kern="0" dirty="0" smtClean="0">
                <a:solidFill>
                  <a:srgbClr val="1F497D"/>
                </a:solidFill>
              </a:rPr>
              <a:t> </a:t>
            </a:r>
            <a:r>
              <a:rPr lang="he-IL" kern="0" dirty="0">
                <a:solidFill>
                  <a:srgbClr val="1F497D"/>
                </a:solidFill>
              </a:rPr>
              <a:t>ממוחזר בתא. האנרגיה אינה ממוחזרת. </a:t>
            </a:r>
            <a:r>
              <a:rPr lang="he-IL" kern="0" dirty="0">
                <a:solidFill>
                  <a:schemeClr val="accent3"/>
                </a:solidFill>
              </a:rPr>
              <a:t>נכון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31775" y="419100"/>
            <a:ext cx="8215313" cy="46038"/>
          </a:xfrm>
          <a:prstGeom prst="rect">
            <a:avLst/>
          </a:prstGeom>
          <a:blipFill dpi="0" rotWithShape="1">
            <a:blip r:embed="rId2" cstate="print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7175" name="Slide Number Placeholder 8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fld id="{BF388F2E-F21F-4A60-9E84-AADB355BB978}" type="slidenum">
              <a:rPr lang="he-IL" sz="1100" smtClean="0">
                <a:solidFill>
                  <a:schemeClr val="bg1">
                    <a:lumMod val="50000"/>
                  </a:schemeClr>
                </a:solidFill>
              </a:rPr>
              <a:pPr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15</a:t>
            </a:fld>
            <a:endParaRPr lang="he-IL" sz="1100" dirty="0" smtClean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" name="כותרת 5"/>
          <p:cNvSpPr>
            <a:spLocks noGrp="1"/>
          </p:cNvSpPr>
          <p:nvPr>
            <p:ph type="ctrTitle"/>
          </p:nvPr>
        </p:nvSpPr>
        <p:spPr>
          <a:xfrm>
            <a:off x="785813" y="71438"/>
            <a:ext cx="7772400" cy="441325"/>
          </a:xfrm>
        </p:spPr>
        <p:txBody>
          <a:bodyPr/>
          <a:lstStyle/>
          <a:p>
            <a:pPr fontAlgn="auto">
              <a:defRPr/>
            </a:pPr>
            <a:r>
              <a:rPr lang="he-IL" sz="1800" b="1" dirty="0" smtClean="0">
                <a:solidFill>
                  <a:srgbClr val="FF6600"/>
                </a:solidFill>
                <a:ea typeface="+mn-ea"/>
              </a:rPr>
              <a:t>שאלה 5</a:t>
            </a:r>
            <a:endParaRPr lang="he-IL" sz="1800" dirty="0" smtClean="0"/>
          </a:p>
        </p:txBody>
      </p:sp>
      <p:sp>
        <p:nvSpPr>
          <p:cNvPr id="10" name="TextBox 9"/>
          <p:cNvSpPr txBox="1"/>
          <p:nvPr/>
        </p:nvSpPr>
        <p:spPr>
          <a:xfrm>
            <a:off x="285750" y="714375"/>
            <a:ext cx="8397875" cy="646113"/>
          </a:xfrm>
          <a:prstGeom prst="rect">
            <a:avLst/>
          </a:prstGeom>
          <a:noFill/>
          <a:ln w="19050">
            <a:noFill/>
          </a:ln>
          <a:effectLst>
            <a:outerShdw sx="102000" sy="102000" algn="tl" rotWithShape="0">
              <a:sysClr val="window" lastClr="FFFFFF">
                <a:lumMod val="65000"/>
                <a:alpha val="0"/>
              </a:sysClr>
            </a:outerShdw>
          </a:effectLst>
        </p:spPr>
        <p:txBody>
          <a:bodyPr rtlCol="1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b="1" kern="0" dirty="0">
                <a:solidFill>
                  <a:srgbClr val="1D4C72"/>
                </a:solidFill>
              </a:rPr>
              <a:t>שאלה 5: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kern="0" dirty="0">
                <a:solidFill>
                  <a:srgbClr val="1D4C72"/>
                </a:solidFill>
              </a:rPr>
              <a:t>היכן </a:t>
            </a:r>
            <a:r>
              <a:rPr lang="he-IL" kern="0" dirty="0" smtClean="0">
                <a:solidFill>
                  <a:srgbClr val="1D4C72"/>
                </a:solidFill>
              </a:rPr>
              <a:t>הסינתזה (בנייה</a:t>
            </a:r>
            <a:r>
              <a:rPr lang="he-IL" kern="0" dirty="0" smtClean="0">
                <a:solidFill>
                  <a:schemeClr val="tx2"/>
                </a:solidFill>
              </a:rPr>
              <a:t>) </a:t>
            </a:r>
            <a:r>
              <a:rPr lang="he-IL" kern="0" dirty="0">
                <a:solidFill>
                  <a:schemeClr val="tx2"/>
                </a:solidFill>
              </a:rPr>
              <a:t>של </a:t>
            </a:r>
            <a:r>
              <a:rPr lang="en-US" sz="1500" kern="0" dirty="0">
                <a:solidFill>
                  <a:schemeClr val="tx2"/>
                </a:solidFill>
              </a:rPr>
              <a:t>ATP</a:t>
            </a:r>
            <a:r>
              <a:rPr lang="he-IL" kern="0" dirty="0">
                <a:solidFill>
                  <a:schemeClr val="tx2"/>
                </a:solidFill>
              </a:rPr>
              <a:t> </a:t>
            </a:r>
            <a:r>
              <a:rPr lang="he-IL" kern="0" dirty="0" smtClean="0">
                <a:solidFill>
                  <a:schemeClr val="tx2"/>
                </a:solidFill>
              </a:rPr>
              <a:t>מתרחשת בתאים</a:t>
            </a:r>
            <a:r>
              <a:rPr lang="he-IL" kern="0" dirty="0">
                <a:solidFill>
                  <a:srgbClr val="1D4C72"/>
                </a:solidFill>
              </a:rPr>
              <a:t>?</a:t>
            </a:r>
            <a:endParaRPr lang="he-IL" kern="0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31775" y="419100"/>
            <a:ext cx="8215313" cy="46038"/>
          </a:xfrm>
          <a:prstGeom prst="rect">
            <a:avLst/>
          </a:prstGeom>
          <a:blipFill dpi="0" rotWithShape="1">
            <a:blip r:embed="rId2" cstate="print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7175" name="Slide Number Placeholder 8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fld id="{98838049-386A-4054-A537-84E1643755DC}" type="slidenum">
              <a:rPr lang="he-IL" sz="1100" smtClean="0">
                <a:solidFill>
                  <a:schemeClr val="bg1">
                    <a:lumMod val="50000"/>
                  </a:schemeClr>
                </a:solidFill>
              </a:rPr>
              <a:pPr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16</a:t>
            </a:fld>
            <a:endParaRPr lang="he-IL" sz="1100" dirty="0" smtClean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" name="כותרת 5"/>
          <p:cNvSpPr>
            <a:spLocks noGrp="1"/>
          </p:cNvSpPr>
          <p:nvPr>
            <p:ph type="ctrTitle"/>
          </p:nvPr>
        </p:nvSpPr>
        <p:spPr>
          <a:xfrm>
            <a:off x="785813" y="71438"/>
            <a:ext cx="7772400" cy="441325"/>
          </a:xfrm>
        </p:spPr>
        <p:txBody>
          <a:bodyPr/>
          <a:lstStyle/>
          <a:p>
            <a:pPr fontAlgn="auto">
              <a:defRPr/>
            </a:pPr>
            <a:r>
              <a:rPr lang="he-IL" sz="1800" b="1" dirty="0" smtClean="0">
                <a:solidFill>
                  <a:srgbClr val="FF6600"/>
                </a:solidFill>
                <a:ea typeface="+mn-ea"/>
              </a:rPr>
              <a:t>תשובה</a:t>
            </a:r>
            <a:endParaRPr lang="he-IL" sz="1800" dirty="0" smtClean="0"/>
          </a:p>
        </p:txBody>
      </p:sp>
      <p:sp>
        <p:nvSpPr>
          <p:cNvPr id="10" name="TextBox 9"/>
          <p:cNvSpPr txBox="1"/>
          <p:nvPr/>
        </p:nvSpPr>
        <p:spPr>
          <a:xfrm>
            <a:off x="285750" y="714375"/>
            <a:ext cx="8397875" cy="646113"/>
          </a:xfrm>
          <a:prstGeom prst="rect">
            <a:avLst/>
          </a:prstGeom>
          <a:noFill/>
          <a:ln w="19050">
            <a:noFill/>
          </a:ln>
          <a:effectLst>
            <a:outerShdw sx="102000" sy="102000" algn="tl" rotWithShape="0">
              <a:sysClr val="window" lastClr="FFFFFF">
                <a:lumMod val="65000"/>
                <a:alpha val="0"/>
              </a:sysClr>
            </a:outerShdw>
          </a:effectLst>
        </p:spPr>
        <p:txBody>
          <a:bodyPr rtlCol="1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b="1" kern="0" dirty="0">
                <a:solidFill>
                  <a:srgbClr val="1D4C72"/>
                </a:solidFill>
              </a:rPr>
              <a:t>שאלה 5: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kern="0" dirty="0">
                <a:solidFill>
                  <a:srgbClr val="1D4C72"/>
                </a:solidFill>
              </a:rPr>
              <a:t>היכן </a:t>
            </a:r>
            <a:r>
              <a:rPr lang="he-IL" kern="0" dirty="0" smtClean="0">
                <a:solidFill>
                  <a:srgbClr val="1D4C72"/>
                </a:solidFill>
              </a:rPr>
              <a:t>הסינתזה </a:t>
            </a:r>
            <a:r>
              <a:rPr lang="he-IL" kern="0" dirty="0">
                <a:solidFill>
                  <a:srgbClr val="1D4C72"/>
                </a:solidFill>
              </a:rPr>
              <a:t>של </a:t>
            </a:r>
            <a:r>
              <a:rPr lang="en-US" sz="1500" kern="0" dirty="0">
                <a:solidFill>
                  <a:schemeClr val="tx2"/>
                </a:solidFill>
              </a:rPr>
              <a:t>ATP</a:t>
            </a:r>
            <a:r>
              <a:rPr lang="he-IL" kern="0" dirty="0">
                <a:solidFill>
                  <a:schemeClr val="tx2"/>
                </a:solidFill>
              </a:rPr>
              <a:t> </a:t>
            </a:r>
            <a:r>
              <a:rPr lang="he-IL" kern="0" dirty="0" smtClean="0">
                <a:solidFill>
                  <a:schemeClr val="tx2"/>
                </a:solidFill>
              </a:rPr>
              <a:t>מתרחשת בתאים</a:t>
            </a:r>
            <a:r>
              <a:rPr lang="he-IL" kern="0" dirty="0">
                <a:solidFill>
                  <a:srgbClr val="1D4C72"/>
                </a:solidFill>
              </a:rPr>
              <a:t>?</a:t>
            </a:r>
            <a:endParaRPr lang="he-IL" kern="0" dirty="0">
              <a:solidFill>
                <a:schemeClr val="tx2"/>
              </a:solidFill>
            </a:endParaRPr>
          </a:p>
        </p:txBody>
      </p:sp>
      <p:sp>
        <p:nvSpPr>
          <p:cNvPr id="7" name="Rectangle 20"/>
          <p:cNvSpPr/>
          <p:nvPr/>
        </p:nvSpPr>
        <p:spPr bwMode="auto">
          <a:xfrm>
            <a:off x="500063" y="2204864"/>
            <a:ext cx="8196262" cy="1428750"/>
          </a:xfrm>
          <a:prstGeom prst="rect">
            <a:avLst/>
          </a:prstGeom>
          <a:gradFill>
            <a:gsLst>
              <a:gs pos="0">
                <a:sysClr val="window" lastClr="FFFFFF"/>
              </a:gs>
              <a:gs pos="50000">
                <a:srgbClr val="FFFFFF">
                  <a:lumMod val="95000"/>
                </a:srgbClr>
              </a:gs>
            </a:gsLst>
            <a:lin ang="5400000" scaled="0"/>
          </a:gradFill>
          <a:ln w="12700" cap="flat" cmpd="sng" algn="ctr">
            <a:solidFill>
              <a:sysClr val="window" lastClr="FFFFFF">
                <a:lumMod val="75000"/>
              </a:sysClr>
            </a:solidFill>
            <a:prstDash val="solid"/>
          </a:ln>
          <a:effectLst/>
        </p:spPr>
        <p:txBody>
          <a:bodyPr rtlCol="1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he-IL" sz="500" kern="0" dirty="0">
              <a:solidFill>
                <a:prstClr val="black"/>
              </a:solidFill>
              <a:latin typeface="Arial"/>
              <a:cs typeface="Arial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b="1" kern="0" dirty="0">
                <a:solidFill>
                  <a:prstClr val="black"/>
                </a:solidFill>
                <a:latin typeface="Arial"/>
                <a:cs typeface="Arial"/>
              </a:rPr>
              <a:t>תשובה: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kern="0" dirty="0">
                <a:solidFill>
                  <a:prstClr val="black"/>
                </a:solidFill>
                <a:latin typeface="Arial"/>
                <a:cs typeface="Arial"/>
              </a:rPr>
              <a:t>ATP</a:t>
            </a:r>
            <a:r>
              <a:rPr lang="he-IL" kern="0" dirty="0">
                <a:solidFill>
                  <a:prstClr val="black"/>
                </a:solidFill>
                <a:latin typeface="Arial"/>
                <a:cs typeface="Arial"/>
              </a:rPr>
              <a:t> נוצר במהלך הנשימה התאית. החלק הראשון של התהליך (הגליקוליזה) מתרחש בציטופלזמה והחלק השני של התהליך מתרחש במיטוכונדריה. כלומר, מולקולות </a:t>
            </a:r>
            <a:r>
              <a:rPr lang="he-IL" kern="0" dirty="0" smtClean="0">
                <a:solidFill>
                  <a:prstClr val="black"/>
                </a:solidFill>
                <a:latin typeface="Arial"/>
                <a:cs typeface="Arial"/>
              </a:rPr>
              <a:t>ה־</a:t>
            </a:r>
            <a:r>
              <a:rPr lang="en-US" kern="0" dirty="0" smtClean="0">
                <a:solidFill>
                  <a:prstClr val="black"/>
                </a:solidFill>
                <a:latin typeface="Arial"/>
                <a:cs typeface="Arial"/>
              </a:rPr>
              <a:t>ATP</a:t>
            </a:r>
            <a:r>
              <a:rPr lang="he-IL" kern="0" dirty="0" smtClean="0">
                <a:solidFill>
                  <a:prstClr val="black"/>
                </a:solidFill>
                <a:latin typeface="Arial"/>
                <a:cs typeface="Arial"/>
              </a:rPr>
              <a:t> </a:t>
            </a:r>
            <a:r>
              <a:rPr lang="he-IL" kern="0" dirty="0">
                <a:solidFill>
                  <a:prstClr val="black"/>
                </a:solidFill>
                <a:latin typeface="Arial"/>
                <a:cs typeface="Arial"/>
              </a:rPr>
              <a:t>מסונתזות במיטוכונדריה וגם בציטופלזמה.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he-IL" kern="0" dirty="0">
              <a:solidFill>
                <a:prstClr val="black"/>
              </a:solidFill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31775" y="419100"/>
            <a:ext cx="8215313" cy="46038"/>
          </a:xfrm>
          <a:prstGeom prst="rect">
            <a:avLst/>
          </a:prstGeom>
          <a:blipFill dpi="0" rotWithShape="1">
            <a:blip r:embed="rId2" cstate="print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7175" name="Slide Number Placeholder 8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fld id="{370BAA11-65A1-4E5F-9F58-878F7301461D}" type="slidenum">
              <a:rPr lang="he-IL" sz="1100" smtClean="0">
                <a:solidFill>
                  <a:schemeClr val="bg1">
                    <a:lumMod val="50000"/>
                  </a:schemeClr>
                </a:solidFill>
              </a:rPr>
              <a:pPr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17</a:t>
            </a:fld>
            <a:endParaRPr lang="he-IL" sz="1100" dirty="0" smtClean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" name="כותרת 5"/>
          <p:cNvSpPr>
            <a:spLocks noGrp="1"/>
          </p:cNvSpPr>
          <p:nvPr>
            <p:ph type="ctrTitle"/>
          </p:nvPr>
        </p:nvSpPr>
        <p:spPr>
          <a:xfrm>
            <a:off x="785813" y="71438"/>
            <a:ext cx="7772400" cy="441325"/>
          </a:xfrm>
        </p:spPr>
        <p:txBody>
          <a:bodyPr/>
          <a:lstStyle/>
          <a:p>
            <a:pPr fontAlgn="auto">
              <a:defRPr/>
            </a:pPr>
            <a:r>
              <a:rPr lang="he-IL" sz="1800" b="1" dirty="0" smtClean="0">
                <a:solidFill>
                  <a:srgbClr val="FF6600"/>
                </a:solidFill>
                <a:ea typeface="+mn-ea"/>
              </a:rPr>
              <a:t>המיטוכונדריה – "תחנות הכוח" של התא האאוקריוטי</a:t>
            </a:r>
            <a:endParaRPr lang="he-IL" sz="1800" dirty="0" smtClean="0"/>
          </a:p>
        </p:txBody>
      </p:sp>
      <p:grpSp>
        <p:nvGrpSpPr>
          <p:cNvPr id="68613" name="קבוצה 7172"/>
          <p:cNvGrpSpPr>
            <a:grpSpLocks/>
          </p:cNvGrpSpPr>
          <p:nvPr/>
        </p:nvGrpSpPr>
        <p:grpSpPr bwMode="auto">
          <a:xfrm>
            <a:off x="144463" y="2428875"/>
            <a:ext cx="8801100" cy="4116388"/>
            <a:chOff x="107557" y="2056823"/>
            <a:chExt cx="8801404" cy="4116645"/>
          </a:xfrm>
        </p:grpSpPr>
        <p:sp>
          <p:nvSpPr>
            <p:cNvPr id="8" name="TextBox 7"/>
            <p:cNvSpPr txBox="1"/>
            <p:nvPr/>
          </p:nvSpPr>
          <p:spPr>
            <a:xfrm>
              <a:off x="7107086" y="3330077"/>
              <a:ext cx="1801875" cy="1324058"/>
            </a:xfrm>
            <a:prstGeom prst="rect">
              <a:avLst/>
            </a:prstGeom>
            <a:noFill/>
            <a:ln w="19050">
              <a:noFill/>
            </a:ln>
            <a:effectLst>
              <a:outerShdw sx="102000" sy="102000" algn="tl" rotWithShape="0">
                <a:sysClr val="window" lastClr="FFFFFF">
                  <a:lumMod val="65000"/>
                  <a:alpha val="0"/>
                </a:sysClr>
              </a:outerShdw>
            </a:effectLst>
          </p:spPr>
          <p:txBody>
            <a:bodyPr rtlCol="1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he-IL" sz="1600" kern="0" dirty="0">
                  <a:solidFill>
                    <a:srgbClr val="1D4C72"/>
                  </a:solidFill>
                  <a:latin typeface="Arial"/>
                  <a:cs typeface="Arial"/>
                </a:rPr>
                <a:t>הגדלה של מיטוכונדריון אחד.</a:t>
              </a:r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he-IL" sz="1600" kern="0" dirty="0">
                  <a:solidFill>
                    <a:srgbClr val="1D4C72"/>
                  </a:solidFill>
                  <a:latin typeface="Arial"/>
                  <a:cs typeface="Arial"/>
                </a:rPr>
                <a:t>אפשר לראות בתוכו את פיתולי הקרום </a:t>
              </a:r>
              <a:r>
                <a:rPr lang="he-IL" sz="1600" kern="0" dirty="0" smtClean="0">
                  <a:solidFill>
                    <a:srgbClr val="1D4C72"/>
                  </a:solidFill>
                  <a:latin typeface="Arial"/>
                  <a:cs typeface="Arial"/>
                </a:rPr>
                <a:t>הפנימי.</a:t>
              </a:r>
              <a:endParaRPr lang="he-IL" sz="1600" kern="0" dirty="0">
                <a:solidFill>
                  <a:srgbClr val="1D4C72"/>
                </a:solidFill>
                <a:latin typeface="Arial"/>
                <a:cs typeface="Arial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594936" y="5533665"/>
              <a:ext cx="4107005" cy="584236"/>
            </a:xfrm>
            <a:prstGeom prst="rect">
              <a:avLst/>
            </a:prstGeom>
            <a:noFill/>
            <a:ln w="19050">
              <a:noFill/>
            </a:ln>
            <a:effectLst>
              <a:outerShdw sx="102000" sy="102000" algn="tl" rotWithShape="0">
                <a:sysClr val="window" lastClr="FFFFFF">
                  <a:lumMod val="65000"/>
                  <a:alpha val="0"/>
                </a:sysClr>
              </a:outerShdw>
            </a:effectLst>
          </p:spPr>
          <p:txBody>
            <a:bodyPr rtlCol="1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he-IL" sz="1600" kern="0" dirty="0">
                  <a:solidFill>
                    <a:srgbClr val="1D4C72"/>
                  </a:solidFill>
                  <a:latin typeface="Arial"/>
                  <a:cs typeface="Arial"/>
                </a:rPr>
                <a:t>תמונה ממיקרוסקופ אלקטרוני של תא. אפשר לראות </a:t>
              </a:r>
              <a:r>
                <a:rPr lang="he-IL" sz="1600" kern="0" dirty="0" smtClean="0">
                  <a:solidFill>
                    <a:schemeClr val="tx2"/>
                  </a:solidFill>
                  <a:latin typeface="Arial"/>
                  <a:cs typeface="Arial"/>
                </a:rPr>
                <a:t>אברוני מיטוכונדריה רבים בחלק </a:t>
              </a:r>
              <a:r>
                <a:rPr lang="he-IL" sz="1600" kern="0" dirty="0">
                  <a:solidFill>
                    <a:srgbClr val="1D4C72"/>
                  </a:solidFill>
                  <a:latin typeface="Arial"/>
                  <a:cs typeface="Arial"/>
                </a:rPr>
                <a:t>העליון </a:t>
              </a:r>
              <a:r>
                <a:rPr lang="he-IL" sz="1600" kern="0" dirty="0" smtClean="0">
                  <a:solidFill>
                    <a:srgbClr val="1D4C72"/>
                  </a:solidFill>
                  <a:latin typeface="Arial"/>
                  <a:cs typeface="Arial"/>
                </a:rPr>
                <a:t>שלו.</a:t>
              </a:r>
              <a:endParaRPr lang="he-IL" sz="1600" kern="0" dirty="0">
                <a:solidFill>
                  <a:srgbClr val="1D4C72"/>
                </a:solidFill>
                <a:latin typeface="Arial"/>
                <a:cs typeface="Arial"/>
              </a:endParaRPr>
            </a:p>
          </p:txBody>
        </p:sp>
        <p:grpSp>
          <p:nvGrpSpPr>
            <p:cNvPr id="68618" name="קבוצה 4"/>
            <p:cNvGrpSpPr>
              <a:grpSpLocks/>
            </p:cNvGrpSpPr>
            <p:nvPr/>
          </p:nvGrpSpPr>
          <p:grpSpPr bwMode="auto">
            <a:xfrm>
              <a:off x="1199060" y="2056823"/>
              <a:ext cx="3482716" cy="3522508"/>
              <a:chOff x="971600" y="2027500"/>
              <a:chExt cx="3482716" cy="3522508"/>
            </a:xfrm>
          </p:grpSpPr>
          <p:pic>
            <p:nvPicPr>
              <p:cNvPr id="68626" name="Picture 8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71600" y="2093405"/>
                <a:ext cx="3482716" cy="345660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0" name="TextBox 9"/>
              <p:cNvSpPr txBox="1"/>
              <p:nvPr/>
            </p:nvSpPr>
            <p:spPr>
              <a:xfrm>
                <a:off x="972335" y="2027500"/>
                <a:ext cx="2806797" cy="277830"/>
              </a:xfrm>
              <a:prstGeom prst="rect">
                <a:avLst/>
              </a:prstGeom>
              <a:noFill/>
              <a:ln w="19050">
                <a:noFill/>
              </a:ln>
              <a:effectLst>
                <a:outerShdw sx="102000" sy="102000" algn="tl" rotWithShape="0">
                  <a:schemeClr val="bg1">
                    <a:lumMod val="65000"/>
                    <a:alpha val="0"/>
                  </a:schemeClr>
                </a:outerShdw>
              </a:effectLst>
            </p:spPr>
            <p:txBody>
              <a:bodyPr>
                <a:spAutoFit/>
              </a:bodyPr>
              <a:lstStyle/>
              <a:p>
                <a:pPr algn="l" rtl="0">
                  <a:defRPr/>
                </a:pPr>
                <a:r>
                  <a:rPr lang="en-US" sz="1100" b="1" dirty="0">
                    <a:latin typeface="Arial" charset="0"/>
                    <a:cs typeface="Arial" charset="0"/>
                  </a:rPr>
                  <a:t>Helena </a:t>
                </a:r>
                <a:r>
                  <a:rPr lang="en-US" sz="1100" b="1" dirty="0" err="1">
                    <a:latin typeface="Arial" charset="0"/>
                    <a:cs typeface="Arial" charset="0"/>
                  </a:rPr>
                  <a:t>sabanay</a:t>
                </a:r>
                <a:r>
                  <a:rPr lang="en-US" sz="1100" b="1" dirty="0">
                    <a:latin typeface="Arial" charset="0"/>
                    <a:cs typeface="Arial" charset="0"/>
                  </a:rPr>
                  <a:t>, Weizmann institute </a:t>
                </a:r>
                <a:r>
                  <a:rPr lang="he-IL" sz="1200" b="1" dirty="0">
                    <a:latin typeface="Arial" charset="0"/>
                    <a:cs typeface="Arial" charset="0"/>
                  </a:rPr>
                  <a:t>©</a:t>
                </a:r>
                <a:endParaRPr lang="he-IL" sz="1200" dirty="0">
                  <a:latin typeface="Arial" charset="0"/>
                  <a:cs typeface="Arial" charset="0"/>
                </a:endParaRPr>
              </a:p>
            </p:txBody>
          </p:sp>
        </p:grpSp>
        <p:pic>
          <p:nvPicPr>
            <p:cNvPr id="68619" name="Picture 7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35330" y="2085157"/>
              <a:ext cx="2178398" cy="40883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7" name="TextBox 16"/>
            <p:cNvSpPr txBox="1"/>
            <p:nvPr/>
          </p:nvSpPr>
          <p:spPr>
            <a:xfrm>
              <a:off x="107557" y="2487063"/>
              <a:ext cx="1231943" cy="830314"/>
            </a:xfrm>
            <a:prstGeom prst="rect">
              <a:avLst/>
            </a:prstGeom>
            <a:noFill/>
            <a:ln w="19050">
              <a:noFill/>
            </a:ln>
            <a:effectLst>
              <a:outerShdw sx="102000" sy="102000" algn="tl" rotWithShape="0">
                <a:schemeClr val="bg1">
                  <a:lumMod val="65000"/>
                  <a:alpha val="0"/>
                </a:schemeClr>
              </a:outerShdw>
            </a:effectLst>
          </p:spPr>
          <p:txBody>
            <a:bodyPr rtlCol="1">
              <a:spAutoFit/>
            </a:bodyPr>
            <a:lstStyle/>
            <a:p>
              <a:pPr algn="ctr">
                <a:defRPr/>
              </a:pPr>
              <a:r>
                <a:rPr lang="he-IL" sz="1600" dirty="0">
                  <a:solidFill>
                    <a:prstClr val="black"/>
                  </a:solidFill>
                </a:rPr>
                <a:t>מיטוכונדריה</a:t>
              </a:r>
            </a:p>
            <a:p>
              <a:pPr algn="ctr">
                <a:defRPr/>
              </a:pPr>
              <a:r>
                <a:rPr lang="he-IL" sz="1600" dirty="0">
                  <a:solidFill>
                    <a:prstClr val="black"/>
                  </a:solidFill>
                </a:rPr>
                <a:t>(העיגולים השחורים)</a:t>
              </a:r>
            </a:p>
          </p:txBody>
        </p:sp>
        <p:cxnSp>
          <p:nvCxnSpPr>
            <p:cNvPr id="18" name="מחבר חץ ישר 17"/>
            <p:cNvCxnSpPr/>
            <p:nvPr/>
          </p:nvCxnSpPr>
          <p:spPr>
            <a:xfrm>
              <a:off x="1339500" y="2712502"/>
              <a:ext cx="639784" cy="471516"/>
            </a:xfrm>
            <a:prstGeom prst="straightConnector1">
              <a:avLst/>
            </a:prstGeom>
            <a:ln w="25400">
              <a:solidFill>
                <a:srgbClr val="FF66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מחבר חץ ישר 20"/>
            <p:cNvCxnSpPr/>
            <p:nvPr/>
          </p:nvCxnSpPr>
          <p:spPr>
            <a:xfrm>
              <a:off x="1260122" y="2655348"/>
              <a:ext cx="1366884" cy="57154"/>
            </a:xfrm>
            <a:prstGeom prst="straightConnector1">
              <a:avLst/>
            </a:prstGeom>
            <a:ln w="25400">
              <a:solidFill>
                <a:srgbClr val="FF66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TextBox 25"/>
            <p:cNvSpPr txBox="1"/>
            <p:nvPr/>
          </p:nvSpPr>
          <p:spPr>
            <a:xfrm>
              <a:off x="2374585" y="3798420"/>
              <a:ext cx="1231943" cy="339746"/>
            </a:xfrm>
            <a:prstGeom prst="rect">
              <a:avLst/>
            </a:prstGeom>
            <a:noFill/>
            <a:ln w="19050">
              <a:noFill/>
            </a:ln>
            <a:effectLst>
              <a:outerShdw sx="102000" sy="102000" algn="tl" rotWithShape="0">
                <a:schemeClr val="bg1">
                  <a:lumMod val="65000"/>
                  <a:alpha val="0"/>
                </a:schemeClr>
              </a:outerShdw>
            </a:effectLst>
          </p:spPr>
          <p:txBody>
            <a:bodyPr rtlCol="1">
              <a:spAutoFit/>
            </a:bodyPr>
            <a:lstStyle/>
            <a:p>
              <a:pPr algn="ctr">
                <a:defRPr/>
              </a:pPr>
              <a:r>
                <a:rPr lang="he-IL" sz="1600" dirty="0">
                  <a:solidFill>
                    <a:prstClr val="white"/>
                  </a:solidFill>
                </a:rPr>
                <a:t>גרעין התא</a:t>
              </a: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77409" y="4342966"/>
              <a:ext cx="1046198" cy="338159"/>
            </a:xfrm>
            <a:prstGeom prst="rect">
              <a:avLst/>
            </a:prstGeom>
            <a:noFill/>
            <a:ln w="19050">
              <a:noFill/>
            </a:ln>
            <a:effectLst>
              <a:outerShdw sx="102000" sy="102000" algn="tl" rotWithShape="0">
                <a:schemeClr val="bg1">
                  <a:lumMod val="65000"/>
                  <a:alpha val="0"/>
                </a:schemeClr>
              </a:outerShdw>
            </a:effectLst>
          </p:spPr>
          <p:txBody>
            <a:bodyPr rtlCol="1">
              <a:spAutoFit/>
            </a:bodyPr>
            <a:lstStyle/>
            <a:p>
              <a:pPr algn="ctr">
                <a:defRPr/>
              </a:pPr>
              <a:r>
                <a:rPr lang="he-IL" sz="1600" dirty="0">
                  <a:solidFill>
                    <a:prstClr val="black"/>
                  </a:solidFill>
                </a:rPr>
                <a:t>קרום התא</a:t>
              </a:r>
            </a:p>
          </p:txBody>
        </p:sp>
        <p:cxnSp>
          <p:nvCxnSpPr>
            <p:cNvPr id="28" name="מחבר חץ ישר 27"/>
            <p:cNvCxnSpPr/>
            <p:nvPr/>
          </p:nvCxnSpPr>
          <p:spPr>
            <a:xfrm flipV="1">
              <a:off x="963249" y="4115940"/>
              <a:ext cx="428640" cy="298469"/>
            </a:xfrm>
            <a:prstGeom prst="straightConnector1">
              <a:avLst/>
            </a:prstGeom>
            <a:ln w="25400">
              <a:solidFill>
                <a:srgbClr val="FF66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TextBox 21"/>
          <p:cNvSpPr txBox="1"/>
          <p:nvPr/>
        </p:nvSpPr>
        <p:spPr>
          <a:xfrm>
            <a:off x="395288" y="465138"/>
            <a:ext cx="8183562" cy="1754187"/>
          </a:xfrm>
          <a:prstGeom prst="rect">
            <a:avLst/>
          </a:prstGeom>
          <a:noFill/>
          <a:ln w="19050">
            <a:noFill/>
          </a:ln>
          <a:effectLst>
            <a:outerShdw sx="102000" sy="102000" algn="tl" rotWithShape="0">
              <a:schemeClr val="bg1">
                <a:lumMod val="65000"/>
                <a:alpha val="0"/>
              </a:schemeClr>
            </a:outerShdw>
          </a:effectLst>
        </p:spPr>
        <p:txBody>
          <a:bodyPr rtlCol="1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dirty="0"/>
              <a:t>כפי שלמדנו, תהליך הנשימה התאית האווירנית (השלב השני של תהליך הנשימה התאית) </a:t>
            </a:r>
            <a:r>
              <a:rPr lang="he-IL" noProof="1"/>
              <a:t>נעשה במיטוכונדריה. (ברבים=מיטוכונדריה, ביחיד=מיטוכונדריון</a:t>
            </a:r>
            <a:r>
              <a:rPr lang="he-IL" dirty="0"/>
              <a:t>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dirty="0"/>
              <a:t>המיטוכונדריון הוא אברון גלילי המוקף שני קרומים.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dirty="0"/>
              <a:t>בקרום הפנימי יש פיתולים רבים, והודות להם שטח הפנים של הקרום גדול לעומת הנפח שהוא ממלא.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dirty="0"/>
              <a:t>בתאים </a:t>
            </a:r>
            <a:r>
              <a:rPr lang="he-IL" noProof="1"/>
              <a:t>פרוקריוטיים</a:t>
            </a:r>
            <a:r>
              <a:rPr lang="he-IL" dirty="0"/>
              <a:t> שאין </a:t>
            </a:r>
            <a:r>
              <a:rPr lang="he-IL" dirty="0" smtClean="0"/>
              <a:t>בהם </a:t>
            </a:r>
            <a:r>
              <a:rPr lang="he-IL" dirty="0"/>
              <a:t>אברונים, תהליך הנשימה התאית כולו נעשה בציטופלזמה.</a:t>
            </a:r>
          </a:p>
        </p:txBody>
      </p:sp>
      <p:sp>
        <p:nvSpPr>
          <p:cNvPr id="23" name="TextBox 22"/>
          <p:cNvSpPr txBox="1"/>
          <p:nvPr/>
        </p:nvSpPr>
        <p:spPr bwMode="auto">
          <a:xfrm>
            <a:off x="5072063" y="2457450"/>
            <a:ext cx="1643062" cy="400050"/>
          </a:xfrm>
          <a:prstGeom prst="rect">
            <a:avLst/>
          </a:prstGeom>
          <a:noFill/>
          <a:ln w="19050">
            <a:noFill/>
          </a:ln>
          <a:effectLst>
            <a:outerShdw sx="102000" sy="102000" algn="tl" rotWithShape="0">
              <a:schemeClr val="bg1">
                <a:lumMod val="65000"/>
                <a:alpha val="0"/>
              </a:schemeClr>
            </a:outerShdw>
          </a:effectLst>
        </p:spPr>
        <p:txBody>
          <a:bodyPr>
            <a:spAutoFit/>
          </a:bodyPr>
          <a:lstStyle/>
          <a:p>
            <a:pPr algn="l" rtl="0">
              <a:defRPr/>
            </a:pPr>
            <a:r>
              <a:rPr lang="en-US" sz="1000" b="1" dirty="0">
                <a:latin typeface="Arial" charset="0"/>
                <a:cs typeface="Arial" charset="0"/>
              </a:rPr>
              <a:t>Helena </a:t>
            </a:r>
            <a:r>
              <a:rPr lang="en-US" sz="1000" b="1" dirty="0" err="1">
                <a:latin typeface="Arial" charset="0"/>
                <a:cs typeface="Arial" charset="0"/>
              </a:rPr>
              <a:t>sabanay</a:t>
            </a:r>
            <a:r>
              <a:rPr lang="en-US" sz="1000" b="1" dirty="0">
                <a:latin typeface="Arial" charset="0"/>
                <a:cs typeface="Arial" charset="0"/>
              </a:rPr>
              <a:t>,</a:t>
            </a:r>
          </a:p>
          <a:p>
            <a:pPr algn="l" rtl="0">
              <a:defRPr/>
            </a:pPr>
            <a:r>
              <a:rPr lang="en-US" sz="1000" b="1" dirty="0">
                <a:latin typeface="Arial" charset="0"/>
                <a:cs typeface="Arial" charset="0"/>
              </a:rPr>
              <a:t>Weizmann institute </a:t>
            </a:r>
            <a:r>
              <a:rPr lang="he-IL" sz="1000" b="1" dirty="0">
                <a:latin typeface="Arial" charset="0"/>
                <a:cs typeface="Arial" charset="0"/>
              </a:rPr>
              <a:t>©</a:t>
            </a:r>
            <a:endParaRPr lang="he-IL" sz="1000" dirty="0"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31775" y="419100"/>
            <a:ext cx="8215313" cy="46038"/>
          </a:xfrm>
          <a:prstGeom prst="rect">
            <a:avLst/>
          </a:prstGeom>
          <a:blipFill dpi="0" rotWithShape="1">
            <a:blip r:embed="rId2" cstate="print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7175" name="Slide Number Placeholder 8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fld id="{22E80014-B841-4F42-9ED8-FCC9DF5AA71F}" type="slidenum">
              <a:rPr lang="he-IL" sz="1100" smtClean="0">
                <a:solidFill>
                  <a:schemeClr val="bg1">
                    <a:lumMod val="50000"/>
                  </a:schemeClr>
                </a:solidFill>
              </a:rPr>
              <a:pPr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18</a:t>
            </a:fld>
            <a:endParaRPr lang="he-IL" sz="1100" dirty="0" smtClean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" name="כותרת 5"/>
          <p:cNvSpPr>
            <a:spLocks noGrp="1"/>
          </p:cNvSpPr>
          <p:nvPr>
            <p:ph type="ctrTitle"/>
          </p:nvPr>
        </p:nvSpPr>
        <p:spPr>
          <a:xfrm>
            <a:off x="785813" y="71438"/>
            <a:ext cx="7772400" cy="441325"/>
          </a:xfrm>
        </p:spPr>
        <p:txBody>
          <a:bodyPr/>
          <a:lstStyle/>
          <a:p>
            <a:pPr fontAlgn="auto">
              <a:defRPr/>
            </a:pPr>
            <a:r>
              <a:rPr lang="he-IL" sz="1800" b="1" dirty="0" smtClean="0">
                <a:solidFill>
                  <a:srgbClr val="FF6600"/>
                </a:solidFill>
                <a:ea typeface="+mn-ea"/>
              </a:rPr>
              <a:t>תמונת מיטוכונדריה בתא שריר</a:t>
            </a:r>
            <a:endParaRPr lang="he-IL" sz="1800" dirty="0" smtClean="0"/>
          </a:p>
        </p:txBody>
      </p:sp>
      <p:sp>
        <p:nvSpPr>
          <p:cNvPr id="8" name="TextBox 7"/>
          <p:cNvSpPr txBox="1"/>
          <p:nvPr/>
        </p:nvSpPr>
        <p:spPr>
          <a:xfrm>
            <a:off x="287338" y="428625"/>
            <a:ext cx="8285162" cy="923925"/>
          </a:xfrm>
          <a:prstGeom prst="rect">
            <a:avLst/>
          </a:prstGeom>
          <a:noFill/>
          <a:ln w="19050">
            <a:noFill/>
          </a:ln>
          <a:effectLst>
            <a:outerShdw sx="102000" sy="102000" algn="tl" rotWithShape="0">
              <a:schemeClr val="bg1">
                <a:lumMod val="65000"/>
                <a:alpha val="0"/>
              </a:schemeClr>
            </a:outerShdw>
          </a:effectLst>
        </p:spPr>
        <p:txBody>
          <a:bodyPr rtlCol="1">
            <a:spAutoFit/>
          </a:bodyPr>
          <a:lstStyle/>
          <a:p>
            <a:pPr>
              <a:defRPr/>
            </a:pPr>
            <a:r>
              <a:rPr lang="he-IL" dirty="0"/>
              <a:t>בתמונה הבאה נראה </a:t>
            </a:r>
            <a:r>
              <a:rPr lang="he-IL" u="sng" dirty="0"/>
              <a:t>חלק</a:t>
            </a:r>
            <a:r>
              <a:rPr lang="he-IL" dirty="0"/>
              <a:t> מתא שריר. בתוך התא יש סיבי שריר (הנראים כמו חוטים </a:t>
            </a:r>
            <a:r>
              <a:rPr lang="he-IL" dirty="0" smtClean="0"/>
              <a:t>מוארכים</a:t>
            </a:r>
            <a:r>
              <a:rPr lang="he-IL" dirty="0"/>
              <a:t>) וביניהם יש ריכוז גדול של מיטוכונדריה (העיגולים הכהים</a:t>
            </a:r>
            <a:r>
              <a:rPr lang="he-IL" dirty="0" smtClean="0"/>
              <a:t>), </a:t>
            </a:r>
            <a:r>
              <a:rPr lang="he-IL" dirty="0"/>
              <a:t>המספקים אנרגיה להתכווצות </a:t>
            </a:r>
            <a:r>
              <a:rPr lang="he-IL" dirty="0">
                <a:solidFill>
                  <a:prstClr val="black"/>
                </a:solidFill>
              </a:rPr>
              <a:t>תא השריר.</a:t>
            </a:r>
          </a:p>
        </p:txBody>
      </p:sp>
      <p:grpSp>
        <p:nvGrpSpPr>
          <p:cNvPr id="69638" name="קבוצה 16"/>
          <p:cNvGrpSpPr>
            <a:grpSpLocks/>
          </p:cNvGrpSpPr>
          <p:nvPr/>
        </p:nvGrpSpPr>
        <p:grpSpPr bwMode="auto">
          <a:xfrm>
            <a:off x="315913" y="1143000"/>
            <a:ext cx="7542212" cy="3811588"/>
            <a:chOff x="316214" y="1220769"/>
            <a:chExt cx="7541934" cy="3811592"/>
          </a:xfrm>
        </p:grpSpPr>
        <p:grpSp>
          <p:nvGrpSpPr>
            <p:cNvPr id="69640" name="קבוצה 20"/>
            <p:cNvGrpSpPr>
              <a:grpSpLocks/>
            </p:cNvGrpSpPr>
            <p:nvPr/>
          </p:nvGrpSpPr>
          <p:grpSpPr bwMode="auto">
            <a:xfrm>
              <a:off x="571523" y="1220769"/>
              <a:ext cx="7286625" cy="3811592"/>
              <a:chOff x="1803021" y="2037556"/>
              <a:chExt cx="6334142" cy="3083669"/>
            </a:xfrm>
          </p:grpSpPr>
          <p:sp>
            <p:nvSpPr>
              <p:cNvPr id="9" name="TextBox 8"/>
              <p:cNvSpPr txBox="1"/>
              <p:nvPr/>
            </p:nvSpPr>
            <p:spPr>
              <a:xfrm>
                <a:off x="4136728" y="2037556"/>
                <a:ext cx="1764938" cy="369886"/>
              </a:xfrm>
              <a:prstGeom prst="rect">
                <a:avLst/>
              </a:prstGeom>
              <a:noFill/>
              <a:ln w="19050">
                <a:noFill/>
              </a:ln>
              <a:effectLst>
                <a:outerShdw sx="102000" sy="102000" algn="tl" rotWithShape="0">
                  <a:schemeClr val="bg1">
                    <a:lumMod val="65000"/>
                    <a:alpha val="0"/>
                  </a:schemeClr>
                </a:outerShdw>
              </a:effectLst>
            </p:spPr>
            <p:txBody>
              <a:bodyPr rtlCol="1">
                <a:spAutoFit/>
              </a:bodyPr>
              <a:lstStyle/>
              <a:p>
                <a:pPr algn="l">
                  <a:defRPr/>
                </a:pPr>
                <a:r>
                  <a:rPr lang="he-IL" dirty="0">
                    <a:solidFill>
                      <a:prstClr val="black"/>
                    </a:solidFill>
                  </a:rPr>
                  <a:t>סיבי השריר</a:t>
                </a:r>
              </a:p>
            </p:txBody>
          </p:sp>
          <p:grpSp>
            <p:nvGrpSpPr>
              <p:cNvPr id="69643" name="קבוצה 19"/>
              <p:cNvGrpSpPr>
                <a:grpSpLocks/>
              </p:cNvGrpSpPr>
              <p:nvPr/>
            </p:nvGrpSpPr>
            <p:grpSpPr bwMode="auto">
              <a:xfrm>
                <a:off x="1803021" y="2289266"/>
                <a:ext cx="6334142" cy="2831959"/>
                <a:chOff x="1803021" y="2289266"/>
                <a:chExt cx="6334142" cy="2831959"/>
              </a:xfrm>
            </p:grpSpPr>
            <p:pic>
              <p:nvPicPr>
                <p:cNvPr id="69644" name="Picture 2"/>
                <p:cNvPicPr>
                  <a:picLocks noChangeAspect="1" noChangeArrowheads="1"/>
                </p:cNvPicPr>
                <p:nvPr/>
              </p:nvPicPr>
              <p:blipFill>
                <a:blip r:embed="rId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803021" y="2420888"/>
                  <a:ext cx="4833937" cy="2700337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7" name="TextBox 6"/>
                <p:cNvSpPr txBox="1"/>
                <p:nvPr/>
              </p:nvSpPr>
              <p:spPr>
                <a:xfrm>
                  <a:off x="6372225" y="3038047"/>
                  <a:ext cx="1764938" cy="369886"/>
                </a:xfrm>
                <a:prstGeom prst="rect">
                  <a:avLst/>
                </a:prstGeom>
                <a:noFill/>
                <a:ln w="19050">
                  <a:noFill/>
                </a:ln>
                <a:effectLst>
                  <a:outerShdw sx="102000" sy="102000" algn="tl" rotWithShape="0">
                    <a:schemeClr val="bg1">
                      <a:lumMod val="65000"/>
                      <a:alpha val="0"/>
                    </a:schemeClr>
                  </a:outerShdw>
                </a:effectLst>
              </p:spPr>
              <p:txBody>
                <a:bodyPr rtlCol="1">
                  <a:spAutoFit/>
                </a:bodyPr>
                <a:lstStyle/>
                <a:p>
                  <a:pPr>
                    <a:defRPr/>
                  </a:pPr>
                  <a:r>
                    <a:rPr lang="he-IL" dirty="0">
                      <a:solidFill>
                        <a:prstClr val="black"/>
                      </a:solidFill>
                    </a:rPr>
                    <a:t>מיטוכונדריה</a:t>
                  </a:r>
                </a:p>
              </p:txBody>
            </p:sp>
            <p:cxnSp>
              <p:nvCxnSpPr>
                <p:cNvPr id="3" name="מחבר חץ ישר 2"/>
                <p:cNvCxnSpPr/>
                <p:nvPr/>
              </p:nvCxnSpPr>
              <p:spPr>
                <a:xfrm flipH="1">
                  <a:off x="6012061" y="3222990"/>
                  <a:ext cx="935597" cy="0"/>
                </a:xfrm>
                <a:prstGeom prst="straightConnector1">
                  <a:avLst/>
                </a:prstGeom>
                <a:ln w="25400">
                  <a:solidFill>
                    <a:srgbClr val="FF6600"/>
                  </a:solidFill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1" name="מחבר חץ ישר 10"/>
                <p:cNvCxnSpPr/>
                <p:nvPr/>
              </p:nvCxnSpPr>
              <p:spPr>
                <a:xfrm flipH="1">
                  <a:off x="5580141" y="3222990"/>
                  <a:ext cx="1367517" cy="927284"/>
                </a:xfrm>
                <a:prstGeom prst="straightConnector1">
                  <a:avLst/>
                </a:prstGeom>
                <a:ln w="25400">
                  <a:solidFill>
                    <a:srgbClr val="FF6600"/>
                  </a:solidFill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" name="מחבר חץ ישר 13"/>
                <p:cNvCxnSpPr/>
                <p:nvPr/>
              </p:nvCxnSpPr>
              <p:spPr>
                <a:xfrm flipH="1">
                  <a:off x="4299560" y="2289284"/>
                  <a:ext cx="160073" cy="376308"/>
                </a:xfrm>
                <a:prstGeom prst="straightConnector1">
                  <a:avLst/>
                </a:prstGeom>
                <a:ln w="25400">
                  <a:solidFill>
                    <a:srgbClr val="FF6600"/>
                  </a:solidFill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8" name="מחבר חץ ישר 17"/>
                <p:cNvCxnSpPr/>
                <p:nvPr/>
              </p:nvCxnSpPr>
              <p:spPr>
                <a:xfrm>
                  <a:off x="5011607" y="2289284"/>
                  <a:ext cx="144893" cy="495750"/>
                </a:xfrm>
                <a:prstGeom prst="straightConnector1">
                  <a:avLst/>
                </a:prstGeom>
                <a:ln w="25400">
                  <a:solidFill>
                    <a:srgbClr val="FF6600"/>
                  </a:solidFill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sp>
          <p:nvSpPr>
            <p:cNvPr id="24" name="TextBox 23"/>
            <p:cNvSpPr txBox="1"/>
            <p:nvPr/>
          </p:nvSpPr>
          <p:spPr>
            <a:xfrm>
              <a:off x="316214" y="1643044"/>
              <a:ext cx="2808183" cy="276225"/>
            </a:xfrm>
            <a:prstGeom prst="rect">
              <a:avLst/>
            </a:prstGeom>
            <a:noFill/>
            <a:ln w="19050">
              <a:noFill/>
            </a:ln>
            <a:effectLst>
              <a:outerShdw sx="102000" sy="102000" algn="tl" rotWithShape="0">
                <a:schemeClr val="bg1">
                  <a:lumMod val="65000"/>
                  <a:alpha val="0"/>
                </a:schemeClr>
              </a:outerShdw>
            </a:effectLst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sz="1100" dirty="0">
                  <a:solidFill>
                    <a:srgbClr val="FFFFFF"/>
                  </a:solidFill>
                  <a:latin typeface="Arial" charset="0"/>
                  <a:cs typeface="Arial" charset="0"/>
                </a:rPr>
                <a:t>Helena </a:t>
              </a:r>
              <a:r>
                <a:rPr lang="en-US" sz="1100" dirty="0" err="1">
                  <a:solidFill>
                    <a:srgbClr val="FFFFFF"/>
                  </a:solidFill>
                  <a:latin typeface="Arial" charset="0"/>
                  <a:cs typeface="Arial" charset="0"/>
                </a:rPr>
                <a:t>sabanay</a:t>
              </a:r>
              <a:r>
                <a:rPr lang="en-US" sz="1100" dirty="0">
                  <a:solidFill>
                    <a:srgbClr val="FFFFFF"/>
                  </a:solidFill>
                  <a:latin typeface="Arial" charset="0"/>
                  <a:cs typeface="Arial" charset="0"/>
                </a:rPr>
                <a:t>, Weizmann institute</a:t>
              </a:r>
              <a:r>
                <a:rPr lang="en-US" sz="1100" b="1" dirty="0">
                  <a:solidFill>
                    <a:srgbClr val="FFFFFF"/>
                  </a:solidFill>
                  <a:latin typeface="Arial" charset="0"/>
                  <a:cs typeface="Arial" charset="0"/>
                </a:rPr>
                <a:t> </a:t>
              </a:r>
              <a:r>
                <a:rPr lang="he-IL" sz="1200" b="1" dirty="0">
                  <a:solidFill>
                    <a:srgbClr val="FFFFFF"/>
                  </a:solidFill>
                  <a:latin typeface="Arial" charset="0"/>
                  <a:cs typeface="Arial" charset="0"/>
                </a:rPr>
                <a:t>©</a:t>
              </a:r>
              <a:endParaRPr lang="he-IL" sz="1200" dirty="0">
                <a:solidFill>
                  <a:srgbClr val="FFFFFF"/>
                </a:solidFill>
                <a:latin typeface="Arial" charset="0"/>
                <a:cs typeface="Arial" charset="0"/>
              </a:endParaRPr>
            </a:p>
          </p:txBody>
        </p:sp>
      </p:grpSp>
      <p:sp>
        <p:nvSpPr>
          <p:cNvPr id="16" name="מלבן 15"/>
          <p:cNvSpPr/>
          <p:nvPr/>
        </p:nvSpPr>
        <p:spPr>
          <a:xfrm>
            <a:off x="357188" y="5094288"/>
            <a:ext cx="8143875" cy="1477962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kern="0" noProof="1">
                <a:solidFill>
                  <a:prstClr val="black"/>
                </a:solidFill>
                <a:latin typeface="Arial"/>
                <a:cs typeface="Arial"/>
              </a:rPr>
              <a:t>יש התאמה בין מספר המיטוכונדריה בתא לבין הרמה של צריכת האנרגיה בו</a:t>
            </a:r>
            <a:r>
              <a:rPr lang="he-IL" kern="0" noProof="1">
                <a:solidFill>
                  <a:prstClr val="black"/>
                </a:solidFill>
                <a:latin typeface="Arial"/>
                <a:cs typeface="Arial"/>
              </a:rPr>
              <a:t>. דוגמאות: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u="sng" kern="0" noProof="1">
                <a:solidFill>
                  <a:prstClr val="black"/>
                </a:solidFill>
                <a:latin typeface="Arial"/>
                <a:cs typeface="Arial"/>
              </a:rPr>
              <a:t>בתא שומן</a:t>
            </a:r>
            <a:r>
              <a:rPr lang="he-IL" kern="0" noProof="1">
                <a:solidFill>
                  <a:prstClr val="black"/>
                </a:solidFill>
                <a:latin typeface="Arial"/>
                <a:cs typeface="Arial"/>
              </a:rPr>
              <a:t> יש רק מיטוכונדריה אחדים. תאי השומן מצויים מתחת לעור באיברים שונים ותפקידם הוא אגירת שומן</a:t>
            </a:r>
            <a:r>
              <a:rPr lang="en-US" kern="0" noProof="1">
                <a:solidFill>
                  <a:prstClr val="black"/>
                </a:solidFill>
                <a:latin typeface="Arial"/>
                <a:cs typeface="Arial"/>
              </a:rPr>
              <a:t> </a:t>
            </a:r>
            <a:r>
              <a:rPr lang="he-IL" kern="0" noProof="1">
                <a:solidFill>
                  <a:prstClr val="black"/>
                </a:solidFill>
                <a:latin typeface="Arial"/>
                <a:cs typeface="Arial"/>
              </a:rPr>
              <a:t>(</a:t>
            </a:r>
            <a:r>
              <a:rPr lang="en-US" kern="0" noProof="1">
                <a:solidFill>
                  <a:prstClr val="black"/>
                </a:solidFill>
                <a:latin typeface="Arial"/>
                <a:cs typeface="Arial"/>
              </a:rPr>
              <a:t>הפעילות בתא שומן נמוכה מאוד(</a:t>
            </a:r>
            <a:r>
              <a:rPr lang="he-IL" kern="0" noProof="1">
                <a:solidFill>
                  <a:prstClr val="black"/>
                </a:solidFill>
                <a:latin typeface="Arial"/>
                <a:cs typeface="Arial"/>
              </a:rPr>
              <a:t>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u="sng" kern="0" noProof="1">
                <a:solidFill>
                  <a:prstClr val="black"/>
                </a:solidFill>
                <a:latin typeface="Arial"/>
                <a:cs typeface="Arial"/>
              </a:rPr>
              <a:t>בתא כבד</a:t>
            </a:r>
            <a:r>
              <a:rPr lang="he-IL" kern="0" noProof="1">
                <a:solidFill>
                  <a:prstClr val="black"/>
                </a:solidFill>
                <a:latin typeface="Arial"/>
                <a:cs typeface="Arial"/>
              </a:rPr>
              <a:t> מספר המיטוכונדריה נע בין 2000-1000 לתא. </a:t>
            </a:r>
            <a:r>
              <a:rPr lang="en-US" kern="0" noProof="1">
                <a:solidFill>
                  <a:prstClr val="black"/>
                </a:solidFill>
                <a:latin typeface="Arial"/>
                <a:cs typeface="Arial"/>
              </a:rPr>
              <a:t>בתא כבד</a:t>
            </a:r>
            <a:r>
              <a:rPr lang="he-IL" kern="0" noProof="1">
                <a:solidFill>
                  <a:prstClr val="black"/>
                </a:solidFill>
                <a:latin typeface="Arial"/>
                <a:cs typeface="Arial"/>
              </a:rPr>
              <a:t> </a:t>
            </a:r>
            <a:r>
              <a:rPr lang="en-US" kern="0" noProof="1">
                <a:solidFill>
                  <a:prstClr val="black"/>
                </a:solidFill>
                <a:latin typeface="Arial"/>
                <a:cs typeface="Arial"/>
              </a:rPr>
              <a:t>מתרחשים תהליכים רבים הצורכים אנרגיה(ATP) </a:t>
            </a:r>
            <a:r>
              <a:rPr lang="he-IL" kern="0" noProof="1">
                <a:solidFill>
                  <a:prstClr val="black"/>
                </a:solidFill>
                <a:latin typeface="Arial"/>
                <a:cs typeface="Arial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31775" y="419100"/>
            <a:ext cx="8215313" cy="46038"/>
          </a:xfrm>
          <a:prstGeom prst="rect">
            <a:avLst/>
          </a:prstGeom>
          <a:blipFill dpi="0" rotWithShape="1">
            <a:blip r:embed="rId2" cstate="print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7175" name="Slide Number Placeholder 8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fld id="{18CA5152-991B-493C-ABD4-81C0DE5A68CA}" type="slidenum">
              <a:rPr lang="he-IL" sz="1100" smtClean="0">
                <a:solidFill>
                  <a:schemeClr val="bg1">
                    <a:lumMod val="50000"/>
                  </a:schemeClr>
                </a:solidFill>
              </a:rPr>
              <a:pPr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19</a:t>
            </a:fld>
            <a:endParaRPr lang="he-IL" sz="1100" dirty="0" smtClean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" name="כותרת 5"/>
          <p:cNvSpPr>
            <a:spLocks noGrp="1"/>
          </p:cNvSpPr>
          <p:nvPr>
            <p:ph type="ctrTitle"/>
          </p:nvPr>
        </p:nvSpPr>
        <p:spPr>
          <a:xfrm>
            <a:off x="190500" y="71438"/>
            <a:ext cx="8558213" cy="441325"/>
          </a:xfrm>
        </p:spPr>
        <p:txBody>
          <a:bodyPr/>
          <a:lstStyle/>
          <a:p>
            <a:pPr fontAlgn="auto">
              <a:defRPr/>
            </a:pPr>
            <a:r>
              <a:rPr lang="he-IL" sz="1800" b="1" dirty="0" smtClean="0">
                <a:solidFill>
                  <a:schemeClr val="accent3"/>
                </a:solidFill>
              </a:rPr>
              <a:t>דרך הריאות נכנס חמצן המנוצל בתאים לנשימה תאית, ונפלט </a:t>
            </a:r>
            <a:r>
              <a:rPr lang="en-US" sz="1800" b="1" dirty="0" smtClean="0">
                <a:solidFill>
                  <a:schemeClr val="accent3"/>
                </a:solidFill>
              </a:rPr>
              <a:t>CO</a:t>
            </a:r>
            <a:r>
              <a:rPr lang="en-US" sz="1800" b="1" baseline="-25000" dirty="0" smtClean="0">
                <a:solidFill>
                  <a:schemeClr val="accent3"/>
                </a:solidFill>
              </a:rPr>
              <a:t>2</a:t>
            </a:r>
            <a:r>
              <a:rPr lang="he-IL" sz="1800" b="1" dirty="0" smtClean="0">
                <a:solidFill>
                  <a:schemeClr val="accent3"/>
                </a:solidFill>
              </a:rPr>
              <a:t> שמקורו בנשימה התאית</a:t>
            </a:r>
          </a:p>
        </p:txBody>
      </p:sp>
      <p:sp>
        <p:nvSpPr>
          <p:cNvPr id="10" name="Rectangle 17"/>
          <p:cNvSpPr/>
          <p:nvPr/>
        </p:nvSpPr>
        <p:spPr>
          <a:xfrm>
            <a:off x="4643438" y="1071563"/>
            <a:ext cx="4071937" cy="1500187"/>
          </a:xfrm>
          <a:prstGeom prst="rect">
            <a:avLst/>
          </a:prstGeom>
          <a:noFill/>
          <a:ln w="127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u="sng" dirty="0">
                <a:solidFill>
                  <a:prstClr val="black"/>
                </a:solidFill>
              </a:rPr>
              <a:t>תהליך הנשימה בריאות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dirty="0">
                <a:solidFill>
                  <a:prstClr val="black"/>
                </a:solidFill>
              </a:rPr>
              <a:t>הריאות הן ה"שער" שדרכו חמצן נכנס לגוף, ופחמן </a:t>
            </a:r>
            <a:r>
              <a:rPr lang="he-IL" dirty="0" smtClean="0">
                <a:solidFill>
                  <a:prstClr val="black"/>
                </a:solidFill>
              </a:rPr>
              <a:t>דו</a:t>
            </a:r>
            <a:r>
              <a:rPr lang="he-IL" dirty="0" smtClean="0">
                <a:solidFill>
                  <a:prstClr val="black"/>
                </a:solidFill>
                <a:latin typeface="Arial"/>
                <a:cs typeface="Arial"/>
              </a:rPr>
              <a:t>־</a:t>
            </a:r>
            <a:r>
              <a:rPr lang="he-IL" dirty="0" smtClean="0">
                <a:solidFill>
                  <a:prstClr val="black"/>
                </a:solidFill>
              </a:rPr>
              <a:t>חמצני </a:t>
            </a:r>
            <a:r>
              <a:rPr lang="he-IL" dirty="0">
                <a:solidFill>
                  <a:prstClr val="black"/>
                </a:solidFill>
              </a:rPr>
              <a:t>יוצא מן הגוף.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dirty="0">
                <a:solidFill>
                  <a:prstClr val="black"/>
                </a:solidFill>
              </a:rPr>
              <a:t>תהליך הנשימה בריאות כולל את השאיפה, חילופי הגזים בין האוויר לדם והנשיפה.</a:t>
            </a:r>
          </a:p>
        </p:txBody>
      </p:sp>
      <p:sp>
        <p:nvSpPr>
          <p:cNvPr id="13" name="Rectangle 17"/>
          <p:cNvSpPr/>
          <p:nvPr/>
        </p:nvSpPr>
        <p:spPr>
          <a:xfrm>
            <a:off x="0" y="2636838"/>
            <a:ext cx="1906588" cy="2233612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sz="1600" dirty="0">
                <a:solidFill>
                  <a:prstClr val="black"/>
                </a:solidFill>
              </a:rPr>
              <a:t>החמצן נצרך </a:t>
            </a:r>
            <a:r>
              <a:rPr lang="he-IL" sz="1600" u="sng" dirty="0">
                <a:solidFill>
                  <a:prstClr val="black"/>
                </a:solidFill>
              </a:rPr>
              <a:t>בכל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sz="1600" u="sng" dirty="0">
                <a:solidFill>
                  <a:prstClr val="black"/>
                </a:solidFill>
              </a:rPr>
              <a:t>תאי הגוף </a:t>
            </a:r>
            <a:r>
              <a:rPr lang="he-IL" sz="1600" dirty="0">
                <a:solidFill>
                  <a:prstClr val="black"/>
                </a:solidFill>
              </a:rPr>
              <a:t>בתהליך </a:t>
            </a:r>
            <a:r>
              <a:rPr lang="he-IL" sz="1600" u="sng" dirty="0">
                <a:solidFill>
                  <a:prstClr val="black"/>
                </a:solidFill>
              </a:rPr>
              <a:t>הנשימה התאית</a:t>
            </a:r>
            <a:r>
              <a:rPr lang="he-IL" sz="1600" dirty="0">
                <a:solidFill>
                  <a:prstClr val="black"/>
                </a:solidFill>
              </a:rPr>
              <a:t>. בתהליך זה נוצר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sz="1600" dirty="0">
                <a:solidFill>
                  <a:prstClr val="black"/>
                </a:solidFill>
              </a:rPr>
              <a:t>פחמן </a:t>
            </a:r>
            <a:r>
              <a:rPr lang="he-IL" sz="1600" dirty="0" smtClean="0">
                <a:solidFill>
                  <a:prstClr val="black"/>
                </a:solidFill>
              </a:rPr>
              <a:t>דו</a:t>
            </a:r>
            <a:r>
              <a:rPr lang="he-IL" sz="1600" dirty="0" smtClean="0">
                <a:solidFill>
                  <a:prstClr val="black"/>
                </a:solidFill>
                <a:latin typeface="Arial"/>
                <a:cs typeface="Arial"/>
              </a:rPr>
              <a:t>־</a:t>
            </a:r>
            <a:r>
              <a:rPr lang="he-IL" sz="1600" dirty="0" smtClean="0">
                <a:solidFill>
                  <a:prstClr val="black"/>
                </a:solidFill>
              </a:rPr>
              <a:t>חמצני</a:t>
            </a:r>
            <a:r>
              <a:rPr lang="he-IL" sz="1600" dirty="0">
                <a:solidFill>
                  <a:prstClr val="black"/>
                </a:solidFill>
              </a:rPr>
              <a:t>.</a:t>
            </a:r>
          </a:p>
        </p:txBody>
      </p:sp>
      <p:grpSp>
        <p:nvGrpSpPr>
          <p:cNvPr id="70663" name="קבוצה 1"/>
          <p:cNvGrpSpPr>
            <a:grpSpLocks/>
          </p:cNvGrpSpPr>
          <p:nvPr/>
        </p:nvGrpSpPr>
        <p:grpSpPr bwMode="auto">
          <a:xfrm>
            <a:off x="1319213" y="692150"/>
            <a:ext cx="2603500" cy="5305425"/>
            <a:chOff x="1295400" y="690672"/>
            <a:chExt cx="2602896" cy="5305426"/>
          </a:xfrm>
        </p:grpSpPr>
        <p:pic>
          <p:nvPicPr>
            <p:cNvPr id="70678" name="Picture 5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36196" y="690672"/>
              <a:ext cx="1562100" cy="53054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" name="Rectangle 17"/>
            <p:cNvSpPr/>
            <p:nvPr/>
          </p:nvSpPr>
          <p:spPr>
            <a:xfrm>
              <a:off x="2703185" y="1557447"/>
              <a:ext cx="795153" cy="352425"/>
            </a:xfrm>
            <a:prstGeom prst="rect">
              <a:avLst/>
            </a:prstGeom>
            <a:noFill/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he-IL" sz="1400" dirty="0">
                  <a:solidFill>
                    <a:prstClr val="white"/>
                  </a:solidFill>
                </a:rPr>
                <a:t>ריאות</a:t>
              </a:r>
            </a:p>
          </p:txBody>
        </p:sp>
        <p:sp>
          <p:nvSpPr>
            <p:cNvPr id="3" name="סוגר מסולסל שמאלי 2"/>
            <p:cNvSpPr/>
            <p:nvPr/>
          </p:nvSpPr>
          <p:spPr>
            <a:xfrm>
              <a:off x="1920730" y="690672"/>
              <a:ext cx="358692" cy="5305426"/>
            </a:xfrm>
            <a:prstGeom prst="leftBrace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1" anchor="ctr"/>
            <a:lstStyle/>
            <a:p>
              <a:pPr algn="ctr">
                <a:defRPr/>
              </a:pPr>
              <a:endParaRPr lang="he-IL" dirty="0">
                <a:solidFill>
                  <a:prstClr val="black"/>
                </a:solidFill>
              </a:endParaRPr>
            </a:p>
          </p:txBody>
        </p:sp>
        <p:cxnSp>
          <p:nvCxnSpPr>
            <p:cNvPr id="8" name="מחבר חץ ישר 7"/>
            <p:cNvCxnSpPr/>
            <p:nvPr/>
          </p:nvCxnSpPr>
          <p:spPr>
            <a:xfrm flipH="1">
              <a:off x="2915861" y="1751122"/>
              <a:ext cx="71421" cy="176213"/>
            </a:xfrm>
            <a:prstGeom prst="straightConnector1">
              <a:avLst/>
            </a:prstGeom>
            <a:ln>
              <a:solidFill>
                <a:schemeClr val="bg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מחבר חץ ישר 14"/>
            <p:cNvCxnSpPr/>
            <p:nvPr/>
          </p:nvCxnSpPr>
          <p:spPr>
            <a:xfrm>
              <a:off x="3298360" y="1792397"/>
              <a:ext cx="96815" cy="134938"/>
            </a:xfrm>
            <a:prstGeom prst="straightConnector1">
              <a:avLst/>
            </a:prstGeom>
            <a:ln>
              <a:solidFill>
                <a:schemeClr val="bg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אליפסה 13"/>
            <p:cNvSpPr/>
            <p:nvPr/>
          </p:nvSpPr>
          <p:spPr>
            <a:xfrm>
              <a:off x="2819046" y="1751122"/>
              <a:ext cx="336472" cy="55245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>
                <a:defRPr/>
              </a:pPr>
              <a:endParaRPr lang="he-IL" dirty="0">
                <a:solidFill>
                  <a:prstClr val="white"/>
                </a:solidFill>
              </a:endParaRPr>
            </a:p>
          </p:txBody>
        </p:sp>
        <p:sp>
          <p:nvSpPr>
            <p:cNvPr id="18" name="אליפסה 17"/>
            <p:cNvSpPr/>
            <p:nvPr/>
          </p:nvSpPr>
          <p:spPr>
            <a:xfrm>
              <a:off x="3298360" y="1751122"/>
              <a:ext cx="336472" cy="55245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>
                <a:defRPr/>
              </a:pPr>
              <a:endParaRPr lang="he-IL" dirty="0">
                <a:solidFill>
                  <a:prstClr val="white"/>
                </a:solidFill>
              </a:endParaRPr>
            </a:p>
          </p:txBody>
        </p:sp>
        <p:sp>
          <p:nvSpPr>
            <p:cNvPr id="27" name="Rectangle 17"/>
            <p:cNvSpPr/>
            <p:nvPr/>
          </p:nvSpPr>
          <p:spPr>
            <a:xfrm>
              <a:off x="1295400" y="852597"/>
              <a:ext cx="612633" cy="330200"/>
            </a:xfrm>
            <a:prstGeom prst="rect">
              <a:avLst/>
            </a:prstGeom>
            <a:noFill/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600" dirty="0">
                  <a:solidFill>
                    <a:prstClr val="black"/>
                  </a:solidFill>
                </a:rPr>
                <a:t>O</a:t>
              </a:r>
              <a:r>
                <a:rPr lang="en-US" sz="900" dirty="0">
                  <a:solidFill>
                    <a:prstClr val="black"/>
                  </a:solidFill>
                </a:rPr>
                <a:t>2</a:t>
              </a:r>
              <a:endParaRPr lang="he-IL" sz="1600" dirty="0">
                <a:solidFill>
                  <a:prstClr val="black"/>
                </a:solidFill>
              </a:endParaRPr>
            </a:p>
          </p:txBody>
        </p:sp>
        <p:sp>
          <p:nvSpPr>
            <p:cNvPr id="28" name="Rectangle 17"/>
            <p:cNvSpPr/>
            <p:nvPr/>
          </p:nvSpPr>
          <p:spPr>
            <a:xfrm>
              <a:off x="1309684" y="1039922"/>
              <a:ext cx="611046" cy="330200"/>
            </a:xfrm>
            <a:prstGeom prst="rect">
              <a:avLst/>
            </a:prstGeom>
            <a:noFill/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600" dirty="0">
                  <a:solidFill>
                    <a:prstClr val="black"/>
                  </a:solidFill>
                </a:rPr>
                <a:t>CO</a:t>
              </a:r>
              <a:r>
                <a:rPr lang="en-US" sz="900" dirty="0">
                  <a:solidFill>
                    <a:prstClr val="black"/>
                  </a:solidFill>
                </a:rPr>
                <a:t>2</a:t>
              </a:r>
              <a:endParaRPr lang="he-IL" sz="1600" dirty="0">
                <a:solidFill>
                  <a:prstClr val="black"/>
                </a:solidFill>
              </a:endParaRPr>
            </a:p>
          </p:txBody>
        </p:sp>
        <p:cxnSp>
          <p:nvCxnSpPr>
            <p:cNvPr id="29" name="מחבר חץ ישר 28"/>
            <p:cNvCxnSpPr/>
            <p:nvPr/>
          </p:nvCxnSpPr>
          <p:spPr>
            <a:xfrm>
              <a:off x="1882639" y="1039922"/>
              <a:ext cx="563431" cy="0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מחבר חץ ישר 35"/>
            <p:cNvCxnSpPr/>
            <p:nvPr/>
          </p:nvCxnSpPr>
          <p:spPr>
            <a:xfrm flipH="1">
              <a:off x="1881051" y="1185972"/>
              <a:ext cx="563432" cy="0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" name="Rectangle 17"/>
          <p:cNvSpPr/>
          <p:nvPr/>
        </p:nvSpPr>
        <p:spPr>
          <a:xfrm>
            <a:off x="4643438" y="3143250"/>
            <a:ext cx="4071937" cy="2928938"/>
          </a:xfrm>
          <a:prstGeom prst="rect">
            <a:avLst/>
          </a:prstGeom>
          <a:noFill/>
          <a:ln w="127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u="sng" dirty="0">
                <a:solidFill>
                  <a:prstClr val="black"/>
                </a:solidFill>
              </a:rPr>
              <a:t>תהליך הנשימה התאית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dirty="0">
                <a:solidFill>
                  <a:prstClr val="black"/>
                </a:solidFill>
              </a:rPr>
              <a:t>החמצן מועבר דרך הדם לכל תאי הגוף ומשתתף בתהליך </a:t>
            </a:r>
            <a:r>
              <a:rPr lang="he-IL" dirty="0">
                <a:solidFill>
                  <a:srgbClr val="FF6600"/>
                </a:solidFill>
              </a:rPr>
              <a:t>הנשימה התאית</a:t>
            </a:r>
            <a:r>
              <a:rPr lang="he-IL" dirty="0">
                <a:solidFill>
                  <a:prstClr val="black"/>
                </a:solidFill>
              </a:rPr>
              <a:t>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dirty="0">
                <a:solidFill>
                  <a:prstClr val="black"/>
                </a:solidFill>
              </a:rPr>
              <a:t>בתהליך הנשימה התאית חומרי המזון מפורקים </a:t>
            </a:r>
            <a:r>
              <a:rPr lang="he-IL" u="sng" dirty="0">
                <a:solidFill>
                  <a:prstClr val="black"/>
                </a:solidFill>
              </a:rPr>
              <a:t>והאנרגיה האצורה בהם נפלטת</a:t>
            </a:r>
            <a:r>
              <a:rPr lang="he-IL" dirty="0">
                <a:solidFill>
                  <a:prstClr val="black"/>
                </a:solidFill>
              </a:rPr>
              <a:t>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dirty="0">
                <a:solidFill>
                  <a:prstClr val="black"/>
                </a:solidFill>
              </a:rPr>
              <a:t>האנרגיה מנוצלת לתהליכי החיים של התאים, ובלעדיה לא יתקיימו החיים.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dirty="0">
                <a:solidFill>
                  <a:prstClr val="black"/>
                </a:solidFill>
              </a:rPr>
              <a:t>בתהליך זה נוצר פחמן </a:t>
            </a:r>
            <a:r>
              <a:rPr lang="he-IL" dirty="0" smtClean="0">
                <a:solidFill>
                  <a:prstClr val="black"/>
                </a:solidFill>
              </a:rPr>
              <a:t>דו</a:t>
            </a:r>
            <a:r>
              <a:rPr lang="he-IL" dirty="0" smtClean="0">
                <a:solidFill>
                  <a:prstClr val="black"/>
                </a:solidFill>
                <a:latin typeface="Arial"/>
                <a:cs typeface="Arial"/>
              </a:rPr>
              <a:t>־</a:t>
            </a:r>
            <a:r>
              <a:rPr lang="he-IL" dirty="0" smtClean="0">
                <a:solidFill>
                  <a:prstClr val="black"/>
                </a:solidFill>
              </a:rPr>
              <a:t>חמצני</a:t>
            </a:r>
            <a:r>
              <a:rPr lang="he-IL" dirty="0">
                <a:solidFill>
                  <a:prstClr val="black"/>
                </a:solidFill>
              </a:rPr>
              <a:t>, שהוא חומר פסולת, המועבר מן התאים לדם, ודרכו אל הריאות והחוצה.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he-IL" dirty="0">
              <a:solidFill>
                <a:prstClr val="black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he-IL" dirty="0">
              <a:solidFill>
                <a:prstClr val="black"/>
              </a:solidFill>
            </a:endParaRPr>
          </a:p>
        </p:txBody>
      </p:sp>
      <p:grpSp>
        <p:nvGrpSpPr>
          <p:cNvPr id="70665" name="קבוצה 24"/>
          <p:cNvGrpSpPr>
            <a:grpSpLocks/>
          </p:cNvGrpSpPr>
          <p:nvPr/>
        </p:nvGrpSpPr>
        <p:grpSpPr bwMode="auto">
          <a:xfrm>
            <a:off x="7072313" y="571500"/>
            <a:ext cx="785812" cy="500063"/>
            <a:chOff x="7500958" y="642918"/>
            <a:chExt cx="785818" cy="500066"/>
          </a:xfrm>
        </p:grpSpPr>
        <p:sp>
          <p:nvSpPr>
            <p:cNvPr id="21" name="חץ למטה 20"/>
            <p:cNvSpPr/>
            <p:nvPr/>
          </p:nvSpPr>
          <p:spPr>
            <a:xfrm>
              <a:off x="7572396" y="642918"/>
              <a:ext cx="714380" cy="500066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>
                <a:defRPr/>
              </a:pPr>
              <a:endParaRPr lang="he-IL">
                <a:solidFill>
                  <a:prstClr val="white"/>
                </a:solidFill>
              </a:endParaRPr>
            </a:p>
          </p:txBody>
        </p:sp>
        <p:sp>
          <p:nvSpPr>
            <p:cNvPr id="24" name="Rectangle 17"/>
            <p:cNvSpPr/>
            <p:nvPr/>
          </p:nvSpPr>
          <p:spPr bwMode="auto">
            <a:xfrm>
              <a:off x="7500958" y="714356"/>
              <a:ext cx="612780" cy="330202"/>
            </a:xfrm>
            <a:prstGeom prst="rect">
              <a:avLst/>
            </a:prstGeom>
            <a:noFill/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400" dirty="0">
                  <a:solidFill>
                    <a:prstClr val="black"/>
                  </a:solidFill>
                </a:rPr>
                <a:t>O</a:t>
              </a:r>
              <a:r>
                <a:rPr lang="en-US" sz="800" dirty="0">
                  <a:solidFill>
                    <a:prstClr val="black"/>
                  </a:solidFill>
                </a:rPr>
                <a:t>2</a:t>
              </a:r>
              <a:endParaRPr lang="he-IL" sz="800" dirty="0">
                <a:solidFill>
                  <a:prstClr val="black"/>
                </a:solidFill>
              </a:endParaRPr>
            </a:p>
          </p:txBody>
        </p:sp>
      </p:grpSp>
      <p:grpSp>
        <p:nvGrpSpPr>
          <p:cNvPr id="70666" name="קבוצה 32"/>
          <p:cNvGrpSpPr>
            <a:grpSpLocks/>
          </p:cNvGrpSpPr>
          <p:nvPr/>
        </p:nvGrpSpPr>
        <p:grpSpPr bwMode="auto">
          <a:xfrm>
            <a:off x="6000750" y="2643188"/>
            <a:ext cx="857250" cy="500062"/>
            <a:chOff x="5929322" y="2643182"/>
            <a:chExt cx="857256" cy="500066"/>
          </a:xfrm>
        </p:grpSpPr>
        <p:sp>
          <p:nvSpPr>
            <p:cNvPr id="23" name="חץ למעלה 22"/>
            <p:cNvSpPr/>
            <p:nvPr/>
          </p:nvSpPr>
          <p:spPr>
            <a:xfrm>
              <a:off x="6000761" y="2643182"/>
              <a:ext cx="785817" cy="500066"/>
            </a:xfrm>
            <a:prstGeom prst="up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>
                <a:defRPr/>
              </a:pPr>
              <a:endParaRPr lang="he-IL">
                <a:solidFill>
                  <a:prstClr val="white"/>
                </a:solidFill>
              </a:endParaRPr>
            </a:p>
          </p:txBody>
        </p:sp>
        <p:sp>
          <p:nvSpPr>
            <p:cNvPr id="32" name="Rectangle 17"/>
            <p:cNvSpPr/>
            <p:nvPr/>
          </p:nvSpPr>
          <p:spPr bwMode="auto">
            <a:xfrm>
              <a:off x="5929322" y="2714620"/>
              <a:ext cx="714380" cy="330203"/>
            </a:xfrm>
            <a:prstGeom prst="rect">
              <a:avLst/>
            </a:prstGeom>
            <a:noFill/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400" dirty="0">
                  <a:solidFill>
                    <a:prstClr val="black"/>
                  </a:solidFill>
                </a:rPr>
                <a:t>CO</a:t>
              </a:r>
              <a:r>
                <a:rPr lang="en-US" sz="800" dirty="0">
                  <a:solidFill>
                    <a:prstClr val="black"/>
                  </a:solidFill>
                </a:rPr>
                <a:t>2</a:t>
              </a:r>
              <a:endParaRPr lang="he-IL" sz="800" dirty="0">
                <a:solidFill>
                  <a:prstClr val="black"/>
                </a:solidFill>
              </a:endParaRPr>
            </a:p>
          </p:txBody>
        </p:sp>
      </p:grpSp>
      <p:grpSp>
        <p:nvGrpSpPr>
          <p:cNvPr id="70667" name="קבוצה 33"/>
          <p:cNvGrpSpPr>
            <a:grpSpLocks/>
          </p:cNvGrpSpPr>
          <p:nvPr/>
        </p:nvGrpSpPr>
        <p:grpSpPr bwMode="auto">
          <a:xfrm>
            <a:off x="6000750" y="571500"/>
            <a:ext cx="857250" cy="500063"/>
            <a:chOff x="5929322" y="2643182"/>
            <a:chExt cx="857256" cy="500066"/>
          </a:xfrm>
        </p:grpSpPr>
        <p:sp>
          <p:nvSpPr>
            <p:cNvPr id="35" name="חץ למעלה 34"/>
            <p:cNvSpPr/>
            <p:nvPr/>
          </p:nvSpPr>
          <p:spPr>
            <a:xfrm>
              <a:off x="6000761" y="2643182"/>
              <a:ext cx="785817" cy="500066"/>
            </a:xfrm>
            <a:prstGeom prst="up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>
                <a:defRPr/>
              </a:pPr>
              <a:endParaRPr lang="he-IL">
                <a:solidFill>
                  <a:prstClr val="white"/>
                </a:solidFill>
              </a:endParaRPr>
            </a:p>
          </p:txBody>
        </p:sp>
        <p:sp>
          <p:nvSpPr>
            <p:cNvPr id="37" name="Rectangle 17"/>
            <p:cNvSpPr/>
            <p:nvPr/>
          </p:nvSpPr>
          <p:spPr bwMode="auto">
            <a:xfrm>
              <a:off x="5929322" y="2714620"/>
              <a:ext cx="714380" cy="330202"/>
            </a:xfrm>
            <a:prstGeom prst="rect">
              <a:avLst/>
            </a:prstGeom>
            <a:noFill/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400" dirty="0">
                  <a:solidFill>
                    <a:prstClr val="black"/>
                  </a:solidFill>
                </a:rPr>
                <a:t>CO</a:t>
              </a:r>
              <a:r>
                <a:rPr lang="en-US" sz="800" dirty="0">
                  <a:solidFill>
                    <a:prstClr val="black"/>
                  </a:solidFill>
                </a:rPr>
                <a:t>2</a:t>
              </a:r>
              <a:endParaRPr lang="he-IL" sz="800" dirty="0">
                <a:solidFill>
                  <a:prstClr val="black"/>
                </a:solidFill>
              </a:endParaRPr>
            </a:p>
          </p:txBody>
        </p:sp>
      </p:grpSp>
      <p:grpSp>
        <p:nvGrpSpPr>
          <p:cNvPr id="70668" name="קבוצה 37"/>
          <p:cNvGrpSpPr>
            <a:grpSpLocks/>
          </p:cNvGrpSpPr>
          <p:nvPr/>
        </p:nvGrpSpPr>
        <p:grpSpPr bwMode="auto">
          <a:xfrm>
            <a:off x="7215188" y="2643188"/>
            <a:ext cx="785812" cy="500062"/>
            <a:chOff x="7500958" y="642918"/>
            <a:chExt cx="785818" cy="500066"/>
          </a:xfrm>
        </p:grpSpPr>
        <p:sp>
          <p:nvSpPr>
            <p:cNvPr id="39" name="חץ למטה 38"/>
            <p:cNvSpPr/>
            <p:nvPr/>
          </p:nvSpPr>
          <p:spPr>
            <a:xfrm>
              <a:off x="7572396" y="642918"/>
              <a:ext cx="714380" cy="500066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>
                <a:defRPr/>
              </a:pPr>
              <a:endParaRPr lang="he-IL">
                <a:solidFill>
                  <a:prstClr val="white"/>
                </a:solidFill>
              </a:endParaRPr>
            </a:p>
          </p:txBody>
        </p:sp>
        <p:sp>
          <p:nvSpPr>
            <p:cNvPr id="40" name="Rectangle 17"/>
            <p:cNvSpPr/>
            <p:nvPr/>
          </p:nvSpPr>
          <p:spPr bwMode="auto">
            <a:xfrm>
              <a:off x="7500958" y="714356"/>
              <a:ext cx="612780" cy="330203"/>
            </a:xfrm>
            <a:prstGeom prst="rect">
              <a:avLst/>
            </a:prstGeom>
            <a:noFill/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400" dirty="0">
                  <a:solidFill>
                    <a:prstClr val="black"/>
                  </a:solidFill>
                </a:rPr>
                <a:t>O</a:t>
              </a:r>
              <a:r>
                <a:rPr lang="en-US" sz="800" dirty="0">
                  <a:solidFill>
                    <a:prstClr val="black"/>
                  </a:solidFill>
                </a:rPr>
                <a:t>2</a:t>
              </a:r>
              <a:endParaRPr lang="he-IL" sz="800" dirty="0">
                <a:solidFill>
                  <a:prstClr val="black"/>
                </a:solidFill>
              </a:endParaRPr>
            </a:p>
          </p:txBody>
        </p:sp>
      </p:grpSp>
      <p:sp>
        <p:nvSpPr>
          <p:cNvPr id="70669" name="מלבן 1"/>
          <p:cNvSpPr>
            <a:spLocks noChangeArrowheads="1"/>
          </p:cNvSpPr>
          <p:nvPr/>
        </p:nvSpPr>
        <p:spPr bwMode="auto">
          <a:xfrm>
            <a:off x="611188" y="6270625"/>
            <a:ext cx="803275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he-IL" sz="1600" dirty="0"/>
              <a:t>השאלה הבאה עוסקת בתהליך הנשימה בריאות ובנשימה התאית.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31775" y="419100"/>
            <a:ext cx="8215313" cy="46038"/>
          </a:xfrm>
          <a:prstGeom prst="rect">
            <a:avLst/>
          </a:prstGeom>
          <a:blipFill dpi="0" rotWithShape="1">
            <a:blip r:embed="rId2" cstate="print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7175" name="Slide Number Placeholder 8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3A50190-FC56-4E1C-BF78-47BB291244CA}" type="slidenum">
              <a:rPr lang="he-IL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20</a:t>
            </a:fld>
            <a:endParaRPr lang="he-IL" dirty="0" smtClean="0"/>
          </a:p>
        </p:txBody>
      </p:sp>
      <p:sp>
        <p:nvSpPr>
          <p:cNvPr id="6" name="כותרת 5"/>
          <p:cNvSpPr>
            <a:spLocks noGrp="1"/>
          </p:cNvSpPr>
          <p:nvPr>
            <p:ph type="ctrTitle"/>
          </p:nvPr>
        </p:nvSpPr>
        <p:spPr>
          <a:xfrm>
            <a:off x="785813" y="71438"/>
            <a:ext cx="7772400" cy="441325"/>
          </a:xfrm>
        </p:spPr>
        <p:txBody>
          <a:bodyPr/>
          <a:lstStyle/>
          <a:p>
            <a:pPr fontAlgn="auto">
              <a:defRPr/>
            </a:pPr>
            <a:r>
              <a:rPr lang="he-IL" sz="1800" b="1" dirty="0" smtClean="0">
                <a:solidFill>
                  <a:srgbClr val="FF6600"/>
                </a:solidFill>
                <a:ea typeface="+mn-ea"/>
              </a:rPr>
              <a:t>סימולציה העוסקת בקשר בין תהליך הנשימה בריאות לתהליך הנשימה התאית</a:t>
            </a:r>
            <a:endParaRPr lang="he-IL" sz="1800" dirty="0" smtClean="0"/>
          </a:p>
        </p:txBody>
      </p:sp>
      <p:sp>
        <p:nvSpPr>
          <p:cNvPr id="16" name="TextBox 15"/>
          <p:cNvSpPr txBox="1"/>
          <p:nvPr/>
        </p:nvSpPr>
        <p:spPr>
          <a:xfrm>
            <a:off x="474712" y="4812060"/>
            <a:ext cx="8183563" cy="646331"/>
          </a:xfrm>
          <a:prstGeom prst="rect">
            <a:avLst/>
          </a:prstGeom>
          <a:noFill/>
          <a:ln w="19050">
            <a:noFill/>
          </a:ln>
          <a:effectLst>
            <a:outerShdw sx="102000" sy="102000" algn="tl" rotWithShape="0">
              <a:schemeClr val="bg1">
                <a:lumMod val="65000"/>
                <a:alpha val="0"/>
              </a:schemeClr>
            </a:outerShdw>
          </a:effectLst>
        </p:spPr>
        <p:txBody>
          <a:bodyPr rtlCol="1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dirty="0" smtClean="0">
                <a:solidFill>
                  <a:srgbClr val="1F497D"/>
                </a:solidFill>
                <a:hlinkClick r:id="rId3"/>
              </a:rPr>
              <a:t>סימולציה: מעבר חמצן וחומרי מזון אל התאים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dirty="0" smtClean="0">
                <a:solidFill>
                  <a:srgbClr val="1F497D"/>
                </a:solidFill>
                <a:hlinkClick r:id="rId3"/>
              </a:rPr>
              <a:t>עוסקת בקשר שבין הנשימה בריאות וספיגת המזון במעי לתהליך הנשימה בתאים</a:t>
            </a:r>
            <a:r>
              <a:rPr lang="he-IL" u="sng" dirty="0" smtClean="0">
                <a:solidFill>
                  <a:srgbClr val="1F497D"/>
                </a:solidFill>
                <a:hlinkClick r:id="rId3"/>
              </a:rPr>
              <a:t>.</a:t>
            </a:r>
            <a:endParaRPr lang="he-IL" u="sng" dirty="0">
              <a:solidFill>
                <a:srgbClr val="1F497D"/>
              </a:solidFill>
            </a:endParaRPr>
          </a:p>
        </p:txBody>
      </p:sp>
      <p:sp>
        <p:nvSpPr>
          <p:cNvPr id="8" name="Slide Number Placeholder 8"/>
          <p:cNvSpPr txBox="1">
            <a:spLocks/>
          </p:cNvSpPr>
          <p:nvPr/>
        </p:nvSpPr>
        <p:spPr bwMode="auto">
          <a:xfrm>
            <a:off x="219255" y="6492875"/>
            <a:ext cx="573881" cy="365125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he-IL"/>
            </a:defPPr>
            <a:lvl1pPr algn="l" rtl="1" fontAlgn="auto">
              <a:spcBef>
                <a:spcPts val="0"/>
              </a:spcBef>
              <a:spcAft>
                <a:spcPts val="0"/>
              </a:spcAft>
              <a:defRPr kern="1200">
                <a:solidFill>
                  <a:srgbClr val="FFFCF7"/>
                </a:solidFill>
                <a:latin typeface="+mn-lt"/>
                <a:ea typeface="+mn-ea"/>
                <a:cs typeface="+mn-cs"/>
              </a:defRPr>
            </a:lvl1pPr>
            <a:lvl2pPr marL="457200" algn="r" rtl="1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914400" algn="r" rtl="1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371600" algn="r" rtl="1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1828800" algn="r" rtl="1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2860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6pPr>
            <a:lvl7pPr marL="27432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7pPr>
            <a:lvl8pPr marL="32004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8pPr>
            <a:lvl9pPr marL="36576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74CB5D1-A51C-4B8E-8B5A-1FBD666E3E09}" type="slidenum">
              <a:rPr lang="he-IL" sz="1100" smtClean="0">
                <a:solidFill>
                  <a:prstClr val="white">
                    <a:lumMod val="75000"/>
                  </a:prstClr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20</a:t>
            </a:fld>
            <a:endParaRPr lang="he-IL" sz="1100" dirty="0" smtClean="0">
              <a:solidFill>
                <a:prstClr val="white">
                  <a:lumMod val="75000"/>
                </a:prst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508" y="1124744"/>
            <a:ext cx="8014194" cy="35983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36053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31775" y="419100"/>
            <a:ext cx="8215313" cy="46038"/>
          </a:xfrm>
          <a:prstGeom prst="rect">
            <a:avLst/>
          </a:prstGeom>
          <a:blipFill dpi="0" rotWithShape="1">
            <a:blip r:embed="rId2" cstate="print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7175" name="Slide Number Placeholder 8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52B4F2E-2CAA-4A8D-9B90-9C3255F87D75}" type="slidenum">
              <a:rPr lang="he-IL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21</a:t>
            </a:fld>
            <a:endParaRPr lang="he-IL" dirty="0" smtClean="0"/>
          </a:p>
        </p:txBody>
      </p:sp>
      <p:sp>
        <p:nvSpPr>
          <p:cNvPr id="6" name="כותרת 5"/>
          <p:cNvSpPr>
            <a:spLocks noGrp="1"/>
          </p:cNvSpPr>
          <p:nvPr>
            <p:ph type="ctrTitle"/>
          </p:nvPr>
        </p:nvSpPr>
        <p:spPr>
          <a:xfrm>
            <a:off x="785813" y="71438"/>
            <a:ext cx="7772400" cy="441325"/>
          </a:xfrm>
        </p:spPr>
        <p:txBody>
          <a:bodyPr/>
          <a:lstStyle/>
          <a:p>
            <a:pPr fontAlgn="auto">
              <a:defRPr/>
            </a:pPr>
            <a:r>
              <a:rPr lang="he-IL" sz="1800" b="1" dirty="0" smtClean="0">
                <a:solidFill>
                  <a:srgbClr val="FF6600"/>
                </a:solidFill>
                <a:ea typeface="+mn-ea"/>
              </a:rPr>
              <a:t>שאלה 6</a:t>
            </a:r>
            <a:endParaRPr lang="he-IL" sz="1800" dirty="0" smtClean="0"/>
          </a:p>
        </p:txBody>
      </p:sp>
      <p:sp>
        <p:nvSpPr>
          <p:cNvPr id="9" name="TextBox 8"/>
          <p:cNvSpPr txBox="1"/>
          <p:nvPr/>
        </p:nvSpPr>
        <p:spPr>
          <a:xfrm>
            <a:off x="261938" y="492125"/>
            <a:ext cx="8382000" cy="1200150"/>
          </a:xfrm>
          <a:prstGeom prst="rect">
            <a:avLst/>
          </a:prstGeom>
          <a:noFill/>
          <a:ln w="19050">
            <a:noFill/>
          </a:ln>
          <a:effectLst>
            <a:outerShdw sx="102000" sy="102000" algn="tl" rotWithShape="0">
              <a:schemeClr val="bg1">
                <a:lumMod val="65000"/>
                <a:alpha val="0"/>
              </a:schemeClr>
            </a:outerShdw>
          </a:effectLst>
        </p:spPr>
        <p:txBody>
          <a:bodyPr rtlCol="1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b="1" dirty="0">
                <a:solidFill>
                  <a:srgbClr val="1D4C72"/>
                </a:solidFill>
              </a:rPr>
              <a:t>שאלה 6: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dirty="0">
                <a:solidFill>
                  <a:srgbClr val="1D4C72"/>
                </a:solidFill>
              </a:rPr>
              <a:t>בטבלה הבאה יש </a:t>
            </a:r>
            <a:r>
              <a:rPr lang="he-IL" dirty="0">
                <a:solidFill>
                  <a:schemeClr val="tx2"/>
                </a:solidFill>
              </a:rPr>
              <a:t>רשימת היגדים. </a:t>
            </a:r>
            <a:r>
              <a:rPr lang="he-IL" dirty="0" smtClean="0">
                <a:solidFill>
                  <a:schemeClr val="tx2"/>
                </a:solidFill>
              </a:rPr>
              <a:t>לכל </a:t>
            </a:r>
            <a:r>
              <a:rPr lang="he-IL" dirty="0">
                <a:solidFill>
                  <a:schemeClr val="tx2"/>
                </a:solidFill>
              </a:rPr>
              <a:t>אחד מן ההיגדים, קבעו אם הוא נכון בנוגע ל</a:t>
            </a:r>
            <a:r>
              <a:rPr lang="he-IL" b="1" dirty="0">
                <a:solidFill>
                  <a:schemeClr val="tx2"/>
                </a:solidFill>
              </a:rPr>
              <a:t>תהליך הנשימה בריאות </a:t>
            </a:r>
            <a:r>
              <a:rPr lang="he-IL" dirty="0">
                <a:solidFill>
                  <a:schemeClr val="tx2"/>
                </a:solidFill>
              </a:rPr>
              <a:t>או שהוא נכון בנוגע ל</a:t>
            </a:r>
            <a:r>
              <a:rPr lang="he-IL" b="1" dirty="0">
                <a:solidFill>
                  <a:schemeClr val="tx2"/>
                </a:solidFill>
              </a:rPr>
              <a:t>נשימה המתרחשת בתאים </a:t>
            </a:r>
            <a:r>
              <a:rPr lang="he-IL" dirty="0">
                <a:solidFill>
                  <a:schemeClr val="tx2"/>
                </a:solidFill>
              </a:rPr>
              <a:t>(סמנו + בעמודה המתאימה).</a:t>
            </a:r>
          </a:p>
        </p:txBody>
      </p:sp>
      <p:graphicFrame>
        <p:nvGraphicFramePr>
          <p:cNvPr id="8" name="טבלה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52749413"/>
              </p:ext>
            </p:extLst>
          </p:nvPr>
        </p:nvGraphicFramePr>
        <p:xfrm>
          <a:off x="567952" y="1919916"/>
          <a:ext cx="7964488" cy="4389404"/>
        </p:xfrm>
        <a:graphic>
          <a:graphicData uri="http://schemas.openxmlformats.org/drawingml/2006/table">
            <a:tbl>
              <a:tblPr rtl="1"/>
              <a:tblGrid>
                <a:gridCol w="4542334"/>
                <a:gridCol w="1642837"/>
                <a:gridCol w="1779317"/>
              </a:tblGrid>
              <a:tr h="548711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+mn-cs"/>
                        </a:rPr>
                        <a:t>היגדים</a:t>
                      </a: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+mn-cs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+mn-cs"/>
                        </a:rPr>
                        <a:t>תהליך הנשימה</a:t>
                      </a:r>
                    </a:p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+mn-cs"/>
                        </a:rPr>
                        <a:t>בריאות</a:t>
                      </a: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+mn-cs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+mn-cs"/>
                        </a:rPr>
                        <a:t>תהליך הנשימה התאית</a:t>
                      </a: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+mn-cs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8640"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+mn-cs"/>
                        </a:rPr>
                        <a:t>יש חילופי חומרים בין הגוף לבין הסביבה החיצונית</a:t>
                      </a:r>
                      <a:endParaRPr kumimoji="0" lang="en-US" sz="18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+mn-cs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+mn-cs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8640"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+mn-cs"/>
                        </a:rPr>
                        <a:t>אין כל תהליך כימי אלא רק מעבר חומרים</a:t>
                      </a:r>
                    </a:p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+mn-cs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+mn-cs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+mn-cs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8640"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+mn-cs"/>
                        </a:rPr>
                        <a:t>מתרחש פירוק של גלוקוז בנוכחות חמצן אגב שחרור אנרגיה (הנאגרת ב-</a:t>
                      </a:r>
                      <a:r>
                        <a:rPr kumimoji="0" lang="en-US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+mn-cs"/>
                        </a:rPr>
                        <a:t>ATP</a:t>
                      </a:r>
                      <a:r>
                        <a:rPr kumimoji="0" lang="he-IL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+mn-cs"/>
                        </a:rPr>
                        <a:t>)</a:t>
                      </a:r>
                      <a:endParaRPr kumimoji="0" lang="en-US" sz="18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+mn-cs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+mn-cs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436"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+mn-cs"/>
                        </a:rPr>
                        <a:t>יש ניצול של החמצן שמקורו בנשימה בריאות</a:t>
                      </a:r>
                    </a:p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+mn-cs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+mn-cs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+mn-cs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8711"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+mn-cs"/>
                        </a:rPr>
                        <a:t>מתרחשת דיפוזיה של חמצן מהנאדיות לדם וכן מתרחשת דיפוזיה של פחמן דו-חמצני בכיוון ההפוך</a:t>
                      </a: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+mn-cs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+mn-cs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+mn-cs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8711"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+mn-cs"/>
                        </a:rPr>
                        <a:t>מתרחש תהליך כימי</a:t>
                      </a:r>
                    </a:p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+mn-cs"/>
                        </a:rPr>
                        <a:t>(החומרים משתנים והופכים לחומרים אחרים)</a:t>
                      </a: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+mn-cs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+mn-cs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+mn-cs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8711"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+mn-cs"/>
                        </a:rPr>
                        <a:t>מתרחש בכל יצור חי</a:t>
                      </a: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+mn-cs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+mn-cs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+mn-cs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31775" y="419100"/>
            <a:ext cx="8215313" cy="46038"/>
          </a:xfrm>
          <a:prstGeom prst="rect">
            <a:avLst/>
          </a:prstGeom>
          <a:blipFill dpi="0" rotWithShape="1">
            <a:blip r:embed="rId2" cstate="print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7175" name="Slide Number Placeholder 8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A299DA6-5BDA-4C42-B499-883C15CEB4FD}" type="slidenum">
              <a:rPr lang="he-IL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22</a:t>
            </a:fld>
            <a:endParaRPr lang="he-IL" dirty="0" smtClean="0"/>
          </a:p>
        </p:txBody>
      </p:sp>
      <p:sp>
        <p:nvSpPr>
          <p:cNvPr id="6" name="כותרת 5"/>
          <p:cNvSpPr>
            <a:spLocks noGrp="1"/>
          </p:cNvSpPr>
          <p:nvPr>
            <p:ph type="ctrTitle"/>
          </p:nvPr>
        </p:nvSpPr>
        <p:spPr>
          <a:xfrm>
            <a:off x="785813" y="71438"/>
            <a:ext cx="7772400" cy="441325"/>
          </a:xfrm>
        </p:spPr>
        <p:txBody>
          <a:bodyPr/>
          <a:lstStyle/>
          <a:p>
            <a:pPr fontAlgn="auto">
              <a:defRPr/>
            </a:pPr>
            <a:r>
              <a:rPr lang="he-IL" sz="1800" b="1" dirty="0" smtClean="0">
                <a:solidFill>
                  <a:srgbClr val="FF6600"/>
                </a:solidFill>
                <a:ea typeface="+mn-ea"/>
              </a:rPr>
              <a:t>תשובה</a:t>
            </a:r>
            <a:endParaRPr lang="he-IL" sz="1800" dirty="0" smtClean="0"/>
          </a:p>
        </p:txBody>
      </p:sp>
      <p:sp>
        <p:nvSpPr>
          <p:cNvPr id="9" name="TextBox 8"/>
          <p:cNvSpPr txBox="1"/>
          <p:nvPr/>
        </p:nvSpPr>
        <p:spPr>
          <a:xfrm>
            <a:off x="261938" y="492125"/>
            <a:ext cx="8183562" cy="369888"/>
          </a:xfrm>
          <a:prstGeom prst="rect">
            <a:avLst/>
          </a:prstGeom>
          <a:noFill/>
          <a:ln w="19050">
            <a:noFill/>
          </a:ln>
          <a:effectLst>
            <a:outerShdw sx="102000" sy="102000" algn="tl" rotWithShape="0">
              <a:schemeClr val="bg1">
                <a:lumMod val="65000"/>
                <a:alpha val="0"/>
              </a:schemeClr>
            </a:outerShdw>
          </a:effectLst>
        </p:spPr>
        <p:txBody>
          <a:bodyPr rtlCol="1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b="1" dirty="0">
                <a:solidFill>
                  <a:srgbClr val="1D4C72"/>
                </a:solidFill>
              </a:rPr>
              <a:t>שאלה 6:</a:t>
            </a:r>
            <a:r>
              <a:rPr lang="he-IL" dirty="0">
                <a:solidFill>
                  <a:srgbClr val="1D4C72"/>
                </a:solidFill>
              </a:rPr>
              <a:t> </a:t>
            </a:r>
          </a:p>
        </p:txBody>
      </p:sp>
      <p:graphicFrame>
        <p:nvGraphicFramePr>
          <p:cNvPr id="3" name="טבלה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9586986"/>
              </p:ext>
            </p:extLst>
          </p:nvPr>
        </p:nvGraphicFramePr>
        <p:xfrm>
          <a:off x="482600" y="903288"/>
          <a:ext cx="7964488" cy="4120200"/>
        </p:xfrm>
        <a:graphic>
          <a:graphicData uri="http://schemas.openxmlformats.org/drawingml/2006/table">
            <a:tbl>
              <a:tblPr rtl="1"/>
              <a:tblGrid>
                <a:gridCol w="4542334"/>
                <a:gridCol w="1642837"/>
                <a:gridCol w="1779317"/>
              </a:tblGrid>
              <a:tr h="548711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+mn-cs"/>
                        </a:rPr>
                        <a:t>היגדים</a:t>
                      </a: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+mn-cs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+mn-cs"/>
                        </a:rPr>
                        <a:t>תהליך הנשימה</a:t>
                      </a:r>
                    </a:p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+mn-cs"/>
                        </a:rPr>
                        <a:t>בריאות</a:t>
                      </a: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+mn-cs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+mn-cs"/>
                        </a:rPr>
                        <a:t>תהליך הנשימה התאית</a:t>
                      </a: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+mn-cs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8640"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+mn-cs"/>
                        </a:rPr>
                        <a:t>יש חילופי חומרים בין הגוף לבין הסביבה החיצונית</a:t>
                      </a:r>
                      <a:endParaRPr kumimoji="0" lang="en-US" sz="18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+mn-cs"/>
                        </a:rPr>
                        <a:t>+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+mn-cs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+mn-cs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8640"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+mn-cs"/>
                        </a:rPr>
                        <a:t>אין כל תהליך כימי אלא רק מעבר חומרים</a:t>
                      </a:r>
                    </a:p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+mn-cs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pitchFamily="34" charset="0"/>
                          <a:cs typeface="+mn-cs"/>
                        </a:rPr>
                        <a:t>+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pitchFamily="34" charset="0"/>
                          <a:cs typeface="+mn-cs"/>
                        </a:rPr>
                        <a:t> 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+mn-cs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pitchFamily="34" charset="0"/>
                          <a:cs typeface="+mn-cs"/>
                        </a:rPr>
                        <a:t> 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+mn-cs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8640"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+mn-cs"/>
                        </a:rPr>
                        <a:t>מתרחש פירוק של גלוקוז בנוכחות חמצן אגב שחרור אנרגיה (הנאגרת ב-</a:t>
                      </a:r>
                      <a:r>
                        <a:rPr kumimoji="0" lang="en-US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+mn-cs"/>
                        </a:rPr>
                        <a:t>ATP</a:t>
                      </a:r>
                      <a:r>
                        <a:rPr kumimoji="0" lang="he-IL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+mn-cs"/>
                        </a:rPr>
                        <a:t>)</a:t>
                      </a:r>
                      <a:endParaRPr kumimoji="0" lang="en-US" sz="18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+mn-cs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+mn-cs"/>
                        </a:rPr>
                        <a:t>+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+mn-cs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436"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+mn-cs"/>
                        </a:rPr>
                        <a:t>יש ניצול של החמצן שמקורו בנשימה בריאות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pitchFamily="34" charset="0"/>
                          <a:cs typeface="+mn-cs"/>
                        </a:rPr>
                        <a:t> 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+mn-cs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pitchFamily="34" charset="0"/>
                          <a:cs typeface="+mn-cs"/>
                        </a:rPr>
                        <a:t>+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+mn-cs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8711"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+mn-cs"/>
                        </a:rPr>
                        <a:t>מתרחשת דיפוזיה של חמצן מהנאדיות לדם וכן מתרחשת דיפוזיה של פחמן דו-חמצני בכיוון ההפוך</a:t>
                      </a: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+mn-cs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pitchFamily="34" charset="0"/>
                          <a:cs typeface="+mn-cs"/>
                        </a:rPr>
                        <a:t> </a:t>
                      </a:r>
                      <a:r>
                        <a:rPr kumimoji="0" lang="he-IL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pitchFamily="34" charset="0"/>
                          <a:cs typeface="+mn-cs"/>
                        </a:rPr>
                        <a:t>+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+mn-cs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pitchFamily="34" charset="0"/>
                          <a:cs typeface="+mn-cs"/>
                        </a:rPr>
                        <a:t> 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+mn-cs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8711"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+mn-cs"/>
                        </a:rPr>
                        <a:t>מתרחש תהליך כימי</a:t>
                      </a:r>
                    </a:p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+mn-cs"/>
                        </a:rPr>
                        <a:t>(החומרים משתנים והופכים לחומרים אחרים)</a:t>
                      </a: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+mn-cs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pitchFamily="34" charset="0"/>
                          <a:cs typeface="+mn-cs"/>
                        </a:rPr>
                        <a:t> 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+mn-cs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pitchFamily="34" charset="0"/>
                          <a:cs typeface="+mn-cs"/>
                        </a:rPr>
                        <a:t> </a:t>
                      </a:r>
                      <a:r>
                        <a:rPr kumimoji="0" lang="he-IL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pitchFamily="34" charset="0"/>
                          <a:cs typeface="+mn-cs"/>
                        </a:rPr>
                        <a:t>+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+mn-cs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8711"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+mn-cs"/>
                        </a:rPr>
                        <a:t>מתרחש בכל יצור חי*</a:t>
                      </a: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+mn-cs"/>
                      </a:endParaRPr>
                    </a:p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+mn-cs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pitchFamily="34" charset="0"/>
                          <a:cs typeface="+mn-cs"/>
                        </a:rPr>
                        <a:t> 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+mn-cs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+mn-cs"/>
                        </a:rPr>
                        <a:t>+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+mn-cs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214313" y="5715000"/>
            <a:ext cx="8383587" cy="830263"/>
          </a:xfrm>
          <a:prstGeom prst="rect">
            <a:avLst/>
          </a:prstGeom>
          <a:noFill/>
          <a:ln w="19050">
            <a:noFill/>
          </a:ln>
          <a:effectLst>
            <a:outerShdw sx="102000" sy="102000" algn="tl" rotWithShape="0">
              <a:schemeClr val="bg1">
                <a:lumMod val="65000"/>
                <a:alpha val="0"/>
              </a:schemeClr>
            </a:outerShdw>
          </a:effectLst>
        </p:spPr>
        <p:txBody>
          <a:bodyPr rtlCol="1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sz="1600" dirty="0">
                <a:solidFill>
                  <a:srgbClr val="1D4C72"/>
                </a:solidFill>
              </a:rPr>
              <a:t>* לא כל האורגניזמים נושמים באמצעות ריאות. </a:t>
            </a:r>
            <a:r>
              <a:rPr lang="he-IL" sz="1600" dirty="0">
                <a:solidFill>
                  <a:schemeClr val="tx2"/>
                </a:solidFill>
              </a:rPr>
              <a:t>לדוגמה, דגים </a:t>
            </a:r>
            <a:r>
              <a:rPr lang="he-IL" sz="1600" dirty="0">
                <a:solidFill>
                  <a:srgbClr val="1D4C72"/>
                </a:solidFill>
              </a:rPr>
              <a:t>נושמים באמצעות זימים; יצורים </a:t>
            </a:r>
            <a:r>
              <a:rPr lang="he-IL" sz="1600" dirty="0" smtClean="0">
                <a:solidFill>
                  <a:srgbClr val="1D4C72"/>
                </a:solidFill>
              </a:rPr>
              <a:t>חד</a:t>
            </a:r>
            <a:r>
              <a:rPr lang="he-IL" sz="1600" dirty="0" smtClean="0">
                <a:solidFill>
                  <a:srgbClr val="1D4C72"/>
                </a:solidFill>
                <a:latin typeface="Arial"/>
                <a:cs typeface="Arial"/>
              </a:rPr>
              <a:t>־</a:t>
            </a:r>
            <a:r>
              <a:rPr lang="he-IL" sz="1600" dirty="0" smtClean="0">
                <a:solidFill>
                  <a:srgbClr val="1D4C72"/>
                </a:solidFill>
              </a:rPr>
              <a:t>תאיים </a:t>
            </a:r>
            <a:r>
              <a:rPr lang="he-IL" sz="1600" dirty="0">
                <a:solidFill>
                  <a:srgbClr val="1D4C72"/>
                </a:solidFill>
              </a:rPr>
              <a:t>כגון סנדלית או יצורים פשוטים כגון מדוזה קולטים את החמצן ישירות מן המים שבסביבה. לעומת זאת הנשימה התאית מתרחשת בתאי כל היצורים החיים!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31775" y="419100"/>
            <a:ext cx="8215313" cy="46038"/>
          </a:xfrm>
          <a:prstGeom prst="rect">
            <a:avLst/>
          </a:prstGeom>
          <a:blipFill dpi="0" rotWithShape="1">
            <a:blip r:embed="rId2" cstate="print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7175" name="Slide Number Placeholder 8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fld id="{D818140E-AEB7-46BD-9DAD-22762E92591D}" type="slidenum">
              <a:rPr lang="he-IL" sz="1100" smtClean="0">
                <a:solidFill>
                  <a:schemeClr val="bg1">
                    <a:lumMod val="50000"/>
                  </a:schemeClr>
                </a:solidFill>
              </a:rPr>
              <a:pPr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23</a:t>
            </a:fld>
            <a:endParaRPr lang="he-IL" sz="1100" dirty="0" smtClean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" name="כותרת 5"/>
          <p:cNvSpPr>
            <a:spLocks noGrp="1"/>
          </p:cNvSpPr>
          <p:nvPr>
            <p:ph type="ctrTitle"/>
          </p:nvPr>
        </p:nvSpPr>
        <p:spPr>
          <a:xfrm>
            <a:off x="785813" y="71438"/>
            <a:ext cx="7772400" cy="441325"/>
          </a:xfrm>
        </p:spPr>
        <p:txBody>
          <a:bodyPr/>
          <a:lstStyle/>
          <a:p>
            <a:pPr fontAlgn="auto">
              <a:defRPr/>
            </a:pPr>
            <a:r>
              <a:rPr lang="he-IL" sz="1800" b="1" dirty="0" smtClean="0">
                <a:solidFill>
                  <a:srgbClr val="FF6600"/>
                </a:solidFill>
                <a:ea typeface="+mn-ea"/>
              </a:rPr>
              <a:t>שאלה 7: הקשר בין הנשימה בריאות </a:t>
            </a:r>
            <a:r>
              <a:rPr lang="he-IL" sz="1800" b="1" dirty="0" smtClean="0">
                <a:solidFill>
                  <a:schemeClr val="accent3"/>
                </a:solidFill>
                <a:ea typeface="+mn-ea"/>
              </a:rPr>
              <a:t>לבין</a:t>
            </a:r>
            <a:r>
              <a:rPr lang="he-IL" sz="1800" b="1" dirty="0" smtClean="0">
                <a:solidFill>
                  <a:srgbClr val="FF6600"/>
                </a:solidFill>
                <a:ea typeface="+mn-ea"/>
              </a:rPr>
              <a:t> תהליך הנשימה התאית </a:t>
            </a:r>
            <a:endParaRPr lang="he-IL" sz="1800" dirty="0" smtClean="0"/>
          </a:p>
        </p:txBody>
      </p:sp>
      <p:sp>
        <p:nvSpPr>
          <p:cNvPr id="7" name="TextBox 6"/>
          <p:cNvSpPr txBox="1"/>
          <p:nvPr/>
        </p:nvSpPr>
        <p:spPr>
          <a:xfrm>
            <a:off x="139700" y="549275"/>
            <a:ext cx="8397875" cy="646113"/>
          </a:xfrm>
          <a:prstGeom prst="rect">
            <a:avLst/>
          </a:prstGeom>
          <a:noFill/>
          <a:ln w="19050">
            <a:noFill/>
          </a:ln>
          <a:effectLst>
            <a:outerShdw sx="102000" sy="102000" algn="tl" rotWithShape="0">
              <a:sysClr val="window" lastClr="FFFFFF">
                <a:lumMod val="65000"/>
                <a:alpha val="0"/>
              </a:sysClr>
            </a:outerShdw>
          </a:effectLst>
        </p:spPr>
        <p:txBody>
          <a:bodyPr rtlCol="1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b="1" kern="0" dirty="0">
                <a:solidFill>
                  <a:srgbClr val="1D4C72"/>
                </a:solidFill>
              </a:rPr>
              <a:t>שאלה 7: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kern="0" dirty="0">
                <a:solidFill>
                  <a:srgbClr val="1D4C72"/>
                </a:solidFill>
              </a:rPr>
              <a:t>מה הקשר בין תהליך הנשימה בריאות לבין תהליך הנשימה המתרחש בתאי הגוף?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31775" y="419100"/>
            <a:ext cx="8215313" cy="46038"/>
          </a:xfrm>
          <a:prstGeom prst="rect">
            <a:avLst/>
          </a:prstGeom>
          <a:blipFill dpi="0" rotWithShape="1">
            <a:blip r:embed="rId2" cstate="print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7175" name="Slide Number Placeholder 8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fld id="{92B9ACF5-B411-4436-BACD-6BCD187CE7E3}" type="slidenum">
              <a:rPr lang="he-IL" sz="1100" smtClean="0">
                <a:solidFill>
                  <a:schemeClr val="bg1">
                    <a:lumMod val="50000"/>
                  </a:schemeClr>
                </a:solidFill>
              </a:rPr>
              <a:pPr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24</a:t>
            </a:fld>
            <a:endParaRPr lang="he-IL" sz="1100" dirty="0" smtClean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" name="כותרת 5"/>
          <p:cNvSpPr>
            <a:spLocks noGrp="1"/>
          </p:cNvSpPr>
          <p:nvPr>
            <p:ph type="ctrTitle"/>
          </p:nvPr>
        </p:nvSpPr>
        <p:spPr>
          <a:xfrm>
            <a:off x="785813" y="71438"/>
            <a:ext cx="7772400" cy="441325"/>
          </a:xfrm>
        </p:spPr>
        <p:txBody>
          <a:bodyPr/>
          <a:lstStyle/>
          <a:p>
            <a:pPr fontAlgn="auto">
              <a:defRPr/>
            </a:pPr>
            <a:r>
              <a:rPr lang="he-IL" sz="1800" b="1" dirty="0" smtClean="0">
                <a:solidFill>
                  <a:srgbClr val="FF6600"/>
                </a:solidFill>
                <a:ea typeface="+mn-ea"/>
              </a:rPr>
              <a:t>תשובה</a:t>
            </a:r>
            <a:endParaRPr lang="he-IL" sz="1800" dirty="0" smtClean="0"/>
          </a:p>
        </p:txBody>
      </p:sp>
      <p:sp>
        <p:nvSpPr>
          <p:cNvPr id="10" name="TextBox 9"/>
          <p:cNvSpPr txBox="1"/>
          <p:nvPr/>
        </p:nvSpPr>
        <p:spPr>
          <a:xfrm>
            <a:off x="139700" y="549275"/>
            <a:ext cx="8397875" cy="646113"/>
          </a:xfrm>
          <a:prstGeom prst="rect">
            <a:avLst/>
          </a:prstGeom>
          <a:noFill/>
          <a:ln w="19050">
            <a:noFill/>
          </a:ln>
          <a:effectLst>
            <a:outerShdw sx="102000" sy="102000" algn="tl" rotWithShape="0">
              <a:sysClr val="window" lastClr="FFFFFF">
                <a:lumMod val="65000"/>
                <a:alpha val="0"/>
              </a:sysClr>
            </a:outerShdw>
          </a:effectLst>
        </p:spPr>
        <p:txBody>
          <a:bodyPr rtlCol="1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b="1" kern="0" dirty="0">
                <a:solidFill>
                  <a:srgbClr val="1D4C72"/>
                </a:solidFill>
              </a:rPr>
              <a:t>שאלה 7: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kern="0" dirty="0">
                <a:solidFill>
                  <a:srgbClr val="1D4C72"/>
                </a:solidFill>
              </a:rPr>
              <a:t>מה הקשר בין תהליך הנשימה בריאות לבין תהליך הנשימה המתרחש בתאי הגוף?</a:t>
            </a:r>
          </a:p>
        </p:txBody>
      </p:sp>
      <p:sp>
        <p:nvSpPr>
          <p:cNvPr id="7" name="Rectangle 12"/>
          <p:cNvSpPr/>
          <p:nvPr/>
        </p:nvSpPr>
        <p:spPr>
          <a:xfrm>
            <a:off x="279400" y="1638300"/>
            <a:ext cx="8359775" cy="1576388"/>
          </a:xfrm>
          <a:prstGeom prst="rect">
            <a:avLst/>
          </a:prstGeom>
          <a:gradFill>
            <a:gsLst>
              <a:gs pos="0">
                <a:sysClr val="window" lastClr="FFFFFF"/>
              </a:gs>
              <a:gs pos="50000">
                <a:srgbClr val="FFFFFF">
                  <a:lumMod val="95000"/>
                </a:srgbClr>
              </a:gs>
            </a:gsLst>
            <a:lin ang="5400000" scaled="0"/>
          </a:gradFill>
          <a:ln w="12700" cap="flat" cmpd="sng" algn="ctr">
            <a:solidFill>
              <a:sysClr val="window" lastClr="FFFFFF">
                <a:lumMod val="75000"/>
              </a:sysClr>
            </a:solidFill>
            <a:prstDash val="solid"/>
          </a:ln>
          <a:effectLst/>
        </p:spPr>
        <p:txBody>
          <a:bodyPr rtlCol="1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b="1" kern="0" dirty="0">
                <a:solidFill>
                  <a:prstClr val="black"/>
                </a:solidFill>
                <a:latin typeface="Arial"/>
                <a:cs typeface="Arial"/>
              </a:rPr>
              <a:t>תשובה: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u="sng" kern="0" dirty="0">
                <a:solidFill>
                  <a:prstClr val="black"/>
                </a:solidFill>
                <a:latin typeface="Arial"/>
                <a:cs typeface="Arial"/>
              </a:rPr>
              <a:t>החמצן </a:t>
            </a:r>
            <a:r>
              <a:rPr lang="he-IL" u="sng" kern="0" dirty="0">
                <a:latin typeface="Arial"/>
                <a:cs typeface="Arial"/>
              </a:rPr>
              <a:t>הנקלט בריאות</a:t>
            </a:r>
            <a:r>
              <a:rPr lang="he-IL" kern="0" dirty="0">
                <a:latin typeface="Arial"/>
                <a:cs typeface="Arial"/>
              </a:rPr>
              <a:t> עובר אל הדם, מגיע לכל תאי הגוף, חודר לתוכם ונכנס </a:t>
            </a:r>
            <a:r>
              <a:rPr lang="he-IL" kern="0" noProof="1">
                <a:latin typeface="Arial"/>
                <a:cs typeface="Arial"/>
              </a:rPr>
              <a:t>למיטוכונדריה</a:t>
            </a:r>
            <a:r>
              <a:rPr lang="he-IL" kern="0" dirty="0">
                <a:latin typeface="Arial"/>
                <a:cs typeface="Arial"/>
              </a:rPr>
              <a:t>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kern="0" dirty="0">
                <a:latin typeface="Arial"/>
                <a:cs typeface="Arial"/>
              </a:rPr>
              <a:t>שם הוא משמש </a:t>
            </a:r>
            <a:r>
              <a:rPr lang="he-IL" kern="0" dirty="0" smtClean="0">
                <a:latin typeface="Arial"/>
                <a:cs typeface="Arial"/>
              </a:rPr>
              <a:t>בתור מגיב </a:t>
            </a:r>
            <a:r>
              <a:rPr lang="he-IL" kern="0" dirty="0">
                <a:latin typeface="Arial"/>
                <a:cs typeface="Arial"/>
              </a:rPr>
              <a:t>סופי בשרשרת התגובות הכימיות שב</a:t>
            </a:r>
            <a:r>
              <a:rPr lang="he-IL" u="sng" kern="0" dirty="0">
                <a:latin typeface="Arial"/>
                <a:cs typeface="Arial"/>
              </a:rPr>
              <a:t>תהליך הנשימה התאית</a:t>
            </a:r>
            <a:r>
              <a:rPr lang="he-IL" kern="0" dirty="0">
                <a:latin typeface="Arial"/>
                <a:cs typeface="Arial"/>
              </a:rPr>
              <a:t>: החמצן מתחבר עם המימנים שמקורם בגלוקוז ונוצרים מים. מפירוק השלד הפחמני של הגלוקוז נוצר גם </a:t>
            </a:r>
            <a:r>
              <a:rPr lang="he-IL" u="sng" kern="0" dirty="0">
                <a:latin typeface="Arial"/>
                <a:cs typeface="Arial"/>
              </a:rPr>
              <a:t>פחמן </a:t>
            </a:r>
            <a:r>
              <a:rPr lang="he-IL" u="sng" kern="0" dirty="0" smtClean="0">
                <a:latin typeface="Arial"/>
                <a:cs typeface="Arial"/>
              </a:rPr>
              <a:t>דו־חמצני</a:t>
            </a:r>
            <a:r>
              <a:rPr lang="he-IL" kern="0" dirty="0" smtClean="0">
                <a:latin typeface="Arial"/>
                <a:cs typeface="Arial"/>
              </a:rPr>
              <a:t> </a:t>
            </a:r>
            <a:r>
              <a:rPr lang="he-IL" kern="0" dirty="0">
                <a:latin typeface="Arial"/>
                <a:cs typeface="Arial"/>
              </a:rPr>
              <a:t>היוצא מן </a:t>
            </a:r>
            <a:r>
              <a:rPr lang="he-IL" kern="0" dirty="0">
                <a:solidFill>
                  <a:prstClr val="black"/>
                </a:solidFill>
                <a:latin typeface="Arial"/>
                <a:cs typeface="Arial"/>
              </a:rPr>
              <a:t>התאים אל הדם, </a:t>
            </a:r>
            <a:r>
              <a:rPr lang="he-IL" u="sng" kern="0" dirty="0">
                <a:solidFill>
                  <a:prstClr val="black"/>
                </a:solidFill>
                <a:latin typeface="Arial"/>
                <a:cs typeface="Arial"/>
              </a:rPr>
              <a:t>מועבר לריאות</a:t>
            </a:r>
            <a:r>
              <a:rPr lang="he-IL" kern="0" dirty="0">
                <a:solidFill>
                  <a:prstClr val="black"/>
                </a:solidFill>
                <a:latin typeface="Arial"/>
                <a:cs typeface="Arial"/>
              </a:rPr>
              <a:t> ונפלט החוצה לסביבה.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31775" y="419100"/>
            <a:ext cx="8215313" cy="46038"/>
          </a:xfrm>
          <a:prstGeom prst="rect">
            <a:avLst/>
          </a:prstGeom>
          <a:blipFill dpi="0" rotWithShape="1">
            <a:blip r:embed="rId2" cstate="print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7175" name="Slide Number Placeholder 8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fld id="{3942F6BA-1F31-4B44-8F28-8F7671C9B1AC}" type="slidenum">
              <a:rPr lang="he-IL" sz="1100" smtClean="0">
                <a:solidFill>
                  <a:schemeClr val="bg1">
                    <a:lumMod val="50000"/>
                  </a:schemeClr>
                </a:solidFill>
              </a:rPr>
              <a:pPr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25</a:t>
            </a:fld>
            <a:endParaRPr lang="he-IL" sz="1100" dirty="0" smtClean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" name="כותרת 5"/>
          <p:cNvSpPr>
            <a:spLocks noGrp="1"/>
          </p:cNvSpPr>
          <p:nvPr>
            <p:ph type="ctrTitle"/>
          </p:nvPr>
        </p:nvSpPr>
        <p:spPr>
          <a:xfrm>
            <a:off x="785813" y="71438"/>
            <a:ext cx="7772400" cy="441325"/>
          </a:xfrm>
        </p:spPr>
        <p:txBody>
          <a:bodyPr/>
          <a:lstStyle/>
          <a:p>
            <a:pPr fontAlgn="auto">
              <a:defRPr/>
            </a:pPr>
            <a:r>
              <a:rPr lang="he-IL" sz="1800" b="1" dirty="0" smtClean="0">
                <a:solidFill>
                  <a:srgbClr val="FF6600"/>
                </a:solidFill>
                <a:ea typeface="+mn-ea"/>
              </a:rPr>
              <a:t>שאלה 8</a:t>
            </a:r>
            <a:endParaRPr lang="he-IL" sz="1800" dirty="0" smtClean="0">
              <a:solidFill>
                <a:schemeClr val="accent3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39700" y="522288"/>
            <a:ext cx="8397875" cy="3693319"/>
          </a:xfrm>
          <a:prstGeom prst="rect">
            <a:avLst/>
          </a:prstGeom>
          <a:noFill/>
          <a:ln w="19050">
            <a:noFill/>
          </a:ln>
          <a:effectLst>
            <a:outerShdw sx="102000" sy="102000" algn="tl" rotWithShape="0">
              <a:sysClr val="window" lastClr="FFFFFF">
                <a:lumMod val="65000"/>
                <a:alpha val="0"/>
              </a:sysClr>
            </a:outerShdw>
          </a:effectLst>
        </p:spPr>
        <p:txBody>
          <a:bodyPr rtlCol="1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b="1" kern="0" dirty="0">
                <a:solidFill>
                  <a:srgbClr val="1D4C72"/>
                </a:solidFill>
              </a:rPr>
              <a:t>שאלה 8: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kern="0" dirty="0">
                <a:solidFill>
                  <a:srgbClr val="1D4C72"/>
                </a:solidFill>
              </a:rPr>
              <a:t>לפניכם </a:t>
            </a:r>
            <a:r>
              <a:rPr lang="he-IL" kern="0" dirty="0">
                <a:solidFill>
                  <a:schemeClr val="tx2"/>
                </a:solidFill>
              </a:rPr>
              <a:t>רשימת חומרים.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kern="0" dirty="0">
                <a:solidFill>
                  <a:schemeClr val="tx2"/>
                </a:solidFill>
              </a:rPr>
              <a:t>א. אילו מן החומרים </a:t>
            </a:r>
            <a:r>
              <a:rPr lang="he-IL" dirty="0" smtClean="0">
                <a:solidFill>
                  <a:schemeClr val="tx2"/>
                </a:solidFill>
              </a:rPr>
              <a:t>יכולים </a:t>
            </a:r>
            <a:r>
              <a:rPr lang="he-IL" dirty="0">
                <a:solidFill>
                  <a:schemeClr val="tx2"/>
                </a:solidFill>
              </a:rPr>
              <a:t>לשמש מקור אנרגיה לתהליכים המתרחשים בתא?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kern="0" dirty="0">
                <a:solidFill>
                  <a:schemeClr val="tx2"/>
                </a:solidFill>
              </a:rPr>
              <a:t>ב. </a:t>
            </a:r>
            <a:r>
              <a:rPr lang="he-IL" kern="0" dirty="0" smtClean="0">
                <a:solidFill>
                  <a:schemeClr val="tx2"/>
                </a:solidFill>
              </a:rPr>
              <a:t>איזה מן </a:t>
            </a:r>
            <a:r>
              <a:rPr lang="he-IL" kern="0" dirty="0">
                <a:solidFill>
                  <a:schemeClr val="tx2"/>
                </a:solidFill>
              </a:rPr>
              <a:t>החומרים </a:t>
            </a:r>
            <a:r>
              <a:rPr lang="he-IL" dirty="0" smtClean="0">
                <a:solidFill>
                  <a:schemeClr val="tx2"/>
                </a:solidFill>
              </a:rPr>
              <a:t>הוא </a:t>
            </a:r>
            <a:r>
              <a:rPr lang="he-IL" kern="0" dirty="0">
                <a:solidFill>
                  <a:schemeClr val="tx2"/>
                </a:solidFill>
              </a:rPr>
              <a:t>מקור האנרגיה ה</a:t>
            </a:r>
            <a:r>
              <a:rPr lang="he-IL" u="sng" kern="0" dirty="0">
                <a:solidFill>
                  <a:schemeClr val="tx2"/>
                </a:solidFill>
              </a:rPr>
              <a:t>ישיר</a:t>
            </a:r>
            <a:r>
              <a:rPr lang="he-IL" kern="0" dirty="0">
                <a:solidFill>
                  <a:schemeClr val="tx2"/>
                </a:solidFill>
              </a:rPr>
              <a:t> לתהליכים המתרחשים בתא?</a:t>
            </a:r>
          </a:p>
          <a:p>
            <a:pPr>
              <a:defRPr/>
            </a:pPr>
            <a:endParaRPr lang="he-IL" dirty="0">
              <a:solidFill>
                <a:schemeClr val="tx2"/>
              </a:solidFill>
            </a:endParaRPr>
          </a:p>
          <a:p>
            <a:pPr>
              <a:defRPr/>
            </a:pPr>
            <a:r>
              <a:rPr lang="he-IL" dirty="0" smtClean="0">
                <a:solidFill>
                  <a:srgbClr val="1D4C72"/>
                </a:solidFill>
              </a:rPr>
              <a:t>רב</a:t>
            </a:r>
            <a:r>
              <a:rPr lang="he-IL" dirty="0" smtClean="0">
                <a:solidFill>
                  <a:srgbClr val="1D4C72"/>
                </a:solidFill>
                <a:latin typeface="Arial"/>
                <a:cs typeface="Arial"/>
              </a:rPr>
              <a:t>־</a:t>
            </a:r>
            <a:r>
              <a:rPr lang="he-IL" dirty="0" smtClean="0">
                <a:solidFill>
                  <a:srgbClr val="1D4C72"/>
                </a:solidFill>
              </a:rPr>
              <a:t>סוכר</a:t>
            </a:r>
            <a:endParaRPr lang="he-IL" dirty="0">
              <a:solidFill>
                <a:srgbClr val="1D4C72"/>
              </a:solidFill>
            </a:endParaRPr>
          </a:p>
          <a:p>
            <a:pPr>
              <a:defRPr/>
            </a:pPr>
            <a:r>
              <a:rPr lang="he-IL" dirty="0">
                <a:solidFill>
                  <a:srgbClr val="1D4C72"/>
                </a:solidFill>
              </a:rPr>
              <a:t>מינרלים</a:t>
            </a:r>
            <a:endParaRPr lang="en-US" dirty="0">
              <a:solidFill>
                <a:srgbClr val="1D4C72"/>
              </a:solidFill>
            </a:endParaRPr>
          </a:p>
          <a:p>
            <a:pPr>
              <a:defRPr/>
            </a:pPr>
            <a:r>
              <a:rPr lang="he-IL" dirty="0">
                <a:solidFill>
                  <a:srgbClr val="1D4C72"/>
                </a:solidFill>
              </a:rPr>
              <a:t>חלבונים</a:t>
            </a:r>
          </a:p>
          <a:p>
            <a:pPr>
              <a:defRPr/>
            </a:pPr>
            <a:r>
              <a:rPr lang="he-IL" dirty="0">
                <a:solidFill>
                  <a:srgbClr val="1D4C72"/>
                </a:solidFill>
              </a:rPr>
              <a:t>שומנים</a:t>
            </a:r>
            <a:endParaRPr lang="en-US" dirty="0">
              <a:solidFill>
                <a:srgbClr val="1D4C72"/>
              </a:solidFill>
            </a:endParaRPr>
          </a:p>
          <a:p>
            <a:pPr>
              <a:defRPr/>
            </a:pPr>
            <a:r>
              <a:rPr lang="he-IL" dirty="0">
                <a:solidFill>
                  <a:srgbClr val="1D4C72"/>
                </a:solidFill>
              </a:rPr>
              <a:t>מים</a:t>
            </a:r>
          </a:p>
          <a:p>
            <a:pPr>
              <a:defRPr/>
            </a:pPr>
            <a:r>
              <a:rPr lang="he-IL" kern="0" dirty="0">
                <a:solidFill>
                  <a:srgbClr val="1D4C72"/>
                </a:solidFill>
              </a:rPr>
              <a:t>חמצן</a:t>
            </a:r>
            <a:endParaRPr lang="en-US" kern="0" dirty="0">
              <a:solidFill>
                <a:srgbClr val="1D4C72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kern="0" dirty="0">
                <a:solidFill>
                  <a:srgbClr val="1D4C72"/>
                </a:solidFill>
              </a:rPr>
              <a:t>ATP</a:t>
            </a:r>
            <a:r>
              <a:rPr lang="he-IL" kern="0" dirty="0">
                <a:solidFill>
                  <a:srgbClr val="1D4C72"/>
                </a:solidFill>
              </a:rPr>
              <a:t> </a:t>
            </a:r>
            <a:endParaRPr lang="en-US" kern="0" dirty="0">
              <a:solidFill>
                <a:srgbClr val="1D4C72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kern="0" dirty="0" smtClean="0">
                <a:solidFill>
                  <a:srgbClr val="1D4C72"/>
                </a:solidFill>
              </a:rPr>
              <a:t> גלוקוז</a:t>
            </a:r>
            <a:endParaRPr lang="en-US" kern="0" dirty="0">
              <a:solidFill>
                <a:srgbClr val="1D4C7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31775" y="419100"/>
            <a:ext cx="8215313" cy="46038"/>
          </a:xfrm>
          <a:prstGeom prst="rect">
            <a:avLst/>
          </a:prstGeom>
          <a:blipFill dpi="0" rotWithShape="1">
            <a:blip r:embed="rId2" cstate="print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7175" name="Slide Number Placeholder 8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fld id="{B0B090B8-BD23-4DB0-8EB6-BB87F31A912D}" type="slidenum">
              <a:rPr lang="he-IL" sz="1100" smtClean="0">
                <a:solidFill>
                  <a:schemeClr val="bg1">
                    <a:lumMod val="50000"/>
                  </a:schemeClr>
                </a:solidFill>
              </a:rPr>
              <a:pPr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26</a:t>
            </a:fld>
            <a:endParaRPr lang="he-IL" sz="1100" dirty="0" smtClean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" name="כותרת 5"/>
          <p:cNvSpPr>
            <a:spLocks noGrp="1"/>
          </p:cNvSpPr>
          <p:nvPr>
            <p:ph type="ctrTitle"/>
          </p:nvPr>
        </p:nvSpPr>
        <p:spPr>
          <a:xfrm>
            <a:off x="785813" y="71438"/>
            <a:ext cx="7772400" cy="441325"/>
          </a:xfrm>
        </p:spPr>
        <p:txBody>
          <a:bodyPr/>
          <a:lstStyle/>
          <a:p>
            <a:pPr fontAlgn="auto">
              <a:defRPr/>
            </a:pPr>
            <a:r>
              <a:rPr lang="he-IL" sz="1800" b="1" dirty="0" smtClean="0">
                <a:solidFill>
                  <a:srgbClr val="FF6600"/>
                </a:solidFill>
                <a:ea typeface="+mn-ea"/>
              </a:rPr>
              <a:t>תשובה</a:t>
            </a:r>
            <a:endParaRPr lang="he-IL" sz="1800" dirty="0" smtClean="0"/>
          </a:p>
        </p:txBody>
      </p:sp>
      <p:sp>
        <p:nvSpPr>
          <p:cNvPr id="7" name="Rectangle 20"/>
          <p:cNvSpPr/>
          <p:nvPr/>
        </p:nvSpPr>
        <p:spPr bwMode="auto">
          <a:xfrm>
            <a:off x="349821" y="882544"/>
            <a:ext cx="8215313" cy="5714807"/>
          </a:xfrm>
          <a:prstGeom prst="rect">
            <a:avLst/>
          </a:prstGeom>
          <a:gradFill>
            <a:gsLst>
              <a:gs pos="0">
                <a:sysClr val="window" lastClr="FFFFFF"/>
              </a:gs>
              <a:gs pos="50000">
                <a:srgbClr val="FFFFFF">
                  <a:lumMod val="95000"/>
                </a:srgbClr>
              </a:gs>
            </a:gsLst>
            <a:lin ang="5400000" scaled="0"/>
          </a:gradFill>
          <a:ln w="12700" cap="flat" cmpd="sng" algn="ctr">
            <a:solidFill>
              <a:sysClr val="window" lastClr="FFFFFF">
                <a:lumMod val="75000"/>
              </a:sysClr>
            </a:solidFill>
            <a:prstDash val="solid"/>
          </a:ln>
          <a:effectLst/>
        </p:spPr>
        <p:txBody>
          <a:bodyPr rtlCol="1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he-IL" sz="500" kern="0" dirty="0">
              <a:solidFill>
                <a:prstClr val="black"/>
              </a:solidFill>
              <a:latin typeface="Arial"/>
              <a:cs typeface="Arial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b="1" kern="0" dirty="0">
                <a:solidFill>
                  <a:prstClr val="black"/>
                </a:solidFill>
                <a:latin typeface="Arial"/>
                <a:cs typeface="Arial"/>
              </a:rPr>
              <a:t>תשובה: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kern="0" dirty="0" smtClean="0">
                <a:latin typeface="Arial"/>
                <a:cs typeface="Arial"/>
              </a:rPr>
              <a:t>א. חומרים </a:t>
            </a:r>
            <a:r>
              <a:rPr lang="he-IL" kern="0" dirty="0">
                <a:latin typeface="Arial"/>
                <a:cs typeface="Arial"/>
              </a:rPr>
              <a:t>אורגניים הם חומרים עתירי אנרגיה ובפירוקם משתחררת אנרגיה.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kern="0" dirty="0" smtClean="0">
                <a:latin typeface="Arial"/>
                <a:cs typeface="Arial"/>
              </a:rPr>
              <a:t>רב־סוכרים</a:t>
            </a:r>
            <a:r>
              <a:rPr lang="he-IL" kern="0" dirty="0">
                <a:latin typeface="Arial"/>
                <a:cs typeface="Arial"/>
              </a:rPr>
              <a:t>, חלבונים, שומנים וגלוקוז הם חומרים אורגניים שיכולים לשמש </a:t>
            </a:r>
            <a:r>
              <a:rPr lang="he-IL" kern="0" dirty="0" smtClean="0">
                <a:latin typeface="Arial"/>
                <a:cs typeface="Arial"/>
              </a:rPr>
              <a:t>מקור </a:t>
            </a:r>
            <a:r>
              <a:rPr lang="he-IL" kern="0">
                <a:latin typeface="Arial"/>
                <a:cs typeface="Arial"/>
              </a:rPr>
              <a:t>אנרגיה </a:t>
            </a:r>
            <a:r>
              <a:rPr lang="he-IL" kern="0" smtClean="0">
                <a:latin typeface="Arial"/>
                <a:cs typeface="Arial"/>
              </a:rPr>
              <a:t>עקיף </a:t>
            </a:r>
            <a:r>
              <a:rPr lang="he-IL" kern="0" dirty="0">
                <a:latin typeface="Arial"/>
                <a:cs typeface="Arial"/>
              </a:rPr>
              <a:t>לתהליכים בתא, מפני שבעזרת האנרגיה הנפלטת </a:t>
            </a:r>
            <a:r>
              <a:rPr lang="he-IL" kern="0" dirty="0" smtClean="0">
                <a:latin typeface="Arial"/>
                <a:cs typeface="Arial"/>
              </a:rPr>
              <a:t>מפירוקם </a:t>
            </a:r>
            <a:r>
              <a:rPr lang="he-IL" kern="0" dirty="0">
                <a:latin typeface="Arial"/>
                <a:cs typeface="Arial"/>
              </a:rPr>
              <a:t>התא מייצר </a:t>
            </a:r>
            <a:r>
              <a:rPr lang="en-US" sz="1500" kern="0" dirty="0">
                <a:latin typeface="Arial"/>
                <a:cs typeface="Arial"/>
              </a:rPr>
              <a:t>ATP</a:t>
            </a:r>
            <a:r>
              <a:rPr lang="he-IL" kern="0" dirty="0">
                <a:latin typeface="Arial"/>
                <a:cs typeface="Arial"/>
              </a:rPr>
              <a:t> שמשמש </a:t>
            </a:r>
            <a:r>
              <a:rPr lang="he-IL" kern="0" dirty="0" smtClean="0">
                <a:latin typeface="Arial"/>
                <a:cs typeface="Arial"/>
              </a:rPr>
              <a:t>מקור אנרגיה ישיר לתהליכים </a:t>
            </a:r>
            <a:r>
              <a:rPr lang="he-IL" kern="0" dirty="0">
                <a:latin typeface="Arial"/>
                <a:cs typeface="Arial"/>
              </a:rPr>
              <a:t>צורכי האנרגיה בתא.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kern="0" dirty="0" smtClean="0">
                <a:latin typeface="Arial"/>
                <a:cs typeface="Arial"/>
              </a:rPr>
              <a:t>שאר </a:t>
            </a:r>
            <a:r>
              <a:rPr lang="he-IL" kern="0" dirty="0">
                <a:latin typeface="Arial"/>
                <a:cs typeface="Arial"/>
              </a:rPr>
              <a:t>החומרים (חמצן, מים, מינרלים) הם חומרים </a:t>
            </a:r>
            <a:r>
              <a:rPr lang="he-IL" kern="0" dirty="0" smtClean="0">
                <a:latin typeface="Arial"/>
                <a:cs typeface="Arial"/>
              </a:rPr>
              <a:t>אי־אורגניים </a:t>
            </a:r>
            <a:r>
              <a:rPr lang="he-IL" kern="0" dirty="0">
                <a:latin typeface="Arial"/>
                <a:cs typeface="Arial"/>
              </a:rPr>
              <a:t>ו</a:t>
            </a:r>
            <a:r>
              <a:rPr lang="he-IL" u="sng" kern="0" dirty="0">
                <a:latin typeface="Arial"/>
                <a:cs typeface="Arial"/>
              </a:rPr>
              <a:t>אינם</a:t>
            </a:r>
            <a:r>
              <a:rPr lang="he-IL" kern="0" dirty="0">
                <a:latin typeface="Arial"/>
                <a:cs typeface="Arial"/>
              </a:rPr>
              <a:t> </a:t>
            </a:r>
            <a:r>
              <a:rPr lang="he-IL" kern="0" dirty="0" smtClean="0">
                <a:latin typeface="Arial"/>
                <a:cs typeface="Arial"/>
              </a:rPr>
              <a:t>יכולים לשמש מקור </a:t>
            </a:r>
            <a:r>
              <a:rPr lang="he-IL" kern="0" dirty="0">
                <a:latin typeface="Arial"/>
                <a:cs typeface="Arial"/>
              </a:rPr>
              <a:t>של אנרגיה בתא. </a:t>
            </a:r>
            <a:r>
              <a:rPr lang="he-IL" kern="0" dirty="0" smtClean="0">
                <a:latin typeface="Arial"/>
                <a:cs typeface="Arial"/>
              </a:rPr>
              <a:t>אמנם החמצן משתתף </a:t>
            </a:r>
            <a:r>
              <a:rPr lang="he-IL" kern="0" dirty="0">
                <a:latin typeface="Arial"/>
                <a:cs typeface="Arial"/>
              </a:rPr>
              <a:t>בתהליך הנשימה התאית, אך בתור מגיב. </a:t>
            </a:r>
            <a:endParaRPr lang="he-IL" kern="0" dirty="0" smtClean="0">
              <a:latin typeface="Arial"/>
              <a:cs typeface="Arial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kern="0" dirty="0" smtClean="0">
                <a:latin typeface="Arial"/>
                <a:cs typeface="Arial"/>
              </a:rPr>
              <a:t>ב. רק </a:t>
            </a:r>
            <a:r>
              <a:rPr lang="en-US" sz="1500" kern="0" dirty="0">
                <a:latin typeface="Arial"/>
                <a:cs typeface="Arial"/>
              </a:rPr>
              <a:t>ATP</a:t>
            </a:r>
            <a:r>
              <a:rPr lang="he-IL" kern="0" dirty="0">
                <a:latin typeface="Arial"/>
                <a:cs typeface="Arial"/>
              </a:rPr>
              <a:t> הוא מקור האנרגיה </a:t>
            </a:r>
            <a:r>
              <a:rPr lang="he-IL" u="sng" kern="0" dirty="0">
                <a:latin typeface="Arial"/>
                <a:cs typeface="Arial"/>
              </a:rPr>
              <a:t>הישיר</a:t>
            </a:r>
            <a:r>
              <a:rPr lang="he-IL" kern="0" dirty="0">
                <a:latin typeface="Arial"/>
                <a:cs typeface="Arial"/>
              </a:rPr>
              <a:t> לתהליכים הביוכימיים בתא</a:t>
            </a:r>
            <a:r>
              <a:rPr lang="he-IL" kern="0" dirty="0" smtClean="0">
                <a:latin typeface="Arial"/>
                <a:cs typeface="Arial"/>
              </a:rPr>
              <a:t>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he-IL" kern="0" dirty="0">
              <a:latin typeface="Arial"/>
              <a:cs typeface="Arial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he-IL" kern="0" dirty="0">
              <a:latin typeface="Arial"/>
              <a:cs typeface="Arial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he-IL" kern="0" dirty="0" smtClean="0">
              <a:latin typeface="Arial"/>
              <a:cs typeface="Arial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he-IL" kern="0" dirty="0">
              <a:latin typeface="Arial"/>
              <a:cs typeface="Arial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he-IL" kern="0" dirty="0">
              <a:solidFill>
                <a:prstClr val="black"/>
              </a:solidFill>
              <a:latin typeface="Arial"/>
              <a:cs typeface="Arial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he-IL" kern="0" dirty="0">
              <a:solidFill>
                <a:prstClr val="black"/>
              </a:solidFill>
              <a:latin typeface="Arial"/>
              <a:cs typeface="Arial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39700" y="500063"/>
            <a:ext cx="8397875" cy="369332"/>
          </a:xfrm>
          <a:prstGeom prst="rect">
            <a:avLst/>
          </a:prstGeom>
          <a:noFill/>
          <a:ln w="19050">
            <a:noFill/>
          </a:ln>
          <a:effectLst>
            <a:outerShdw sx="102000" sy="102000" algn="tl" rotWithShape="0">
              <a:sysClr val="window" lastClr="FFFFFF">
                <a:lumMod val="65000"/>
                <a:alpha val="0"/>
              </a:sysClr>
            </a:outerShdw>
          </a:effectLst>
        </p:spPr>
        <p:txBody>
          <a:bodyPr rtlCol="1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b="1" kern="0" dirty="0">
                <a:solidFill>
                  <a:srgbClr val="1D4C72"/>
                </a:solidFill>
              </a:rPr>
              <a:t>שאלה 8</a:t>
            </a:r>
            <a:r>
              <a:rPr lang="he-IL" b="1" kern="0" dirty="0" smtClean="0">
                <a:solidFill>
                  <a:srgbClr val="1D4C72"/>
                </a:solidFill>
              </a:rPr>
              <a:t>:</a:t>
            </a:r>
            <a:endParaRPr lang="he-IL" b="1" kern="0" dirty="0">
              <a:solidFill>
                <a:srgbClr val="1D4C72"/>
              </a:solidFill>
            </a:endParaRPr>
          </a:p>
        </p:txBody>
      </p:sp>
      <p:sp>
        <p:nvSpPr>
          <p:cNvPr id="2" name="מלבן 1"/>
          <p:cNvSpPr/>
          <p:nvPr/>
        </p:nvSpPr>
        <p:spPr>
          <a:xfrm>
            <a:off x="3779912" y="3284984"/>
            <a:ext cx="4572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defRPr/>
            </a:pPr>
            <a:r>
              <a:rPr lang="he-IL" u="sng" dirty="0" smtClean="0"/>
              <a:t>חומרים אורגניים: </a:t>
            </a:r>
          </a:p>
          <a:p>
            <a:pPr lvl="0">
              <a:defRPr/>
            </a:pPr>
            <a:r>
              <a:rPr lang="he-IL" u="sng" dirty="0" smtClean="0"/>
              <a:t>יכולים לשמש מקור אנרגיה לתאים</a:t>
            </a:r>
          </a:p>
          <a:p>
            <a:pPr lvl="0">
              <a:defRPr/>
            </a:pPr>
            <a:r>
              <a:rPr lang="he-IL" dirty="0" smtClean="0"/>
              <a:t>רב</a:t>
            </a:r>
            <a:r>
              <a:rPr lang="he-IL" dirty="0" smtClean="0">
                <a:latin typeface="Arial"/>
                <a:cs typeface="Arial"/>
              </a:rPr>
              <a:t>־</a:t>
            </a:r>
            <a:r>
              <a:rPr lang="he-IL" dirty="0" smtClean="0"/>
              <a:t>סוכר</a:t>
            </a:r>
            <a:endParaRPr lang="he-IL" dirty="0"/>
          </a:p>
          <a:p>
            <a:pPr lvl="0">
              <a:defRPr/>
            </a:pPr>
            <a:r>
              <a:rPr lang="he-IL" dirty="0" smtClean="0"/>
              <a:t>חלבונים</a:t>
            </a:r>
            <a:endParaRPr lang="he-IL" dirty="0"/>
          </a:p>
          <a:p>
            <a:pPr lvl="0">
              <a:defRPr/>
            </a:pPr>
            <a:r>
              <a:rPr lang="he-IL" dirty="0"/>
              <a:t>שומנים</a:t>
            </a:r>
            <a:endParaRPr lang="en-US" dirty="0"/>
          </a:p>
          <a:p>
            <a:pPr>
              <a:defRPr/>
            </a:pPr>
            <a:r>
              <a:rPr lang="he-IL" kern="0" dirty="0" smtClean="0"/>
              <a:t>חמצן</a:t>
            </a:r>
          </a:p>
          <a:p>
            <a:pPr>
              <a:defRPr/>
            </a:pPr>
            <a:r>
              <a:rPr lang="he-IL" kern="0" dirty="0" smtClean="0"/>
              <a:t>גלוקוז</a:t>
            </a:r>
          </a:p>
          <a:p>
            <a:pPr>
              <a:defRPr/>
            </a:pPr>
            <a:endParaRPr lang="he-IL" kern="0" dirty="0"/>
          </a:p>
          <a:p>
            <a:pPr>
              <a:defRPr/>
            </a:pPr>
            <a:endParaRPr lang="en-US" kern="0" dirty="0"/>
          </a:p>
          <a:p>
            <a:pPr lvl="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kern="0" dirty="0" smtClean="0"/>
              <a:t>ATP</a:t>
            </a:r>
            <a:endParaRPr lang="en-US" sz="1400" kern="0" dirty="0"/>
          </a:p>
        </p:txBody>
      </p:sp>
      <p:sp>
        <p:nvSpPr>
          <p:cNvPr id="8" name="מלבן 7"/>
          <p:cNvSpPr/>
          <p:nvPr/>
        </p:nvSpPr>
        <p:spPr>
          <a:xfrm>
            <a:off x="695400" y="3573016"/>
            <a:ext cx="388741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he-IL" u="sng" dirty="0" smtClean="0"/>
              <a:t>חומרים אי</a:t>
            </a:r>
            <a:r>
              <a:rPr lang="he-IL" u="sng" dirty="0" smtClean="0">
                <a:latin typeface="Arial"/>
                <a:cs typeface="Arial"/>
              </a:rPr>
              <a:t>־</a:t>
            </a:r>
            <a:r>
              <a:rPr lang="he-IL" u="sng" dirty="0" smtClean="0"/>
              <a:t>אורגניים (אנאורגניים):</a:t>
            </a:r>
          </a:p>
          <a:p>
            <a:pPr lvl="0">
              <a:defRPr/>
            </a:pPr>
            <a:r>
              <a:rPr lang="he-IL" b="1" u="sng" dirty="0" smtClean="0"/>
              <a:t>אינם</a:t>
            </a:r>
            <a:r>
              <a:rPr lang="he-IL" u="sng" dirty="0" smtClean="0"/>
              <a:t> יכולים לשמש מקור אנרגיה לתאים</a:t>
            </a:r>
          </a:p>
          <a:p>
            <a:pPr lvl="0">
              <a:defRPr/>
            </a:pPr>
            <a:r>
              <a:rPr lang="he-IL" dirty="0" smtClean="0"/>
              <a:t>מינרלים</a:t>
            </a:r>
            <a:endParaRPr lang="en-US" dirty="0"/>
          </a:p>
          <a:p>
            <a:pPr lvl="0">
              <a:defRPr/>
            </a:pPr>
            <a:r>
              <a:rPr lang="he-IL" dirty="0" smtClean="0"/>
              <a:t>מים</a:t>
            </a:r>
            <a:endParaRPr lang="he-IL" dirty="0"/>
          </a:p>
          <a:p>
            <a:pPr lvl="0">
              <a:defRPr/>
            </a:pPr>
            <a:r>
              <a:rPr lang="he-IL" kern="0" dirty="0" smtClean="0"/>
              <a:t>חמצן</a:t>
            </a:r>
            <a:endParaRPr lang="en-US" kern="0" dirty="0"/>
          </a:p>
        </p:txBody>
      </p:sp>
      <p:sp>
        <p:nvSpPr>
          <p:cNvPr id="3" name="סוגר מסולסל שמאלי 2"/>
          <p:cNvSpPr/>
          <p:nvPr/>
        </p:nvSpPr>
        <p:spPr>
          <a:xfrm>
            <a:off x="7164288" y="4005064"/>
            <a:ext cx="288032" cy="1728192"/>
          </a:xfrm>
          <a:prstGeom prst="lef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1" name="מלבן 10"/>
          <p:cNvSpPr/>
          <p:nvPr/>
        </p:nvSpPr>
        <p:spPr>
          <a:xfrm>
            <a:off x="5148064" y="4561964"/>
            <a:ext cx="224457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he-IL" sz="1400" dirty="0" smtClean="0"/>
              <a:t>בפירוקם משתחררת אנרגיה </a:t>
            </a:r>
          </a:p>
          <a:p>
            <a:pPr lvl="0" algn="ctr">
              <a:defRPr/>
            </a:pPr>
            <a:r>
              <a:rPr lang="he-IL" sz="1400" dirty="0" smtClean="0"/>
              <a:t>המנוצלת ליצירת </a:t>
            </a:r>
            <a:r>
              <a:rPr lang="en-US" sz="1400" dirty="0" smtClean="0"/>
              <a:t>ATP</a:t>
            </a:r>
            <a:endParaRPr lang="en-US" sz="1400" kern="0" dirty="0"/>
          </a:p>
        </p:txBody>
      </p:sp>
      <p:sp>
        <p:nvSpPr>
          <p:cNvPr id="12" name="סוגר מסולסל שמאלי 11"/>
          <p:cNvSpPr/>
          <p:nvPr/>
        </p:nvSpPr>
        <p:spPr>
          <a:xfrm>
            <a:off x="7164288" y="5849048"/>
            <a:ext cx="288032" cy="152400"/>
          </a:xfrm>
          <a:prstGeom prst="lef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5" name="מלבן 4"/>
          <p:cNvSpPr/>
          <p:nvPr/>
        </p:nvSpPr>
        <p:spPr>
          <a:xfrm>
            <a:off x="5364056" y="5642084"/>
            <a:ext cx="180023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sz="1400" kern="0" dirty="0">
                <a:solidFill>
                  <a:prstClr val="black"/>
                </a:solidFill>
              </a:rPr>
              <a:t>רק הוא מקור האנרגיה </a:t>
            </a:r>
          </a:p>
          <a:p>
            <a:pPr lvl="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sz="1400" u="sng" kern="0" dirty="0" smtClean="0">
                <a:solidFill>
                  <a:prstClr val="black"/>
                </a:solidFill>
              </a:rPr>
              <a:t>הישיר</a:t>
            </a:r>
            <a:r>
              <a:rPr lang="he-IL" sz="1400" kern="0" dirty="0" smtClean="0">
                <a:solidFill>
                  <a:prstClr val="black"/>
                </a:solidFill>
              </a:rPr>
              <a:t> לתהליכים </a:t>
            </a:r>
            <a:r>
              <a:rPr lang="he-IL" sz="1400" kern="0" dirty="0">
                <a:solidFill>
                  <a:prstClr val="black"/>
                </a:solidFill>
              </a:rPr>
              <a:t>בתא.</a:t>
            </a:r>
            <a:endParaRPr lang="en-US" sz="1400" kern="0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31775" y="419100"/>
            <a:ext cx="8215313" cy="46038"/>
          </a:xfrm>
          <a:prstGeom prst="rect">
            <a:avLst/>
          </a:prstGeom>
          <a:blipFill dpi="0" rotWithShape="1">
            <a:blip r:embed="rId2" cstate="print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7175" name="Slide Number Placeholder 8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fld id="{E3A582F2-7C4D-4B34-BAEA-1D3209B69958}" type="slidenum">
              <a:rPr lang="he-IL" sz="1100" smtClean="0">
                <a:solidFill>
                  <a:schemeClr val="bg1">
                    <a:lumMod val="50000"/>
                  </a:schemeClr>
                </a:solidFill>
              </a:rPr>
              <a:pPr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27</a:t>
            </a:fld>
            <a:endParaRPr lang="he-IL" sz="1100" dirty="0" smtClean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7828" name="כותרת 5"/>
          <p:cNvSpPr>
            <a:spLocks noGrp="1"/>
          </p:cNvSpPr>
          <p:nvPr>
            <p:ph type="ctrTitle"/>
          </p:nvPr>
        </p:nvSpPr>
        <p:spPr bwMode="auto">
          <a:xfrm>
            <a:off x="785813" y="71438"/>
            <a:ext cx="7772400" cy="4413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he-IL" sz="1800" b="1" smtClean="0">
                <a:solidFill>
                  <a:srgbClr val="FF6600"/>
                </a:solidFill>
              </a:rPr>
              <a:t>שאלה 9: רעלים שפוגעים בנשימה התאית</a:t>
            </a:r>
            <a:endParaRPr lang="he-IL" sz="1800" smtClean="0"/>
          </a:p>
        </p:txBody>
      </p:sp>
      <p:sp>
        <p:nvSpPr>
          <p:cNvPr id="12" name="TextBox 11"/>
          <p:cNvSpPr txBox="1"/>
          <p:nvPr/>
        </p:nvSpPr>
        <p:spPr>
          <a:xfrm>
            <a:off x="214313" y="692150"/>
            <a:ext cx="8397875" cy="2032000"/>
          </a:xfrm>
          <a:prstGeom prst="rect">
            <a:avLst/>
          </a:prstGeom>
          <a:noFill/>
          <a:ln w="19050">
            <a:noFill/>
          </a:ln>
          <a:effectLst>
            <a:outerShdw sx="102000" sy="102000" algn="tl" rotWithShape="0">
              <a:sysClr val="window" lastClr="FFFFFF">
                <a:lumMod val="65000"/>
                <a:alpha val="0"/>
              </a:sysClr>
            </a:outerShdw>
          </a:effectLst>
        </p:spPr>
        <p:txBody>
          <a:bodyPr rtlCol="1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b="1" kern="0" dirty="0">
                <a:solidFill>
                  <a:srgbClr val="1D4C72"/>
                </a:solidFill>
              </a:rPr>
              <a:t>שאלה 9: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kern="0" dirty="0" smtClean="0">
                <a:solidFill>
                  <a:srgbClr val="1D4C72"/>
                </a:solidFill>
              </a:rPr>
              <a:t>רעלים הפוגעים </a:t>
            </a:r>
            <a:r>
              <a:rPr lang="he-IL" kern="0" dirty="0">
                <a:solidFill>
                  <a:srgbClr val="1D4C72"/>
                </a:solidFill>
              </a:rPr>
              <a:t>בתהליך הנשימה התאית כגון: </a:t>
            </a:r>
            <a:r>
              <a:rPr lang="he-IL" kern="0" dirty="0" smtClean="0">
                <a:solidFill>
                  <a:srgbClr val="1D4C72"/>
                </a:solidFill>
              </a:rPr>
              <a:t>ציאניד </a:t>
            </a:r>
            <a:r>
              <a:rPr lang="he-IL" kern="0" dirty="0">
                <a:solidFill>
                  <a:srgbClr val="1D4C72"/>
                </a:solidFill>
              </a:rPr>
              <a:t>גורמים למוות מיָּדי (אחרי כמה דקות).  סיבת המוות היא: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kern="0" dirty="0">
                <a:solidFill>
                  <a:srgbClr val="1D4C72"/>
                </a:solidFill>
              </a:rPr>
              <a:t>א. מחסור באנרגיה (</a:t>
            </a:r>
            <a:r>
              <a:rPr lang="en-US" kern="0" dirty="0">
                <a:solidFill>
                  <a:srgbClr val="1D4C72"/>
                </a:solidFill>
              </a:rPr>
              <a:t>ATP</a:t>
            </a:r>
            <a:r>
              <a:rPr lang="he-IL" kern="0" dirty="0">
                <a:solidFill>
                  <a:srgbClr val="1D4C72"/>
                </a:solidFill>
              </a:rPr>
              <a:t>) בתאים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kern="0" dirty="0">
                <a:solidFill>
                  <a:srgbClr val="1D4C72"/>
                </a:solidFill>
              </a:rPr>
              <a:t>ב. מחסור בחמצן בגוף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kern="0" dirty="0">
                <a:solidFill>
                  <a:srgbClr val="1D4C72"/>
                </a:solidFill>
              </a:rPr>
              <a:t>ג. מחסור בגלוקוז בתאים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kern="0" dirty="0">
                <a:solidFill>
                  <a:srgbClr val="1D4C72"/>
                </a:solidFill>
              </a:rPr>
              <a:t>ד. הצטברות פחמן </a:t>
            </a:r>
            <a:r>
              <a:rPr lang="he-IL" kern="0" dirty="0" smtClean="0">
                <a:solidFill>
                  <a:srgbClr val="1D4C72"/>
                </a:solidFill>
              </a:rPr>
              <a:t>דו</a:t>
            </a:r>
            <a:r>
              <a:rPr lang="he-IL" kern="0" dirty="0" smtClean="0">
                <a:solidFill>
                  <a:srgbClr val="1D4C72"/>
                </a:solidFill>
                <a:latin typeface="Arial"/>
                <a:cs typeface="Arial"/>
              </a:rPr>
              <a:t>־</a:t>
            </a:r>
            <a:r>
              <a:rPr lang="he-IL" kern="0" dirty="0" smtClean="0">
                <a:solidFill>
                  <a:srgbClr val="1D4C72"/>
                </a:solidFill>
              </a:rPr>
              <a:t>חמצני </a:t>
            </a:r>
            <a:r>
              <a:rPr lang="he-IL" kern="0" dirty="0">
                <a:solidFill>
                  <a:srgbClr val="1D4C72"/>
                </a:solidFill>
              </a:rPr>
              <a:t>בתאים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31775" y="419100"/>
            <a:ext cx="8215313" cy="46038"/>
          </a:xfrm>
          <a:prstGeom prst="rect">
            <a:avLst/>
          </a:prstGeom>
          <a:blipFill dpi="0" rotWithShape="1">
            <a:blip r:embed="rId2" cstate="print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7175" name="Slide Number Placeholder 8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fld id="{2AF96068-AAA3-4B1F-8EC6-5332DEC35835}" type="slidenum">
              <a:rPr lang="he-IL" sz="1100" smtClean="0">
                <a:solidFill>
                  <a:schemeClr val="bg1">
                    <a:lumMod val="50000"/>
                  </a:schemeClr>
                </a:solidFill>
              </a:rPr>
              <a:pPr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28</a:t>
            </a:fld>
            <a:endParaRPr lang="he-IL" sz="1100" dirty="0" smtClean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" name="כותרת 5"/>
          <p:cNvSpPr>
            <a:spLocks noGrp="1"/>
          </p:cNvSpPr>
          <p:nvPr>
            <p:ph type="ctrTitle"/>
          </p:nvPr>
        </p:nvSpPr>
        <p:spPr>
          <a:xfrm>
            <a:off x="785813" y="71438"/>
            <a:ext cx="7772400" cy="441325"/>
          </a:xfrm>
        </p:spPr>
        <p:txBody>
          <a:bodyPr/>
          <a:lstStyle/>
          <a:p>
            <a:pPr fontAlgn="auto">
              <a:defRPr/>
            </a:pPr>
            <a:r>
              <a:rPr lang="he-IL" sz="1800" b="1" dirty="0" smtClean="0">
                <a:solidFill>
                  <a:srgbClr val="FF6600"/>
                </a:solidFill>
                <a:ea typeface="+mn-ea"/>
              </a:rPr>
              <a:t>תשובה</a:t>
            </a:r>
            <a:endParaRPr lang="he-IL" sz="1800" dirty="0" smtClean="0"/>
          </a:p>
        </p:txBody>
      </p:sp>
      <p:sp>
        <p:nvSpPr>
          <p:cNvPr id="13" name="Rectangle 20"/>
          <p:cNvSpPr/>
          <p:nvPr/>
        </p:nvSpPr>
        <p:spPr bwMode="auto">
          <a:xfrm>
            <a:off x="285750" y="3357563"/>
            <a:ext cx="8196263" cy="785812"/>
          </a:xfrm>
          <a:prstGeom prst="rect">
            <a:avLst/>
          </a:prstGeom>
          <a:gradFill>
            <a:gsLst>
              <a:gs pos="0">
                <a:sysClr val="window" lastClr="FFFFFF"/>
              </a:gs>
              <a:gs pos="50000">
                <a:srgbClr val="FFFFFF">
                  <a:lumMod val="95000"/>
                </a:srgbClr>
              </a:gs>
            </a:gsLst>
            <a:lin ang="5400000" scaled="0"/>
          </a:gradFill>
          <a:ln w="12700" cap="flat" cmpd="sng" algn="ctr">
            <a:solidFill>
              <a:sysClr val="window" lastClr="FFFFFF">
                <a:lumMod val="75000"/>
              </a:sysClr>
            </a:solidFill>
            <a:prstDash val="solid"/>
          </a:ln>
          <a:effectLst/>
        </p:spPr>
        <p:txBody>
          <a:bodyPr rtlCol="1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he-IL" sz="500" kern="0" dirty="0">
              <a:solidFill>
                <a:prstClr val="black"/>
              </a:solidFill>
              <a:latin typeface="Arial"/>
              <a:cs typeface="Arial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b="1" kern="0" dirty="0">
                <a:solidFill>
                  <a:prstClr val="black"/>
                </a:solidFill>
                <a:latin typeface="Arial"/>
                <a:cs typeface="Arial"/>
              </a:rPr>
              <a:t>תשובה: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kern="0" dirty="0">
                <a:solidFill>
                  <a:prstClr val="black"/>
                </a:solidFill>
                <a:latin typeface="Arial"/>
                <a:cs typeface="Arial"/>
              </a:rPr>
              <a:t>תשובה א'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he-IL" kern="0" dirty="0">
              <a:solidFill>
                <a:prstClr val="black"/>
              </a:solidFill>
              <a:latin typeface="Arial"/>
              <a:cs typeface="Arial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14313" y="692150"/>
            <a:ext cx="8397875" cy="2032000"/>
          </a:xfrm>
          <a:prstGeom prst="rect">
            <a:avLst/>
          </a:prstGeom>
          <a:noFill/>
          <a:ln w="19050">
            <a:noFill/>
          </a:ln>
          <a:effectLst>
            <a:outerShdw sx="102000" sy="102000" algn="tl" rotWithShape="0">
              <a:sysClr val="window" lastClr="FFFFFF">
                <a:lumMod val="65000"/>
                <a:alpha val="0"/>
              </a:sysClr>
            </a:outerShdw>
          </a:effectLst>
        </p:spPr>
        <p:txBody>
          <a:bodyPr rtlCol="1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b="1" kern="0" dirty="0">
                <a:solidFill>
                  <a:srgbClr val="1D4C72"/>
                </a:solidFill>
              </a:rPr>
              <a:t>שאלה 9: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kern="0" dirty="0">
                <a:solidFill>
                  <a:srgbClr val="1D4C72"/>
                </a:solidFill>
              </a:rPr>
              <a:t>רעלים הפוגעים בתהליך הנשימה התאית כגון: ציאניד, גורמים למוות מיָּדי (אחרי כמה דקות).  סיבת המוות היא: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kern="0" dirty="0">
                <a:solidFill>
                  <a:srgbClr val="1D4C72"/>
                </a:solidFill>
              </a:rPr>
              <a:t>א. מחסור באנרגיה (</a:t>
            </a:r>
            <a:r>
              <a:rPr lang="en-US" kern="0" dirty="0">
                <a:solidFill>
                  <a:srgbClr val="1D4C72"/>
                </a:solidFill>
              </a:rPr>
              <a:t>ATP</a:t>
            </a:r>
            <a:r>
              <a:rPr lang="he-IL" kern="0" dirty="0">
                <a:solidFill>
                  <a:srgbClr val="1D4C72"/>
                </a:solidFill>
              </a:rPr>
              <a:t>) בתאים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kern="0" dirty="0">
                <a:solidFill>
                  <a:srgbClr val="1D4C72"/>
                </a:solidFill>
              </a:rPr>
              <a:t>ב. מחסור בחמצן בגוף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kern="0" dirty="0">
                <a:solidFill>
                  <a:srgbClr val="1D4C72"/>
                </a:solidFill>
              </a:rPr>
              <a:t>ג. מחסור בגלוקוז בתאים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kern="0" dirty="0">
                <a:solidFill>
                  <a:srgbClr val="1D4C72"/>
                </a:solidFill>
              </a:rPr>
              <a:t>ד. הצטברות פחמן </a:t>
            </a:r>
            <a:r>
              <a:rPr lang="he-IL" kern="0" dirty="0" smtClean="0">
                <a:solidFill>
                  <a:srgbClr val="1D4C72"/>
                </a:solidFill>
              </a:rPr>
              <a:t>דו</a:t>
            </a:r>
            <a:r>
              <a:rPr lang="he-IL" kern="0" dirty="0" smtClean="0">
                <a:solidFill>
                  <a:srgbClr val="1D4C72"/>
                </a:solidFill>
                <a:latin typeface="Arial"/>
                <a:cs typeface="Arial"/>
              </a:rPr>
              <a:t>־</a:t>
            </a:r>
            <a:r>
              <a:rPr lang="he-IL" kern="0" dirty="0" smtClean="0">
                <a:solidFill>
                  <a:srgbClr val="1D4C72"/>
                </a:solidFill>
              </a:rPr>
              <a:t>חמצני </a:t>
            </a:r>
            <a:r>
              <a:rPr lang="he-IL" kern="0" dirty="0">
                <a:solidFill>
                  <a:srgbClr val="1D4C72"/>
                </a:solidFill>
              </a:rPr>
              <a:t>בתאים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31775" y="419100"/>
            <a:ext cx="8215313" cy="46038"/>
          </a:xfrm>
          <a:prstGeom prst="rect">
            <a:avLst/>
          </a:prstGeom>
          <a:blipFill dpi="0" rotWithShape="1">
            <a:blip r:embed="rId3" cstate="print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7175" name="Slide Number Placeholder 8"/>
          <p:cNvSpPr>
            <a:spLocks noGrp="1"/>
          </p:cNvSpPr>
          <p:nvPr>
            <p:ph type="sldNum" sz="quarter" idx="12"/>
          </p:nvPr>
        </p:nvSpPr>
        <p:spPr bwMode="auto">
          <a:xfrm>
            <a:off x="360363" y="6492875"/>
            <a:ext cx="2133600" cy="365125"/>
          </a:xfr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fld id="{F424903F-D186-476F-AD22-602D93012EAA}" type="slidenum">
              <a:rPr lang="he-IL" sz="1100" smtClean="0">
                <a:solidFill>
                  <a:schemeClr val="bg1">
                    <a:lumMod val="50000"/>
                  </a:schemeClr>
                </a:solidFill>
              </a:rPr>
              <a:pPr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29</a:t>
            </a:fld>
            <a:endParaRPr lang="he-IL" sz="1100" dirty="0" smtClean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" name="כותרת 5"/>
          <p:cNvSpPr>
            <a:spLocks noGrp="1"/>
          </p:cNvSpPr>
          <p:nvPr>
            <p:ph type="ctrTitle"/>
          </p:nvPr>
        </p:nvSpPr>
        <p:spPr>
          <a:xfrm>
            <a:off x="142875" y="57150"/>
            <a:ext cx="8410575" cy="441325"/>
          </a:xfrm>
        </p:spPr>
        <p:txBody>
          <a:bodyPr/>
          <a:lstStyle/>
          <a:p>
            <a:pPr fontAlgn="auto">
              <a:defRPr/>
            </a:pPr>
            <a:r>
              <a:rPr lang="he-IL" sz="1800" b="1" dirty="0" smtClean="0">
                <a:solidFill>
                  <a:srgbClr val="FF6600"/>
                </a:solidFill>
                <a:ea typeface="+mn-ea"/>
              </a:rPr>
              <a:t>ניצולֶת האנרגיה המשתחררת בתהליך הנשימה התאית</a:t>
            </a:r>
            <a:endParaRPr lang="he-IL" sz="1800" dirty="0" smtClean="0"/>
          </a:p>
        </p:txBody>
      </p:sp>
      <p:sp>
        <p:nvSpPr>
          <p:cNvPr id="7" name="TextBox 6"/>
          <p:cNvSpPr txBox="1"/>
          <p:nvPr/>
        </p:nvSpPr>
        <p:spPr>
          <a:xfrm>
            <a:off x="566738" y="560388"/>
            <a:ext cx="8183562" cy="2032000"/>
          </a:xfrm>
          <a:prstGeom prst="rect">
            <a:avLst/>
          </a:prstGeom>
          <a:noFill/>
          <a:ln w="19050">
            <a:noFill/>
          </a:ln>
          <a:effectLst>
            <a:outerShdw sx="102000" sy="102000" algn="tl" rotWithShape="0">
              <a:schemeClr val="bg1">
                <a:lumMod val="65000"/>
                <a:alpha val="0"/>
              </a:schemeClr>
            </a:outerShdw>
          </a:effectLst>
        </p:spPr>
        <p:txBody>
          <a:bodyPr rtlCol="1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dirty="0">
                <a:solidFill>
                  <a:prstClr val="black"/>
                </a:solidFill>
              </a:rPr>
              <a:t>לא כל האנרגיה הנפלטת מפירוק הגלוקוז מנוצלת ליצירת </a:t>
            </a:r>
            <a:r>
              <a:rPr lang="en-US" dirty="0">
                <a:solidFill>
                  <a:prstClr val="black"/>
                </a:solidFill>
              </a:rPr>
              <a:t>ATP</a:t>
            </a:r>
            <a:r>
              <a:rPr lang="he-IL" dirty="0">
                <a:solidFill>
                  <a:prstClr val="black"/>
                </a:solidFill>
              </a:rPr>
              <a:t>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dirty="0" smtClean="0">
                <a:solidFill>
                  <a:prstClr val="black"/>
                </a:solidFill>
              </a:rPr>
              <a:t>כ</a:t>
            </a:r>
            <a:r>
              <a:rPr lang="he-IL" dirty="0" smtClean="0">
                <a:solidFill>
                  <a:prstClr val="black"/>
                </a:solidFill>
                <a:latin typeface="Arial"/>
                <a:cs typeface="Arial"/>
              </a:rPr>
              <a:t>־</a:t>
            </a:r>
            <a:r>
              <a:rPr lang="he-IL" dirty="0" err="1" smtClean="0">
                <a:solidFill>
                  <a:prstClr val="black"/>
                </a:solidFill>
              </a:rPr>
              <a:t>70</a:t>
            </a:r>
            <a:r>
              <a:rPr lang="he-IL" dirty="0">
                <a:solidFill>
                  <a:prstClr val="black"/>
                </a:solidFill>
              </a:rPr>
              <a:t>% </a:t>
            </a:r>
            <a:r>
              <a:rPr lang="he-IL" dirty="0" smtClean="0">
                <a:solidFill>
                  <a:prstClr val="black"/>
                </a:solidFill>
              </a:rPr>
              <a:t>מן האנרגיה </a:t>
            </a:r>
            <a:r>
              <a:rPr lang="he-IL" dirty="0">
                <a:solidFill>
                  <a:prstClr val="black"/>
                </a:solidFill>
              </a:rPr>
              <a:t>המשתחררת בנשימה התאית נפלטים בתור חום, </a:t>
            </a:r>
            <a:r>
              <a:rPr lang="he-IL" u="sng" dirty="0">
                <a:solidFill>
                  <a:prstClr val="black"/>
                </a:solidFill>
              </a:rPr>
              <a:t>ורק </a:t>
            </a:r>
            <a:r>
              <a:rPr lang="he-IL" u="sng" dirty="0" smtClean="0">
                <a:solidFill>
                  <a:prstClr val="black"/>
                </a:solidFill>
              </a:rPr>
              <a:t>כ</a:t>
            </a:r>
            <a:r>
              <a:rPr lang="he-IL" u="sng" dirty="0" smtClean="0">
                <a:solidFill>
                  <a:prstClr val="black"/>
                </a:solidFill>
                <a:latin typeface="Arial"/>
                <a:cs typeface="Arial"/>
              </a:rPr>
              <a:t>־</a:t>
            </a:r>
            <a:r>
              <a:rPr lang="he-IL" u="sng" dirty="0" err="1" smtClean="0">
                <a:solidFill>
                  <a:prstClr val="black"/>
                </a:solidFill>
              </a:rPr>
              <a:t>30</a:t>
            </a:r>
            <a:r>
              <a:rPr lang="he-IL" u="sng" dirty="0">
                <a:solidFill>
                  <a:prstClr val="black"/>
                </a:solidFill>
              </a:rPr>
              <a:t>%</a:t>
            </a:r>
            <a:r>
              <a:rPr lang="he-IL" dirty="0">
                <a:solidFill>
                  <a:prstClr val="black"/>
                </a:solidFill>
              </a:rPr>
              <a:t> ממנה מנוצלים ליצירת </a:t>
            </a:r>
            <a:r>
              <a:rPr lang="he-IL" dirty="0" smtClean="0">
                <a:solidFill>
                  <a:prstClr val="black"/>
                </a:solidFill>
              </a:rPr>
              <a:t>ה</a:t>
            </a:r>
            <a:r>
              <a:rPr lang="he-IL" dirty="0" smtClean="0">
                <a:solidFill>
                  <a:prstClr val="black"/>
                </a:solidFill>
                <a:latin typeface="Arial"/>
                <a:cs typeface="Arial"/>
              </a:rPr>
              <a:t>־</a:t>
            </a:r>
            <a:r>
              <a:rPr lang="en-US" dirty="0" smtClean="0">
                <a:solidFill>
                  <a:prstClr val="black"/>
                </a:solidFill>
              </a:rPr>
              <a:t>ATP</a:t>
            </a:r>
            <a:r>
              <a:rPr lang="he-IL" dirty="0">
                <a:solidFill>
                  <a:prstClr val="black"/>
                </a:solidFill>
              </a:rPr>
              <a:t>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he-IL" dirty="0">
              <a:solidFill>
                <a:prstClr val="black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dirty="0">
                <a:solidFill>
                  <a:prstClr val="black"/>
                </a:solidFill>
              </a:rPr>
              <a:t>ועדיין, ניצולת זו גבוהה </a:t>
            </a:r>
            <a:r>
              <a:rPr lang="he-IL" dirty="0" smtClean="0"/>
              <a:t>לעומת הניצולת </a:t>
            </a:r>
            <a:r>
              <a:rPr lang="he-IL" dirty="0"/>
              <a:t>בתהליכים מלאכותיים, לדוגמה: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dirty="0"/>
              <a:t>במכוניות משוכללות מנוצלים רק </a:t>
            </a:r>
            <a:r>
              <a:rPr lang="he-IL" dirty="0" smtClean="0"/>
              <a:t>כ</a:t>
            </a:r>
            <a:r>
              <a:rPr lang="he-IL" dirty="0" smtClean="0">
                <a:latin typeface="Arial"/>
                <a:cs typeface="Arial"/>
              </a:rPr>
              <a:t>־</a:t>
            </a:r>
            <a:r>
              <a:rPr lang="he-IL" dirty="0" err="1" smtClean="0"/>
              <a:t>25</a:t>
            </a:r>
            <a:r>
              <a:rPr lang="he-IL" dirty="0"/>
              <a:t>% </a:t>
            </a:r>
            <a:r>
              <a:rPr lang="he-IL" dirty="0" smtClean="0">
                <a:solidFill>
                  <a:prstClr val="black"/>
                </a:solidFill>
              </a:rPr>
              <a:t>מן האנרגיה </a:t>
            </a:r>
            <a:r>
              <a:rPr lang="he-IL" dirty="0">
                <a:solidFill>
                  <a:prstClr val="black"/>
                </a:solidFill>
              </a:rPr>
              <a:t>המשתחררת </a:t>
            </a:r>
            <a:r>
              <a:rPr lang="he-IL" dirty="0" smtClean="0">
                <a:solidFill>
                  <a:prstClr val="black"/>
                </a:solidFill>
              </a:rPr>
              <a:t>משריפת </a:t>
            </a:r>
            <a:r>
              <a:rPr lang="he-IL" dirty="0">
                <a:solidFill>
                  <a:prstClr val="black"/>
                </a:solidFill>
              </a:rPr>
              <a:t>הדלק, ואילו השאר נפלט בתור חום (לכן יש במכונית מנגנון לקירור המנוע – הרדיאטור).</a:t>
            </a:r>
          </a:p>
        </p:txBody>
      </p:sp>
      <p:grpSp>
        <p:nvGrpSpPr>
          <p:cNvPr id="79878" name="קבוצה 57"/>
          <p:cNvGrpSpPr>
            <a:grpSpLocks/>
          </p:cNvGrpSpPr>
          <p:nvPr/>
        </p:nvGrpSpPr>
        <p:grpSpPr bwMode="auto">
          <a:xfrm>
            <a:off x="231775" y="2963863"/>
            <a:ext cx="8102600" cy="3286125"/>
            <a:chOff x="-1102344" y="2857496"/>
            <a:chExt cx="8103236" cy="3286148"/>
          </a:xfrm>
        </p:grpSpPr>
        <p:sp>
          <p:nvSpPr>
            <p:cNvPr id="34" name="מלבן מעוגל 33"/>
            <p:cNvSpPr/>
            <p:nvPr/>
          </p:nvSpPr>
          <p:spPr bwMode="auto">
            <a:xfrm>
              <a:off x="5143371" y="3857628"/>
              <a:ext cx="1857521" cy="1571636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>
                <a:defRPr/>
              </a:pPr>
              <a:r>
                <a:rPr lang="he-IL" dirty="0">
                  <a:solidFill>
                    <a:prstClr val="black"/>
                  </a:solidFill>
                </a:rPr>
                <a:t>בתהליך </a:t>
              </a:r>
            </a:p>
            <a:p>
              <a:pPr algn="ctr">
                <a:defRPr/>
              </a:pPr>
              <a:r>
                <a:rPr lang="he-IL" dirty="0">
                  <a:solidFill>
                    <a:schemeClr val="accent3"/>
                  </a:solidFill>
                </a:rPr>
                <a:t>הנ</a:t>
              </a:r>
              <a:r>
                <a:rPr lang="he-IL" dirty="0">
                  <a:solidFill>
                    <a:srgbClr val="FF6600"/>
                  </a:solidFill>
                </a:rPr>
                <a:t>שימה התאית </a:t>
              </a:r>
            </a:p>
            <a:p>
              <a:pPr algn="ctr">
                <a:defRPr/>
              </a:pPr>
              <a:r>
                <a:rPr lang="he-IL" dirty="0">
                  <a:solidFill>
                    <a:schemeClr val="tx1"/>
                  </a:solidFill>
                </a:rPr>
                <a:t>מתפרק </a:t>
              </a:r>
              <a:r>
                <a:rPr lang="he-IL" dirty="0" smtClean="0">
                  <a:solidFill>
                    <a:schemeClr val="tx1"/>
                  </a:solidFill>
                </a:rPr>
                <a:t>חד</a:t>
              </a:r>
              <a:r>
                <a:rPr lang="he-IL" dirty="0" smtClean="0">
                  <a:solidFill>
                    <a:schemeClr val="tx1"/>
                  </a:solidFill>
                  <a:latin typeface="Arial"/>
                  <a:cs typeface="Arial"/>
                </a:rPr>
                <a:t>־</a:t>
              </a:r>
              <a:r>
                <a:rPr lang="he-IL" dirty="0" smtClean="0">
                  <a:solidFill>
                    <a:schemeClr val="tx1"/>
                  </a:solidFill>
                </a:rPr>
                <a:t>סוכר </a:t>
              </a:r>
              <a:r>
                <a:rPr lang="he-IL" sz="1400" dirty="0">
                  <a:solidFill>
                    <a:schemeClr val="tx1"/>
                  </a:solidFill>
                </a:rPr>
                <a:t>(וחומרים אורגניים אחרים)</a:t>
              </a:r>
            </a:p>
          </p:txBody>
        </p:sp>
        <p:grpSp>
          <p:nvGrpSpPr>
            <p:cNvPr id="79881" name="קבוצה 53"/>
            <p:cNvGrpSpPr>
              <a:grpSpLocks/>
            </p:cNvGrpSpPr>
            <p:nvPr/>
          </p:nvGrpSpPr>
          <p:grpSpPr bwMode="auto">
            <a:xfrm>
              <a:off x="2413149" y="3830304"/>
              <a:ext cx="2813079" cy="1837704"/>
              <a:chOff x="2005609" y="4687954"/>
              <a:chExt cx="2813079" cy="1837704"/>
            </a:xfrm>
          </p:grpSpPr>
          <p:sp>
            <p:nvSpPr>
              <p:cNvPr id="35" name="פיצוץ 2 34"/>
              <p:cNvSpPr/>
              <p:nvPr/>
            </p:nvSpPr>
            <p:spPr>
              <a:xfrm rot="1479687">
                <a:off x="2005609" y="4687954"/>
                <a:ext cx="2813079" cy="1837704"/>
              </a:xfrm>
              <a:prstGeom prst="irregularSeal2">
                <a:avLst/>
              </a:prstGeom>
              <a:solidFill>
                <a:srgbClr val="FF0000">
                  <a:alpha val="67000"/>
                </a:srgbClr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>
                  <a:defRPr/>
                </a:pPr>
                <a:endParaRPr lang="he-IL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36" name="מלבן מעוגל 35"/>
              <p:cNvSpPr/>
              <p:nvPr/>
            </p:nvSpPr>
            <p:spPr bwMode="auto">
              <a:xfrm>
                <a:off x="2188561" y="5286782"/>
                <a:ext cx="2154407" cy="500066"/>
              </a:xfrm>
              <a:prstGeom prst="round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>
                  <a:defRPr/>
                </a:pPr>
                <a:r>
                  <a:rPr lang="he-IL" dirty="0" smtClean="0">
                    <a:solidFill>
                      <a:srgbClr val="FFFF00"/>
                    </a:solidFill>
                  </a:rPr>
                  <a:t>ומשתחררת </a:t>
                </a:r>
                <a:r>
                  <a:rPr lang="he-IL" dirty="0">
                    <a:solidFill>
                      <a:srgbClr val="FFFF00"/>
                    </a:solidFill>
                  </a:rPr>
                  <a:t>אנרגיה</a:t>
                </a:r>
              </a:p>
            </p:txBody>
          </p:sp>
        </p:grpSp>
        <p:sp>
          <p:nvSpPr>
            <p:cNvPr id="55" name="מלבן מעוגל 54"/>
            <p:cNvSpPr/>
            <p:nvPr/>
          </p:nvSpPr>
          <p:spPr bwMode="auto">
            <a:xfrm>
              <a:off x="-767355" y="2857496"/>
              <a:ext cx="3124445" cy="1643073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>
                <a:defRPr/>
              </a:pPr>
              <a:r>
                <a:rPr lang="he-IL" dirty="0" smtClean="0">
                  <a:solidFill>
                    <a:prstClr val="black"/>
                  </a:solidFill>
                </a:rPr>
                <a:t>כ</a:t>
              </a:r>
              <a:r>
                <a:rPr lang="he-IL" dirty="0" smtClean="0">
                  <a:solidFill>
                    <a:prstClr val="black"/>
                  </a:solidFill>
                  <a:latin typeface="Arial"/>
                  <a:cs typeface="Arial"/>
                </a:rPr>
                <a:t>־</a:t>
              </a:r>
              <a:r>
                <a:rPr lang="he-IL" dirty="0" err="1" smtClean="0">
                  <a:solidFill>
                    <a:prstClr val="black"/>
                  </a:solidFill>
                </a:rPr>
                <a:t>30</a:t>
              </a:r>
              <a:r>
                <a:rPr lang="he-IL" dirty="0">
                  <a:solidFill>
                    <a:prstClr val="black"/>
                  </a:solidFill>
                </a:rPr>
                <a:t>% מן האנרגיה: נצרכת ליצירת </a:t>
              </a:r>
              <a:r>
                <a:rPr lang="en-US" dirty="0">
                  <a:solidFill>
                    <a:prstClr val="black"/>
                  </a:solidFill>
                </a:rPr>
                <a:t>ATP</a:t>
              </a:r>
              <a:r>
                <a:rPr lang="he-IL" dirty="0">
                  <a:solidFill>
                    <a:prstClr val="black"/>
                  </a:solidFill>
                </a:rPr>
                <a:t> ומנוצלת ל</a:t>
              </a:r>
              <a:r>
                <a:rPr lang="he-IL" dirty="0">
                  <a:solidFill>
                    <a:srgbClr val="FF6600"/>
                  </a:solidFill>
                </a:rPr>
                <a:t>תהליכים צורכי אנרגיה</a:t>
              </a:r>
            </a:p>
            <a:p>
              <a:pPr algn="ctr">
                <a:defRPr/>
              </a:pPr>
              <a:r>
                <a:rPr lang="he-IL" dirty="0">
                  <a:solidFill>
                    <a:prstClr val="black"/>
                  </a:solidFill>
                </a:rPr>
                <a:t>(העברה פעילה, מטבוליזם, תנועה)</a:t>
              </a:r>
              <a:r>
                <a:rPr lang="he-IL" dirty="0">
                  <a:solidFill>
                    <a:prstClr val="white"/>
                  </a:solidFill>
                </a:rPr>
                <a:t>.</a:t>
              </a:r>
            </a:p>
          </p:txBody>
        </p:sp>
        <p:sp>
          <p:nvSpPr>
            <p:cNvPr id="56" name="מלבן מעוגל 55"/>
            <p:cNvSpPr/>
            <p:nvPr/>
          </p:nvSpPr>
          <p:spPr bwMode="auto">
            <a:xfrm>
              <a:off x="-1102344" y="4786321"/>
              <a:ext cx="3462610" cy="1357323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>
                <a:defRPr/>
              </a:pPr>
              <a:r>
                <a:rPr lang="he-IL" sz="2400" dirty="0" smtClean="0">
                  <a:solidFill>
                    <a:prstClr val="black"/>
                  </a:solidFill>
                </a:rPr>
                <a:t>כ</a:t>
              </a:r>
              <a:r>
                <a:rPr lang="he-IL" sz="2400" dirty="0" smtClean="0">
                  <a:solidFill>
                    <a:prstClr val="black"/>
                  </a:solidFill>
                  <a:latin typeface="Arial"/>
                  <a:cs typeface="Arial"/>
                </a:rPr>
                <a:t>־</a:t>
              </a:r>
              <a:r>
                <a:rPr lang="he-IL" sz="2400" dirty="0" err="1" smtClean="0">
                  <a:solidFill>
                    <a:prstClr val="black"/>
                  </a:solidFill>
                </a:rPr>
                <a:t>70</a:t>
              </a:r>
              <a:r>
                <a:rPr lang="he-IL" sz="2400" dirty="0">
                  <a:solidFill>
                    <a:prstClr val="black"/>
                  </a:solidFill>
                </a:rPr>
                <a:t>% מן האנרגיה: </a:t>
              </a:r>
              <a:r>
                <a:rPr lang="he-IL" sz="2400" dirty="0">
                  <a:solidFill>
                    <a:srgbClr val="FF6600"/>
                  </a:solidFill>
                </a:rPr>
                <a:t>משתחררת </a:t>
              </a:r>
              <a:r>
                <a:rPr lang="he-IL" sz="2400" dirty="0" smtClean="0">
                  <a:solidFill>
                    <a:schemeClr val="accent3"/>
                  </a:solidFill>
                </a:rPr>
                <a:t>בתור אנרגיית </a:t>
              </a:r>
              <a:r>
                <a:rPr lang="he-IL" sz="2400" dirty="0" smtClean="0">
                  <a:solidFill>
                    <a:srgbClr val="FF6600"/>
                  </a:solidFill>
                </a:rPr>
                <a:t>חום*</a:t>
              </a:r>
              <a:endParaRPr lang="he-IL" sz="2400" dirty="0">
                <a:solidFill>
                  <a:srgbClr val="FF6600"/>
                </a:solidFill>
              </a:endParaRPr>
            </a:p>
            <a:p>
              <a:pPr algn="ctr">
                <a:defRPr/>
              </a:pPr>
              <a:r>
                <a:rPr lang="he-IL" sz="2000" dirty="0">
                  <a:solidFill>
                    <a:prstClr val="black"/>
                  </a:solidFill>
                </a:rPr>
                <a:t>(הנפלטת מן </a:t>
              </a:r>
              <a:r>
                <a:rPr lang="he-IL" sz="2000" dirty="0" smtClean="0">
                  <a:solidFill>
                    <a:prstClr val="black"/>
                  </a:solidFill>
                </a:rPr>
                <a:t>התא)</a:t>
              </a:r>
              <a:endParaRPr lang="he-IL" sz="2000" dirty="0">
                <a:solidFill>
                  <a:prstClr val="white"/>
                </a:solidFill>
              </a:endParaRPr>
            </a:p>
          </p:txBody>
        </p:sp>
      </p:grpSp>
      <p:sp>
        <p:nvSpPr>
          <p:cNvPr id="2" name="מלבן 1"/>
          <p:cNvSpPr/>
          <p:nvPr/>
        </p:nvSpPr>
        <p:spPr>
          <a:xfrm>
            <a:off x="375791" y="6165304"/>
            <a:ext cx="844468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e-IL" sz="2000" b="1" dirty="0" smtClean="0">
                <a:solidFill>
                  <a:schemeClr val="accent3"/>
                </a:solidFill>
              </a:rPr>
              <a:t>*</a:t>
            </a:r>
            <a:r>
              <a:rPr lang="he-IL" sz="1600" dirty="0" smtClean="0"/>
              <a:t>אנרגיה זו גורמת לחימום הגוף ומאפשרת שמירה על טמפרטורת גוף קבועה ביונקים ובעופות. </a:t>
            </a:r>
          </a:p>
          <a:p>
            <a:r>
              <a:rPr lang="he-IL" sz="1600" dirty="0" smtClean="0"/>
              <a:t>מקצת אנרגיית החום נפלטת לסביבה. ראו ממצגת: ויסות טמפרטורת הגוף – פויקילותרמים והומותרמים.</a:t>
            </a:r>
            <a:endParaRPr lang="he-IL" sz="1600" dirty="0"/>
          </a:p>
        </p:txBody>
      </p:sp>
      <p:sp>
        <p:nvSpPr>
          <p:cNvPr id="3" name="חץ שמאלה 2"/>
          <p:cNvSpPr/>
          <p:nvPr/>
        </p:nvSpPr>
        <p:spPr>
          <a:xfrm rot="1500000">
            <a:off x="3709009" y="3680990"/>
            <a:ext cx="598081" cy="392906"/>
          </a:xfrm>
          <a:prstGeom prst="lef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6" name="חץ שמאלה 15"/>
          <p:cNvSpPr/>
          <p:nvPr/>
        </p:nvSpPr>
        <p:spPr>
          <a:xfrm rot="20100000" flipV="1">
            <a:off x="3791920" y="5365388"/>
            <a:ext cx="598081" cy="595454"/>
          </a:xfrm>
          <a:prstGeom prst="lef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31775" y="419100"/>
            <a:ext cx="8215313" cy="46038"/>
          </a:xfrm>
          <a:prstGeom prst="rect">
            <a:avLst/>
          </a:prstGeom>
          <a:blipFill dpi="0" rotWithShape="1">
            <a:blip r:embed="rId2" cstate="print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7175" name="Slide Number Placeholder 8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fld id="{EB0AD06A-ACB8-4ADD-8604-570BDA11ED58}" type="slidenum">
              <a:rPr lang="he-IL" sz="1100" smtClean="0">
                <a:solidFill>
                  <a:schemeClr val="bg1">
                    <a:lumMod val="50000"/>
                  </a:schemeClr>
                </a:solidFill>
              </a:rPr>
              <a:pPr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30</a:t>
            </a:fld>
            <a:endParaRPr lang="he-IL" sz="1100" dirty="0" smtClean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" name="כותרת 5"/>
          <p:cNvSpPr>
            <a:spLocks noGrp="1"/>
          </p:cNvSpPr>
          <p:nvPr>
            <p:ph type="ctrTitle"/>
          </p:nvPr>
        </p:nvSpPr>
        <p:spPr>
          <a:xfrm>
            <a:off x="785813" y="71438"/>
            <a:ext cx="7772400" cy="441325"/>
          </a:xfrm>
        </p:spPr>
        <p:txBody>
          <a:bodyPr/>
          <a:lstStyle/>
          <a:p>
            <a:pPr fontAlgn="auto">
              <a:defRPr/>
            </a:pPr>
            <a:r>
              <a:rPr lang="he-IL" sz="1800" b="1" dirty="0" smtClean="0">
                <a:solidFill>
                  <a:srgbClr val="FF6600"/>
                </a:solidFill>
                <a:ea typeface="+mn-ea"/>
              </a:rPr>
              <a:t>שאלה 10</a:t>
            </a:r>
            <a:endParaRPr lang="he-IL" sz="1800" dirty="0" smtClean="0"/>
          </a:p>
        </p:txBody>
      </p:sp>
      <p:sp>
        <p:nvSpPr>
          <p:cNvPr id="5" name="TextBox 4"/>
          <p:cNvSpPr txBox="1"/>
          <p:nvPr/>
        </p:nvSpPr>
        <p:spPr>
          <a:xfrm>
            <a:off x="214313" y="595313"/>
            <a:ext cx="8397875" cy="1754187"/>
          </a:xfrm>
          <a:prstGeom prst="rect">
            <a:avLst/>
          </a:prstGeom>
          <a:noFill/>
          <a:ln w="19050">
            <a:noFill/>
          </a:ln>
          <a:effectLst>
            <a:outerShdw sx="102000" sy="102000" algn="tl" rotWithShape="0">
              <a:sysClr val="window" lastClr="FFFFFF">
                <a:lumMod val="65000"/>
                <a:alpha val="0"/>
              </a:sysClr>
            </a:outerShdw>
          </a:effectLst>
        </p:spPr>
        <p:txBody>
          <a:bodyPr rtlCol="1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b="1" kern="0" dirty="0">
                <a:solidFill>
                  <a:srgbClr val="1D4C72"/>
                </a:solidFill>
              </a:rPr>
              <a:t>שאלה 10: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kern="0" dirty="0">
                <a:solidFill>
                  <a:srgbClr val="1D4C72"/>
                </a:solidFill>
              </a:rPr>
              <a:t>בפירוק </a:t>
            </a:r>
            <a:r>
              <a:rPr lang="he-IL" kern="0" dirty="0">
                <a:solidFill>
                  <a:schemeClr val="tx2"/>
                </a:solidFill>
              </a:rPr>
              <a:t>גלוקוז בתא: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kern="0" dirty="0">
                <a:solidFill>
                  <a:schemeClr val="tx2"/>
                </a:solidFill>
              </a:rPr>
              <a:t>   א. אין שחרור של </a:t>
            </a:r>
            <a:r>
              <a:rPr lang="he-IL" kern="0" dirty="0" smtClean="0">
                <a:solidFill>
                  <a:schemeClr val="tx2"/>
                </a:solidFill>
              </a:rPr>
              <a:t>חום</a:t>
            </a:r>
            <a:endParaRPr lang="en-US" kern="0" dirty="0">
              <a:solidFill>
                <a:schemeClr val="tx2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kern="0" dirty="0">
                <a:solidFill>
                  <a:schemeClr val="tx2"/>
                </a:solidFill>
              </a:rPr>
              <a:t>   ב. </a:t>
            </a:r>
            <a:r>
              <a:rPr lang="he-IL" kern="0" dirty="0" smtClean="0">
                <a:solidFill>
                  <a:schemeClr val="tx2"/>
                </a:solidFill>
              </a:rPr>
              <a:t>מקצת האנרגיה משתחררת </a:t>
            </a:r>
            <a:r>
              <a:rPr lang="he-IL" kern="0" dirty="0">
                <a:solidFill>
                  <a:schemeClr val="tx2"/>
                </a:solidFill>
              </a:rPr>
              <a:t>בתור אנרגיית </a:t>
            </a:r>
            <a:r>
              <a:rPr lang="he-IL" kern="0" dirty="0" smtClean="0">
                <a:solidFill>
                  <a:schemeClr val="tx2"/>
                </a:solidFill>
              </a:rPr>
              <a:t>חום </a:t>
            </a:r>
            <a:endParaRPr lang="en-US" kern="0" dirty="0">
              <a:solidFill>
                <a:schemeClr val="tx2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kern="0" dirty="0">
                <a:solidFill>
                  <a:schemeClr val="tx2"/>
                </a:solidFill>
              </a:rPr>
              <a:t>   ג. נקלט חום מן </a:t>
            </a:r>
            <a:r>
              <a:rPr lang="he-IL" kern="0" dirty="0" smtClean="0">
                <a:solidFill>
                  <a:schemeClr val="tx2"/>
                </a:solidFill>
              </a:rPr>
              <a:t>הסביבה    </a:t>
            </a:r>
            <a:endParaRPr lang="he-IL" kern="0" dirty="0">
              <a:solidFill>
                <a:schemeClr val="tx2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kern="0" dirty="0">
                <a:solidFill>
                  <a:schemeClr val="tx2"/>
                </a:solidFill>
              </a:rPr>
              <a:t>   ד. כל האנרגיה המשתחררת משמשת לבניית </a:t>
            </a:r>
            <a:r>
              <a:rPr lang="en-US" sz="1500" kern="0" dirty="0" smtClean="0">
                <a:solidFill>
                  <a:srgbClr val="1D4C72"/>
                </a:solidFill>
              </a:rPr>
              <a:t>ATP</a:t>
            </a:r>
            <a:r>
              <a:rPr lang="he-IL" kern="0" dirty="0" smtClean="0">
                <a:solidFill>
                  <a:srgbClr val="1D4C72"/>
                </a:solidFill>
              </a:rPr>
              <a:t> </a:t>
            </a:r>
            <a:endParaRPr lang="en-US" kern="0" dirty="0">
              <a:solidFill>
                <a:srgbClr val="1D4C7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31775" y="419100"/>
            <a:ext cx="8215313" cy="46038"/>
          </a:xfrm>
          <a:prstGeom prst="rect">
            <a:avLst/>
          </a:prstGeom>
          <a:blipFill dpi="0" rotWithShape="1">
            <a:blip r:embed="rId2" cstate="print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7175" name="Slide Number Placeholder 8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fld id="{F1FAA580-785B-4AEB-B78A-15A6A533A438}" type="slidenum">
              <a:rPr lang="he-IL" sz="1100" smtClean="0">
                <a:solidFill>
                  <a:schemeClr val="bg1">
                    <a:lumMod val="50000"/>
                  </a:schemeClr>
                </a:solidFill>
              </a:rPr>
              <a:pPr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31</a:t>
            </a:fld>
            <a:endParaRPr lang="he-IL" sz="1100" dirty="0" smtClean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" name="כותרת 5"/>
          <p:cNvSpPr>
            <a:spLocks noGrp="1"/>
          </p:cNvSpPr>
          <p:nvPr>
            <p:ph type="ctrTitle"/>
          </p:nvPr>
        </p:nvSpPr>
        <p:spPr>
          <a:xfrm>
            <a:off x="785813" y="71438"/>
            <a:ext cx="7772400" cy="441325"/>
          </a:xfrm>
        </p:spPr>
        <p:txBody>
          <a:bodyPr/>
          <a:lstStyle/>
          <a:p>
            <a:pPr fontAlgn="auto">
              <a:defRPr/>
            </a:pPr>
            <a:r>
              <a:rPr lang="he-IL" sz="1800" b="1" dirty="0" smtClean="0">
                <a:solidFill>
                  <a:srgbClr val="FF6600"/>
                </a:solidFill>
                <a:ea typeface="+mn-ea"/>
              </a:rPr>
              <a:t>תשובה</a:t>
            </a:r>
            <a:endParaRPr lang="he-IL" sz="1800" dirty="0" smtClean="0"/>
          </a:p>
        </p:txBody>
      </p:sp>
      <p:sp>
        <p:nvSpPr>
          <p:cNvPr id="5" name="TextBox 4"/>
          <p:cNvSpPr txBox="1"/>
          <p:nvPr/>
        </p:nvSpPr>
        <p:spPr>
          <a:xfrm>
            <a:off x="214313" y="595313"/>
            <a:ext cx="8397875" cy="1754187"/>
          </a:xfrm>
          <a:prstGeom prst="rect">
            <a:avLst/>
          </a:prstGeom>
          <a:noFill/>
          <a:ln w="19050">
            <a:noFill/>
          </a:ln>
          <a:effectLst>
            <a:outerShdw sx="102000" sy="102000" algn="tl" rotWithShape="0">
              <a:sysClr val="window" lastClr="FFFFFF">
                <a:lumMod val="65000"/>
                <a:alpha val="0"/>
              </a:sysClr>
            </a:outerShdw>
          </a:effectLst>
        </p:spPr>
        <p:txBody>
          <a:bodyPr rtlCol="1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b="1" kern="0" dirty="0">
                <a:solidFill>
                  <a:srgbClr val="1D4C72"/>
                </a:solidFill>
              </a:rPr>
              <a:t>שאלה 10: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kern="0" dirty="0">
                <a:solidFill>
                  <a:srgbClr val="1D4C72"/>
                </a:solidFill>
              </a:rPr>
              <a:t>בפירוק </a:t>
            </a:r>
            <a:r>
              <a:rPr lang="he-IL" kern="0" dirty="0">
                <a:solidFill>
                  <a:schemeClr val="tx2"/>
                </a:solidFill>
              </a:rPr>
              <a:t>גלוקוז בתא: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kern="0" dirty="0">
                <a:solidFill>
                  <a:schemeClr val="tx2"/>
                </a:solidFill>
              </a:rPr>
              <a:t>   א. אין שחרור של </a:t>
            </a:r>
            <a:r>
              <a:rPr lang="he-IL" kern="0" dirty="0" smtClean="0">
                <a:solidFill>
                  <a:schemeClr val="tx2"/>
                </a:solidFill>
              </a:rPr>
              <a:t>חום</a:t>
            </a:r>
            <a:endParaRPr lang="en-US" kern="0" dirty="0">
              <a:solidFill>
                <a:schemeClr val="tx2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kern="0" dirty="0">
                <a:solidFill>
                  <a:schemeClr val="tx2"/>
                </a:solidFill>
              </a:rPr>
              <a:t>   ב. </a:t>
            </a:r>
            <a:r>
              <a:rPr lang="he-IL" kern="0" dirty="0" smtClean="0">
                <a:solidFill>
                  <a:schemeClr val="tx2"/>
                </a:solidFill>
              </a:rPr>
              <a:t>מקצת האנרגיה משתחררת בתור אנרגיית חום </a:t>
            </a:r>
            <a:endParaRPr lang="en-US" kern="0" dirty="0">
              <a:solidFill>
                <a:schemeClr val="tx2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kern="0" dirty="0">
                <a:solidFill>
                  <a:schemeClr val="tx2"/>
                </a:solidFill>
              </a:rPr>
              <a:t>   ג. נקלט חום מן </a:t>
            </a:r>
            <a:r>
              <a:rPr lang="he-IL" kern="0" dirty="0" smtClean="0">
                <a:solidFill>
                  <a:schemeClr val="tx2"/>
                </a:solidFill>
              </a:rPr>
              <a:t>הסביבה    </a:t>
            </a:r>
            <a:endParaRPr lang="he-IL" kern="0" dirty="0">
              <a:solidFill>
                <a:schemeClr val="tx2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kern="0" dirty="0">
                <a:solidFill>
                  <a:schemeClr val="tx2"/>
                </a:solidFill>
              </a:rPr>
              <a:t>   ד. כל האנרגיה המשתחררת משמשת לבניית </a:t>
            </a:r>
            <a:r>
              <a:rPr lang="en-US" sz="1500" kern="0" dirty="0" smtClean="0">
                <a:solidFill>
                  <a:schemeClr val="tx2"/>
                </a:solidFill>
              </a:rPr>
              <a:t>ATP</a:t>
            </a:r>
            <a:r>
              <a:rPr lang="he-IL" kern="0" dirty="0" smtClean="0">
                <a:solidFill>
                  <a:schemeClr val="tx2"/>
                </a:solidFill>
              </a:rPr>
              <a:t>  </a:t>
            </a:r>
            <a:endParaRPr lang="en-US" kern="0" dirty="0">
              <a:solidFill>
                <a:schemeClr val="tx2"/>
              </a:solidFill>
            </a:endParaRPr>
          </a:p>
        </p:txBody>
      </p:sp>
      <p:sp>
        <p:nvSpPr>
          <p:cNvPr id="7" name="Rectangle 20"/>
          <p:cNvSpPr/>
          <p:nvPr/>
        </p:nvSpPr>
        <p:spPr bwMode="auto">
          <a:xfrm>
            <a:off x="300038" y="2857500"/>
            <a:ext cx="8196262" cy="857250"/>
          </a:xfrm>
          <a:prstGeom prst="rect">
            <a:avLst/>
          </a:prstGeom>
          <a:gradFill>
            <a:gsLst>
              <a:gs pos="0">
                <a:sysClr val="window" lastClr="FFFFFF"/>
              </a:gs>
              <a:gs pos="50000">
                <a:srgbClr val="FFFFFF">
                  <a:lumMod val="95000"/>
                </a:srgbClr>
              </a:gs>
            </a:gsLst>
            <a:lin ang="5400000" scaled="0"/>
          </a:gradFill>
          <a:ln w="12700" cap="flat" cmpd="sng" algn="ctr">
            <a:solidFill>
              <a:sysClr val="window" lastClr="FFFFFF">
                <a:lumMod val="75000"/>
              </a:sysClr>
            </a:solidFill>
            <a:prstDash val="solid"/>
          </a:ln>
          <a:effectLst/>
        </p:spPr>
        <p:txBody>
          <a:bodyPr rtlCol="1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he-IL" sz="500" kern="0" dirty="0">
              <a:solidFill>
                <a:prstClr val="black"/>
              </a:solidFill>
              <a:latin typeface="Arial"/>
              <a:cs typeface="Arial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b="1" kern="0" dirty="0">
                <a:solidFill>
                  <a:prstClr val="black"/>
                </a:solidFill>
                <a:latin typeface="Arial"/>
                <a:cs typeface="Arial"/>
              </a:rPr>
              <a:t>תשובה: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kern="0" dirty="0">
                <a:solidFill>
                  <a:prstClr val="black"/>
                </a:solidFill>
                <a:latin typeface="Arial"/>
                <a:cs typeface="Arial"/>
              </a:rPr>
              <a:t>משפט ב'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he-IL" b="1" kern="0" dirty="0">
              <a:solidFill>
                <a:prstClr val="black"/>
              </a:solidFill>
              <a:latin typeface="Arial"/>
              <a:cs typeface="Arial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he-IL" kern="0" dirty="0">
              <a:solidFill>
                <a:prstClr val="black"/>
              </a:solidFill>
              <a:latin typeface="Arial"/>
              <a:cs typeface="Arial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he-IL" kern="0" dirty="0">
              <a:solidFill>
                <a:prstClr val="black"/>
              </a:solidFill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31775" y="419100"/>
            <a:ext cx="8215313" cy="46038"/>
          </a:xfrm>
          <a:prstGeom prst="rect">
            <a:avLst/>
          </a:prstGeom>
          <a:blipFill dpi="0" rotWithShape="1">
            <a:blip r:embed="rId2" cstate="print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7175" name="Slide Number Placeholder 8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fld id="{206338D0-1B3A-484A-8DEB-9AD2397484A7}" type="slidenum">
              <a:rPr lang="he-IL" sz="1100" smtClean="0">
                <a:solidFill>
                  <a:schemeClr val="bg1">
                    <a:lumMod val="50000"/>
                  </a:schemeClr>
                </a:solidFill>
              </a:rPr>
              <a:pPr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32</a:t>
            </a:fld>
            <a:endParaRPr lang="he-IL" sz="1100" dirty="0" smtClean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" name="כותרת 5"/>
          <p:cNvSpPr>
            <a:spLocks noGrp="1"/>
          </p:cNvSpPr>
          <p:nvPr>
            <p:ph type="ctrTitle"/>
          </p:nvPr>
        </p:nvSpPr>
        <p:spPr>
          <a:xfrm>
            <a:off x="785813" y="71438"/>
            <a:ext cx="7772400" cy="441325"/>
          </a:xfrm>
        </p:spPr>
        <p:txBody>
          <a:bodyPr/>
          <a:lstStyle/>
          <a:p>
            <a:pPr fontAlgn="auto">
              <a:defRPr/>
            </a:pPr>
            <a:r>
              <a:rPr lang="he-IL" sz="1800" b="1" dirty="0" smtClean="0">
                <a:solidFill>
                  <a:srgbClr val="FF6600"/>
                </a:solidFill>
                <a:ea typeface="+mn-ea"/>
              </a:rPr>
              <a:t>שאלה 11</a:t>
            </a:r>
            <a:endParaRPr lang="he-IL" sz="1800" dirty="0" smtClean="0"/>
          </a:p>
        </p:txBody>
      </p:sp>
      <p:sp>
        <p:nvSpPr>
          <p:cNvPr id="7" name="TextBox 6"/>
          <p:cNvSpPr txBox="1"/>
          <p:nvPr/>
        </p:nvSpPr>
        <p:spPr>
          <a:xfrm>
            <a:off x="230188" y="620713"/>
            <a:ext cx="8397875" cy="923925"/>
          </a:xfrm>
          <a:prstGeom prst="rect">
            <a:avLst/>
          </a:prstGeom>
          <a:noFill/>
          <a:ln w="19050">
            <a:noFill/>
          </a:ln>
          <a:effectLst>
            <a:outerShdw sx="102000" sy="102000" algn="tl" rotWithShape="0">
              <a:sysClr val="window" lastClr="FFFFFF">
                <a:lumMod val="65000"/>
                <a:alpha val="0"/>
              </a:sysClr>
            </a:outerShdw>
          </a:effectLst>
        </p:spPr>
        <p:txBody>
          <a:bodyPr rtlCol="1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b="1" kern="0" dirty="0">
                <a:solidFill>
                  <a:srgbClr val="1D4C72"/>
                </a:solidFill>
              </a:rPr>
              <a:t>שאלה 11: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kern="0" dirty="0">
                <a:solidFill>
                  <a:srgbClr val="1D4C72"/>
                </a:solidFill>
              </a:rPr>
              <a:t>כאשר נמצאים בחדר סגור ומלא אנשים, מרגישים שחם גם אם החדר אינו מחומם.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kern="0" dirty="0">
                <a:solidFill>
                  <a:srgbClr val="1D4C72"/>
                </a:solidFill>
              </a:rPr>
              <a:t>הסבירו מדוע. </a:t>
            </a:r>
            <a:endParaRPr lang="en-US" kern="0" dirty="0">
              <a:solidFill>
                <a:srgbClr val="1D4C7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31775" y="419100"/>
            <a:ext cx="8215313" cy="46038"/>
          </a:xfrm>
          <a:prstGeom prst="rect">
            <a:avLst/>
          </a:prstGeom>
          <a:blipFill dpi="0" rotWithShape="1">
            <a:blip r:embed="rId2" cstate="print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7175" name="Slide Number Placeholder 8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fld id="{2CD9724B-F10A-4452-8C75-4AFA80F3C32E}" type="slidenum">
              <a:rPr lang="he-IL" sz="1100" smtClean="0">
                <a:solidFill>
                  <a:schemeClr val="bg1">
                    <a:lumMod val="50000"/>
                  </a:schemeClr>
                </a:solidFill>
              </a:rPr>
              <a:pPr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33</a:t>
            </a:fld>
            <a:endParaRPr lang="he-IL" sz="1100" dirty="0" smtClean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" name="כותרת 5"/>
          <p:cNvSpPr>
            <a:spLocks noGrp="1"/>
          </p:cNvSpPr>
          <p:nvPr>
            <p:ph type="ctrTitle"/>
          </p:nvPr>
        </p:nvSpPr>
        <p:spPr>
          <a:xfrm>
            <a:off x="785813" y="71438"/>
            <a:ext cx="7772400" cy="441325"/>
          </a:xfrm>
        </p:spPr>
        <p:txBody>
          <a:bodyPr/>
          <a:lstStyle/>
          <a:p>
            <a:pPr fontAlgn="auto">
              <a:defRPr/>
            </a:pPr>
            <a:r>
              <a:rPr lang="he-IL" sz="1800" b="1" dirty="0" smtClean="0">
                <a:solidFill>
                  <a:srgbClr val="FF6600"/>
                </a:solidFill>
                <a:ea typeface="+mn-ea"/>
              </a:rPr>
              <a:t>תשובה</a:t>
            </a:r>
            <a:endParaRPr lang="he-IL" sz="1800" dirty="0" smtClean="0"/>
          </a:p>
        </p:txBody>
      </p:sp>
      <p:sp>
        <p:nvSpPr>
          <p:cNvPr id="8" name="Rectangle 20"/>
          <p:cNvSpPr/>
          <p:nvPr/>
        </p:nvSpPr>
        <p:spPr bwMode="auto">
          <a:xfrm>
            <a:off x="528638" y="1995488"/>
            <a:ext cx="8196262" cy="1290637"/>
          </a:xfrm>
          <a:prstGeom prst="rect">
            <a:avLst/>
          </a:prstGeom>
          <a:gradFill>
            <a:gsLst>
              <a:gs pos="0">
                <a:sysClr val="window" lastClr="FFFFFF"/>
              </a:gs>
              <a:gs pos="50000">
                <a:srgbClr val="FFFFFF">
                  <a:lumMod val="95000"/>
                </a:srgbClr>
              </a:gs>
            </a:gsLst>
            <a:lin ang="5400000" scaled="0"/>
          </a:gradFill>
          <a:ln w="12700" cap="flat" cmpd="sng" algn="ctr">
            <a:solidFill>
              <a:sysClr val="window" lastClr="FFFFFF">
                <a:lumMod val="75000"/>
              </a:sysClr>
            </a:solidFill>
            <a:prstDash val="solid"/>
          </a:ln>
          <a:effectLst/>
        </p:spPr>
        <p:txBody>
          <a:bodyPr rtlCol="1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he-IL" sz="500" kern="0" dirty="0">
              <a:solidFill>
                <a:prstClr val="black"/>
              </a:solidFill>
              <a:latin typeface="Arial"/>
              <a:cs typeface="Arial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b="1" kern="0" dirty="0">
                <a:solidFill>
                  <a:prstClr val="black"/>
                </a:solidFill>
                <a:latin typeface="Arial"/>
                <a:cs typeface="Arial"/>
              </a:rPr>
              <a:t>תשובה: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kern="0" dirty="0">
                <a:solidFill>
                  <a:prstClr val="black"/>
                </a:solidFill>
                <a:latin typeface="Arial"/>
                <a:cs typeface="Arial"/>
              </a:rPr>
              <a:t>חלק גדול מן </a:t>
            </a:r>
            <a:r>
              <a:rPr lang="he-IL" kern="0" dirty="0">
                <a:latin typeface="Arial"/>
                <a:cs typeface="Arial"/>
              </a:rPr>
              <a:t>האנרגיה המשתחררת בתאי גופם של האנשים בחדר בתהליכים שונים כגון: תהליך הנשימה התאית, התכווצות תאי שריר ועוד, מתגלגלת לאנרגיית חום ונפלטת לסביבה</a:t>
            </a:r>
            <a:r>
              <a:rPr lang="he-IL" kern="0" dirty="0">
                <a:solidFill>
                  <a:prstClr val="black"/>
                </a:solidFill>
                <a:latin typeface="Arial"/>
                <a:cs typeface="Arial"/>
              </a:rPr>
              <a:t>. עקב כך טמפרטורת הסביבה עולה.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he-IL" b="1" kern="0" dirty="0">
              <a:solidFill>
                <a:prstClr val="black"/>
              </a:solidFill>
              <a:latin typeface="Arial"/>
              <a:cs typeface="Arial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he-IL" kern="0" dirty="0">
              <a:solidFill>
                <a:prstClr val="black"/>
              </a:solidFill>
              <a:latin typeface="Arial"/>
              <a:cs typeface="Arial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he-IL" kern="0" dirty="0">
              <a:solidFill>
                <a:prstClr val="black"/>
              </a:solidFill>
              <a:latin typeface="Arial"/>
              <a:cs typeface="Arial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30188" y="620713"/>
            <a:ext cx="8397875" cy="923925"/>
          </a:xfrm>
          <a:prstGeom prst="rect">
            <a:avLst/>
          </a:prstGeom>
          <a:noFill/>
          <a:ln w="19050">
            <a:noFill/>
          </a:ln>
          <a:effectLst>
            <a:outerShdw sx="102000" sy="102000" algn="tl" rotWithShape="0">
              <a:sysClr val="window" lastClr="FFFFFF">
                <a:lumMod val="65000"/>
                <a:alpha val="0"/>
              </a:sysClr>
            </a:outerShdw>
          </a:effectLst>
        </p:spPr>
        <p:txBody>
          <a:bodyPr rtlCol="1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b="1" kern="0" dirty="0">
                <a:solidFill>
                  <a:srgbClr val="1D4C72"/>
                </a:solidFill>
              </a:rPr>
              <a:t>שאלה 11: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kern="0" dirty="0">
                <a:solidFill>
                  <a:srgbClr val="1D4C72"/>
                </a:solidFill>
              </a:rPr>
              <a:t>כאשר נמצאים בחדר סגור ומלא אנשים, מרגישים שחם גם אם החדר אינו מחומם.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kern="0" dirty="0">
                <a:solidFill>
                  <a:srgbClr val="1D4C72"/>
                </a:solidFill>
              </a:rPr>
              <a:t>הסבירו מדוע. </a:t>
            </a:r>
            <a:endParaRPr lang="en-US" kern="0" dirty="0">
              <a:solidFill>
                <a:srgbClr val="1D4C7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31775" y="415925"/>
            <a:ext cx="8215313" cy="46038"/>
          </a:xfrm>
          <a:prstGeom prst="rect">
            <a:avLst/>
          </a:prstGeom>
          <a:blipFill dpi="0" rotWithShape="1">
            <a:blip r:embed="rId2" cstate="print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7175" name="Slide Number Placeholder 8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fld id="{E65EC377-DE35-41AF-BB13-8AF23580B777}" type="slidenum">
              <a:rPr lang="he-IL" sz="1100" smtClean="0">
                <a:solidFill>
                  <a:schemeClr val="bg1">
                    <a:lumMod val="50000"/>
                  </a:schemeClr>
                </a:solidFill>
              </a:rPr>
              <a:pPr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34</a:t>
            </a:fld>
            <a:endParaRPr lang="he-IL" sz="1100" dirty="0" smtClean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" name="כותרת 5"/>
          <p:cNvSpPr>
            <a:spLocks noGrp="1"/>
          </p:cNvSpPr>
          <p:nvPr>
            <p:ph type="ctrTitle"/>
          </p:nvPr>
        </p:nvSpPr>
        <p:spPr>
          <a:xfrm>
            <a:off x="785813" y="71438"/>
            <a:ext cx="7772400" cy="441325"/>
          </a:xfrm>
        </p:spPr>
        <p:txBody>
          <a:bodyPr/>
          <a:lstStyle/>
          <a:p>
            <a:pPr fontAlgn="auto">
              <a:defRPr/>
            </a:pPr>
            <a:r>
              <a:rPr lang="he-IL" sz="1800" b="1" dirty="0" smtClean="0">
                <a:solidFill>
                  <a:srgbClr val="FF6600"/>
                </a:solidFill>
                <a:ea typeface="+mn-ea"/>
              </a:rPr>
              <a:t>שאלה 12: גלגולי האנרגיה בנשימה התאית</a:t>
            </a:r>
            <a:endParaRPr lang="he-IL" sz="1800" dirty="0" smtClean="0"/>
          </a:p>
        </p:txBody>
      </p:sp>
      <p:sp>
        <p:nvSpPr>
          <p:cNvPr id="7" name="TextBox 6"/>
          <p:cNvSpPr txBox="1"/>
          <p:nvPr/>
        </p:nvSpPr>
        <p:spPr>
          <a:xfrm>
            <a:off x="214313" y="522288"/>
            <a:ext cx="8397875" cy="3692525"/>
          </a:xfrm>
          <a:prstGeom prst="rect">
            <a:avLst/>
          </a:prstGeom>
          <a:noFill/>
          <a:ln w="19050">
            <a:noFill/>
          </a:ln>
          <a:effectLst>
            <a:outerShdw sx="102000" sy="102000" algn="tl" rotWithShape="0">
              <a:sysClr val="window" lastClr="FFFFFF">
                <a:lumMod val="65000"/>
                <a:alpha val="0"/>
              </a:sysClr>
            </a:outerShdw>
          </a:effectLst>
        </p:spPr>
        <p:txBody>
          <a:bodyPr rtlCol="1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b="1" kern="0" dirty="0">
                <a:solidFill>
                  <a:srgbClr val="1D4C72"/>
                </a:solidFill>
              </a:rPr>
              <a:t>שאלה 12: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kern="0" dirty="0">
                <a:solidFill>
                  <a:srgbClr val="1D4C72"/>
                </a:solidFill>
              </a:rPr>
              <a:t>איזה תרשים מתאר את גלגולי האנרגיה בתהליך הנשימה התאית: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kern="0" dirty="0">
                <a:solidFill>
                  <a:schemeClr val="tx2"/>
                </a:solidFill>
              </a:rPr>
              <a:t>                        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kern="0" dirty="0">
                <a:solidFill>
                  <a:schemeClr val="tx2"/>
                </a:solidFill>
              </a:rPr>
              <a:t>א. אנרגיה כימית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he-IL" kern="0" dirty="0">
              <a:solidFill>
                <a:schemeClr val="tx2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he-IL" kern="0" dirty="0">
              <a:solidFill>
                <a:schemeClr val="tx2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kern="0" dirty="0">
                <a:solidFill>
                  <a:schemeClr val="tx2"/>
                </a:solidFill>
              </a:rPr>
              <a:t>ב. </a:t>
            </a:r>
            <a:r>
              <a:rPr lang="he-IL" kern="0" dirty="0" smtClean="0">
                <a:solidFill>
                  <a:schemeClr val="tx2"/>
                </a:solidFill>
              </a:rPr>
              <a:t>אנרגיית </a:t>
            </a:r>
            <a:r>
              <a:rPr lang="he-IL" kern="0" dirty="0">
                <a:solidFill>
                  <a:schemeClr val="tx2"/>
                </a:solidFill>
              </a:rPr>
              <a:t>חום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he-IL" kern="0" dirty="0">
              <a:solidFill>
                <a:schemeClr val="tx2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he-IL" kern="0" dirty="0">
              <a:solidFill>
                <a:schemeClr val="tx2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kern="0" dirty="0">
                <a:solidFill>
                  <a:schemeClr val="tx2"/>
                </a:solidFill>
              </a:rPr>
              <a:t>ג. אנרגיה כימית        </a:t>
            </a:r>
            <a:r>
              <a:rPr lang="he-IL" kern="0" dirty="0" smtClean="0">
                <a:solidFill>
                  <a:schemeClr val="tx2"/>
                </a:solidFill>
              </a:rPr>
              <a:t>אנרגיית </a:t>
            </a:r>
            <a:r>
              <a:rPr lang="he-IL" kern="0" dirty="0">
                <a:solidFill>
                  <a:schemeClr val="tx2"/>
                </a:solidFill>
              </a:rPr>
              <a:t>חום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he-IL" kern="0" dirty="0">
              <a:solidFill>
                <a:schemeClr val="tx2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he-IL" kern="0" dirty="0">
              <a:solidFill>
                <a:schemeClr val="tx2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kern="0" dirty="0">
                <a:solidFill>
                  <a:schemeClr val="tx2"/>
                </a:solidFill>
              </a:rPr>
              <a:t>ד. </a:t>
            </a:r>
            <a:r>
              <a:rPr lang="he-IL" kern="0" dirty="0" smtClean="0">
                <a:solidFill>
                  <a:schemeClr val="tx2"/>
                </a:solidFill>
              </a:rPr>
              <a:t>אנרגיית </a:t>
            </a:r>
            <a:r>
              <a:rPr lang="he-IL" kern="0" dirty="0">
                <a:solidFill>
                  <a:schemeClr val="tx2"/>
                </a:solidFill>
              </a:rPr>
              <a:t>חום        אנרגיה כימית</a:t>
            </a:r>
          </a:p>
        </p:txBody>
      </p:sp>
      <p:grpSp>
        <p:nvGrpSpPr>
          <p:cNvPr id="84998" name="קבוצה 24"/>
          <p:cNvGrpSpPr>
            <a:grpSpLocks/>
          </p:cNvGrpSpPr>
          <p:nvPr/>
        </p:nvGrpSpPr>
        <p:grpSpPr bwMode="auto">
          <a:xfrm>
            <a:off x="4897438" y="1035050"/>
            <a:ext cx="2301875" cy="2992438"/>
            <a:chOff x="5144008" y="1035620"/>
            <a:chExt cx="2301373" cy="2991829"/>
          </a:xfrm>
        </p:grpSpPr>
        <p:grpSp>
          <p:nvGrpSpPr>
            <p:cNvPr id="84999" name="קבוצה 22"/>
            <p:cNvGrpSpPr>
              <a:grpSpLocks/>
            </p:cNvGrpSpPr>
            <p:nvPr/>
          </p:nvGrpSpPr>
          <p:grpSpPr bwMode="auto">
            <a:xfrm>
              <a:off x="6813694" y="1322900"/>
              <a:ext cx="631687" cy="2704549"/>
              <a:chOff x="6813694" y="1484306"/>
              <a:chExt cx="631687" cy="1720855"/>
            </a:xfrm>
          </p:grpSpPr>
          <p:cxnSp>
            <p:nvCxnSpPr>
              <p:cNvPr id="3" name="מחבר חץ ישר 2"/>
              <p:cNvCxnSpPr/>
              <p:nvPr/>
            </p:nvCxnSpPr>
            <p:spPr>
              <a:xfrm flipH="1" flipV="1">
                <a:off x="6813694" y="1484306"/>
                <a:ext cx="360283" cy="71702"/>
              </a:xfrm>
              <a:prstGeom prst="straightConnector1">
                <a:avLst/>
              </a:prstGeom>
              <a:ln>
                <a:solidFill>
                  <a:srgbClr val="6294D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" name="מחבר חץ ישר 8"/>
              <p:cNvCxnSpPr/>
              <p:nvPr/>
            </p:nvCxnSpPr>
            <p:spPr>
              <a:xfrm flipH="1">
                <a:off x="6842263" y="1629730"/>
                <a:ext cx="360283" cy="78772"/>
              </a:xfrm>
              <a:prstGeom prst="straightConnector1">
                <a:avLst/>
              </a:prstGeom>
              <a:ln>
                <a:solidFill>
                  <a:srgbClr val="6294D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מחבר חץ ישר 11"/>
              <p:cNvCxnSpPr/>
              <p:nvPr/>
            </p:nvCxnSpPr>
            <p:spPr>
              <a:xfrm flipH="1" flipV="1">
                <a:off x="7021611" y="2029647"/>
                <a:ext cx="396788" cy="71702"/>
              </a:xfrm>
              <a:prstGeom prst="straightConnector1">
                <a:avLst/>
              </a:prstGeom>
              <a:ln>
                <a:solidFill>
                  <a:srgbClr val="6294D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" name="מחבר חץ ישר 13"/>
              <p:cNvCxnSpPr/>
              <p:nvPr/>
            </p:nvCxnSpPr>
            <p:spPr>
              <a:xfrm flipH="1">
                <a:off x="7021611" y="2154874"/>
                <a:ext cx="396788" cy="109068"/>
              </a:xfrm>
              <a:prstGeom prst="straightConnector1">
                <a:avLst/>
              </a:prstGeom>
              <a:ln>
                <a:solidFill>
                  <a:srgbClr val="6294D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" name="מחבר חץ ישר 16"/>
              <p:cNvCxnSpPr/>
              <p:nvPr/>
            </p:nvCxnSpPr>
            <p:spPr>
              <a:xfrm flipH="1">
                <a:off x="6932730" y="2677998"/>
                <a:ext cx="344413" cy="0"/>
              </a:xfrm>
              <a:prstGeom prst="straightConnector1">
                <a:avLst/>
              </a:prstGeom>
              <a:ln>
                <a:solidFill>
                  <a:srgbClr val="6294D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מחבר חץ ישר 18"/>
              <p:cNvCxnSpPr/>
              <p:nvPr/>
            </p:nvCxnSpPr>
            <p:spPr>
              <a:xfrm flipH="1">
                <a:off x="7032721" y="3205161"/>
                <a:ext cx="412660" cy="0"/>
              </a:xfrm>
              <a:prstGeom prst="straightConnector1">
                <a:avLst/>
              </a:prstGeom>
              <a:ln>
                <a:solidFill>
                  <a:srgbClr val="6294D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4" name="TextBox 23"/>
            <p:cNvSpPr txBox="1"/>
            <p:nvPr/>
          </p:nvSpPr>
          <p:spPr>
            <a:xfrm>
              <a:off x="5144008" y="1035620"/>
              <a:ext cx="1669686" cy="576146"/>
            </a:xfrm>
            <a:prstGeom prst="rect">
              <a:avLst/>
            </a:prstGeom>
            <a:noFill/>
            <a:ln w="22225">
              <a:noFill/>
            </a:ln>
            <a:effectLst>
              <a:outerShdw sx="101000" sy="101000" algn="ctr" rotWithShape="0">
                <a:schemeClr val="bg1">
                  <a:lumMod val="75000"/>
                </a:schemeClr>
              </a:outerShdw>
            </a:effectLst>
          </p:spPr>
          <p:txBody>
            <a:bodyPr rtlCol="1" anchor="ctr">
              <a:norm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he-IL" kern="0" dirty="0">
                  <a:solidFill>
                    <a:srgbClr val="1D4C72"/>
                  </a:solidFill>
                </a:rPr>
                <a:t>אנרגיה כימית</a:t>
              </a: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5318595" y="1905393"/>
              <a:ext cx="1669686" cy="576146"/>
            </a:xfrm>
            <a:prstGeom prst="rect">
              <a:avLst/>
            </a:prstGeom>
            <a:noFill/>
            <a:ln w="22225">
              <a:noFill/>
            </a:ln>
            <a:effectLst>
              <a:outerShdw sx="101000" sy="101000" algn="ctr" rotWithShape="0">
                <a:schemeClr val="bg1">
                  <a:lumMod val="75000"/>
                </a:schemeClr>
              </a:outerShdw>
            </a:effectLst>
          </p:spPr>
          <p:txBody>
            <a:bodyPr rtlCol="1" anchor="ctr">
              <a:norm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he-IL" kern="0" dirty="0">
                  <a:solidFill>
                    <a:srgbClr val="1D4C72"/>
                  </a:solidFill>
                </a:rPr>
                <a:t>אנרגיה כימית</a:t>
              </a: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5310659" y="2311710"/>
              <a:ext cx="1669686" cy="576146"/>
            </a:xfrm>
            <a:prstGeom prst="rect">
              <a:avLst/>
            </a:prstGeom>
            <a:noFill/>
            <a:ln w="22225">
              <a:noFill/>
            </a:ln>
            <a:effectLst>
              <a:outerShdw sx="101000" sy="101000" algn="ctr" rotWithShape="0">
                <a:schemeClr val="bg1">
                  <a:lumMod val="75000"/>
                </a:schemeClr>
              </a:outerShdw>
            </a:effectLst>
          </p:spPr>
          <p:txBody>
            <a:bodyPr rtlCol="1" anchor="ctr">
              <a:norm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he-IL" kern="0" dirty="0" smtClean="0">
                  <a:solidFill>
                    <a:schemeClr val="tx2"/>
                  </a:solidFill>
                </a:rPr>
                <a:t>אנרגיית </a:t>
              </a:r>
              <a:r>
                <a:rPr lang="he-IL" kern="0" dirty="0">
                  <a:solidFill>
                    <a:schemeClr val="tx2"/>
                  </a:solidFill>
                </a:rPr>
                <a:t>ח</a:t>
              </a:r>
              <a:r>
                <a:rPr lang="he-IL" kern="0" dirty="0">
                  <a:solidFill>
                    <a:srgbClr val="1D4C72"/>
                  </a:solidFill>
                </a:rPr>
                <a:t>ום</a:t>
              </a: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5144008" y="1486378"/>
              <a:ext cx="1669686" cy="576146"/>
            </a:xfrm>
            <a:prstGeom prst="rect">
              <a:avLst/>
            </a:prstGeom>
            <a:noFill/>
            <a:ln w="22225">
              <a:noFill/>
            </a:ln>
            <a:effectLst>
              <a:outerShdw sx="101000" sy="101000" algn="ctr" rotWithShape="0">
                <a:schemeClr val="bg1">
                  <a:lumMod val="75000"/>
                </a:schemeClr>
              </a:outerShdw>
            </a:effectLst>
          </p:spPr>
          <p:txBody>
            <a:bodyPr rtlCol="1" anchor="ctr">
              <a:norm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he-IL" kern="0" dirty="0" smtClean="0">
                  <a:solidFill>
                    <a:schemeClr val="tx2"/>
                  </a:solidFill>
                </a:rPr>
                <a:t>אנרגיית </a:t>
              </a:r>
              <a:r>
                <a:rPr lang="he-IL" kern="0" dirty="0">
                  <a:solidFill>
                    <a:schemeClr val="tx2"/>
                  </a:solidFill>
                </a:rPr>
                <a:t>חום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01613" y="417513"/>
            <a:ext cx="8215312" cy="46037"/>
          </a:xfrm>
          <a:prstGeom prst="rect">
            <a:avLst/>
          </a:prstGeom>
          <a:blipFill dpi="0" rotWithShape="1">
            <a:blip r:embed="rId2" cstate="print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7175" name="Slide Number Placeholder 8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fld id="{8CAC7684-04CA-41CD-85BB-17708B277A14}" type="slidenum">
              <a:rPr lang="he-IL" sz="1100" smtClean="0">
                <a:solidFill>
                  <a:schemeClr val="bg1">
                    <a:lumMod val="50000"/>
                  </a:schemeClr>
                </a:solidFill>
              </a:rPr>
              <a:pPr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35</a:t>
            </a:fld>
            <a:endParaRPr lang="he-IL" sz="1100" dirty="0" smtClean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" name="כותרת 5"/>
          <p:cNvSpPr>
            <a:spLocks noGrp="1"/>
          </p:cNvSpPr>
          <p:nvPr>
            <p:ph type="ctrTitle"/>
          </p:nvPr>
        </p:nvSpPr>
        <p:spPr>
          <a:xfrm>
            <a:off x="785813" y="71438"/>
            <a:ext cx="7772400" cy="441325"/>
          </a:xfrm>
        </p:spPr>
        <p:txBody>
          <a:bodyPr/>
          <a:lstStyle/>
          <a:p>
            <a:pPr fontAlgn="auto">
              <a:defRPr/>
            </a:pPr>
            <a:r>
              <a:rPr lang="he-IL" sz="1800" b="1" dirty="0" smtClean="0">
                <a:solidFill>
                  <a:srgbClr val="FF6600"/>
                </a:solidFill>
                <a:ea typeface="+mn-ea"/>
              </a:rPr>
              <a:t>תשובה</a:t>
            </a:r>
            <a:endParaRPr lang="he-IL" sz="1800" dirty="0" smtClean="0"/>
          </a:p>
        </p:txBody>
      </p:sp>
      <p:sp>
        <p:nvSpPr>
          <p:cNvPr id="8" name="Rectangle 20"/>
          <p:cNvSpPr/>
          <p:nvPr/>
        </p:nvSpPr>
        <p:spPr bwMode="auto">
          <a:xfrm>
            <a:off x="428625" y="4714875"/>
            <a:ext cx="8196263" cy="1428750"/>
          </a:xfrm>
          <a:prstGeom prst="rect">
            <a:avLst/>
          </a:prstGeom>
          <a:gradFill>
            <a:gsLst>
              <a:gs pos="0">
                <a:sysClr val="window" lastClr="FFFFFF"/>
              </a:gs>
              <a:gs pos="50000">
                <a:srgbClr val="FFFFFF">
                  <a:lumMod val="95000"/>
                </a:srgbClr>
              </a:gs>
            </a:gsLst>
            <a:lin ang="5400000" scaled="0"/>
          </a:gradFill>
          <a:ln w="12700" cap="flat" cmpd="sng" algn="ctr">
            <a:solidFill>
              <a:sysClr val="window" lastClr="FFFFFF">
                <a:lumMod val="75000"/>
              </a:sysClr>
            </a:solidFill>
            <a:prstDash val="solid"/>
          </a:ln>
          <a:effectLst/>
        </p:spPr>
        <p:txBody>
          <a:bodyPr rtlCol="1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he-IL" sz="500" kern="0" dirty="0">
              <a:solidFill>
                <a:prstClr val="black"/>
              </a:solidFill>
              <a:latin typeface="Arial"/>
              <a:cs typeface="Arial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b="1" kern="0" dirty="0">
                <a:solidFill>
                  <a:prstClr val="black"/>
                </a:solidFill>
                <a:latin typeface="Arial"/>
                <a:cs typeface="Arial"/>
              </a:rPr>
              <a:t>תשובה: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kern="0" dirty="0">
                <a:solidFill>
                  <a:prstClr val="black"/>
                </a:solidFill>
                <a:latin typeface="Arial"/>
                <a:cs typeface="Arial"/>
              </a:rPr>
              <a:t>משפט א'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kern="0" dirty="0">
                <a:solidFill>
                  <a:prstClr val="black"/>
                </a:solidFill>
                <a:latin typeface="Arial"/>
                <a:cs typeface="Arial"/>
              </a:rPr>
              <a:t>בגלוקוז אצורה אנרגיה כימית</a:t>
            </a:r>
            <a:r>
              <a:rPr lang="he-IL" kern="0" dirty="0">
                <a:latin typeface="Arial"/>
                <a:cs typeface="Arial"/>
              </a:rPr>
              <a:t>. </a:t>
            </a:r>
            <a:r>
              <a:rPr lang="he-IL" kern="0" dirty="0" smtClean="0">
                <a:latin typeface="Arial"/>
                <a:cs typeface="Arial"/>
              </a:rPr>
              <a:t>מקצת האנרגיה </a:t>
            </a:r>
            <a:r>
              <a:rPr lang="he-IL" kern="0" dirty="0">
                <a:latin typeface="Arial"/>
                <a:cs typeface="Arial"/>
              </a:rPr>
              <a:t>המשתחררת "נאגרת" במולקולות </a:t>
            </a:r>
            <a:r>
              <a:rPr lang="he-IL" kern="0" dirty="0" smtClean="0">
                <a:latin typeface="Arial"/>
                <a:cs typeface="Arial"/>
              </a:rPr>
              <a:t>ה־</a:t>
            </a:r>
            <a:r>
              <a:rPr lang="en-US" kern="0" dirty="0" smtClean="0">
                <a:latin typeface="Arial"/>
                <a:cs typeface="Arial"/>
              </a:rPr>
              <a:t>ATP</a:t>
            </a:r>
            <a:r>
              <a:rPr lang="he-IL" kern="0" dirty="0" smtClean="0">
                <a:latin typeface="Arial"/>
                <a:cs typeface="Arial"/>
              </a:rPr>
              <a:t> </a:t>
            </a:r>
            <a:r>
              <a:rPr lang="he-IL" kern="0" dirty="0">
                <a:latin typeface="Arial"/>
                <a:cs typeface="Arial"/>
              </a:rPr>
              <a:t>(אנרגיה כימית) </a:t>
            </a:r>
            <a:r>
              <a:rPr lang="he-IL" kern="0" dirty="0" smtClean="0">
                <a:latin typeface="Arial"/>
                <a:cs typeface="Arial"/>
              </a:rPr>
              <a:t>ושאר האנרגיה נפלטת </a:t>
            </a:r>
            <a:r>
              <a:rPr lang="he-IL" kern="0" dirty="0">
                <a:latin typeface="Arial"/>
                <a:cs typeface="Arial"/>
              </a:rPr>
              <a:t>בתור </a:t>
            </a:r>
            <a:r>
              <a:rPr lang="he-IL" kern="0" dirty="0">
                <a:solidFill>
                  <a:prstClr val="black"/>
                </a:solidFill>
                <a:latin typeface="Arial"/>
                <a:cs typeface="Arial"/>
              </a:rPr>
              <a:t>חום.</a:t>
            </a:r>
            <a:endParaRPr lang="he-IL" b="1" kern="0" dirty="0">
              <a:solidFill>
                <a:prstClr val="black"/>
              </a:solidFill>
              <a:latin typeface="Arial"/>
              <a:cs typeface="Arial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he-IL" kern="0" dirty="0">
              <a:solidFill>
                <a:prstClr val="black"/>
              </a:solidFill>
              <a:latin typeface="Arial"/>
              <a:cs typeface="Arial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he-IL" kern="0" dirty="0">
              <a:solidFill>
                <a:prstClr val="black"/>
              </a:solidFill>
              <a:latin typeface="Arial"/>
              <a:cs typeface="Arial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14313" y="465138"/>
            <a:ext cx="8397875" cy="3692525"/>
          </a:xfrm>
          <a:prstGeom prst="rect">
            <a:avLst/>
          </a:prstGeom>
          <a:noFill/>
          <a:ln w="19050">
            <a:noFill/>
          </a:ln>
          <a:effectLst>
            <a:outerShdw sx="102000" sy="102000" algn="tl" rotWithShape="0">
              <a:sysClr val="window" lastClr="FFFFFF">
                <a:lumMod val="65000"/>
                <a:alpha val="0"/>
              </a:sysClr>
            </a:outerShdw>
          </a:effectLst>
        </p:spPr>
        <p:txBody>
          <a:bodyPr rtlCol="1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b="1" kern="0" dirty="0">
                <a:solidFill>
                  <a:srgbClr val="1D4C72"/>
                </a:solidFill>
              </a:rPr>
              <a:t>שאלה 12: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kern="0" dirty="0">
                <a:solidFill>
                  <a:srgbClr val="1D4C72"/>
                </a:solidFill>
              </a:rPr>
              <a:t>איזה תרשים מתאר את גלגולי האנרגיה בתהליך הנשימה התאית</a:t>
            </a:r>
            <a:r>
              <a:rPr lang="he-IL" kern="0" dirty="0" smtClean="0">
                <a:solidFill>
                  <a:srgbClr val="1D4C72"/>
                </a:solidFill>
              </a:rPr>
              <a:t>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kern="0" dirty="0" smtClean="0">
                <a:solidFill>
                  <a:srgbClr val="1D4C72"/>
                </a:solidFill>
              </a:rPr>
              <a:t>                        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kern="0" dirty="0" smtClean="0">
                <a:solidFill>
                  <a:srgbClr val="1D4C72"/>
                </a:solidFill>
              </a:rPr>
              <a:t>א. </a:t>
            </a:r>
            <a:r>
              <a:rPr lang="he-IL" kern="0" dirty="0" smtClean="0">
                <a:solidFill>
                  <a:schemeClr val="tx2"/>
                </a:solidFill>
              </a:rPr>
              <a:t>אנרגיה כימית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he-IL" kern="0" dirty="0" smtClean="0">
              <a:solidFill>
                <a:schemeClr val="tx2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he-IL" kern="0" dirty="0" smtClean="0">
              <a:solidFill>
                <a:schemeClr val="tx2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kern="0" dirty="0" smtClean="0">
                <a:solidFill>
                  <a:schemeClr val="tx2"/>
                </a:solidFill>
              </a:rPr>
              <a:t>ב. אנרגיית חום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he-IL" kern="0" dirty="0" smtClean="0">
              <a:solidFill>
                <a:schemeClr val="tx2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he-IL" kern="0" dirty="0" smtClean="0">
              <a:solidFill>
                <a:schemeClr val="tx2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kern="0" dirty="0" smtClean="0">
                <a:solidFill>
                  <a:schemeClr val="tx2"/>
                </a:solidFill>
              </a:rPr>
              <a:t>ג. אנרגיה כימית        אנרגיית חום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he-IL" kern="0" dirty="0" smtClean="0">
              <a:solidFill>
                <a:schemeClr val="tx2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he-IL" kern="0" dirty="0" smtClean="0">
              <a:solidFill>
                <a:schemeClr val="tx2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kern="0" dirty="0" smtClean="0">
                <a:solidFill>
                  <a:schemeClr val="tx2"/>
                </a:solidFill>
              </a:rPr>
              <a:t>ד. אנרגיית חום        אנרגיה כימית</a:t>
            </a:r>
            <a:endParaRPr lang="he-IL" kern="0" dirty="0">
              <a:solidFill>
                <a:schemeClr val="tx2"/>
              </a:solidFill>
            </a:endParaRPr>
          </a:p>
        </p:txBody>
      </p:sp>
      <p:grpSp>
        <p:nvGrpSpPr>
          <p:cNvPr id="86023" name="קבוצה 24"/>
          <p:cNvGrpSpPr>
            <a:grpSpLocks/>
          </p:cNvGrpSpPr>
          <p:nvPr/>
        </p:nvGrpSpPr>
        <p:grpSpPr bwMode="auto">
          <a:xfrm>
            <a:off x="4897438" y="1035050"/>
            <a:ext cx="2301875" cy="2925763"/>
            <a:chOff x="5144008" y="1035620"/>
            <a:chExt cx="2301373" cy="2925169"/>
          </a:xfrm>
        </p:grpSpPr>
        <p:grpSp>
          <p:nvGrpSpPr>
            <p:cNvPr id="86024" name="קבוצה 22"/>
            <p:cNvGrpSpPr>
              <a:grpSpLocks/>
            </p:cNvGrpSpPr>
            <p:nvPr/>
          </p:nvGrpSpPr>
          <p:grpSpPr bwMode="auto">
            <a:xfrm>
              <a:off x="6813694" y="1322900"/>
              <a:ext cx="631687" cy="2637889"/>
              <a:chOff x="6813694" y="1484304"/>
              <a:chExt cx="631687" cy="1678440"/>
            </a:xfrm>
          </p:grpSpPr>
          <p:cxnSp>
            <p:nvCxnSpPr>
              <p:cNvPr id="31" name="מחבר חץ ישר 30"/>
              <p:cNvCxnSpPr/>
              <p:nvPr/>
            </p:nvCxnSpPr>
            <p:spPr>
              <a:xfrm flipH="1" flipV="1">
                <a:off x="6813694" y="1484304"/>
                <a:ext cx="360283" cy="71702"/>
              </a:xfrm>
              <a:prstGeom prst="straightConnector1">
                <a:avLst/>
              </a:prstGeom>
              <a:ln>
                <a:solidFill>
                  <a:srgbClr val="6294D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מחבר חץ ישר 31"/>
              <p:cNvCxnSpPr/>
              <p:nvPr/>
            </p:nvCxnSpPr>
            <p:spPr>
              <a:xfrm flipH="1">
                <a:off x="6842263" y="1629728"/>
                <a:ext cx="360283" cy="78772"/>
              </a:xfrm>
              <a:prstGeom prst="straightConnector1">
                <a:avLst/>
              </a:prstGeom>
              <a:ln>
                <a:solidFill>
                  <a:srgbClr val="6294D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מחבר חץ ישר 32"/>
              <p:cNvCxnSpPr/>
              <p:nvPr/>
            </p:nvCxnSpPr>
            <p:spPr>
              <a:xfrm flipH="1" flipV="1">
                <a:off x="7021611" y="2029646"/>
                <a:ext cx="396788" cy="71702"/>
              </a:xfrm>
              <a:prstGeom prst="straightConnector1">
                <a:avLst/>
              </a:prstGeom>
              <a:ln>
                <a:solidFill>
                  <a:srgbClr val="6294D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מחבר חץ ישר 33"/>
              <p:cNvCxnSpPr/>
              <p:nvPr/>
            </p:nvCxnSpPr>
            <p:spPr>
              <a:xfrm flipH="1">
                <a:off x="7021611" y="2154872"/>
                <a:ext cx="396788" cy="109068"/>
              </a:xfrm>
              <a:prstGeom prst="straightConnector1">
                <a:avLst/>
              </a:prstGeom>
              <a:ln>
                <a:solidFill>
                  <a:srgbClr val="6294D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מחבר חץ ישר 34"/>
              <p:cNvCxnSpPr/>
              <p:nvPr/>
            </p:nvCxnSpPr>
            <p:spPr>
              <a:xfrm flipH="1">
                <a:off x="6942253" y="2630531"/>
                <a:ext cx="344413" cy="0"/>
              </a:xfrm>
              <a:prstGeom prst="straightConnector1">
                <a:avLst/>
              </a:prstGeom>
              <a:ln>
                <a:solidFill>
                  <a:srgbClr val="6294D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" name="מחבר חץ ישר 35"/>
              <p:cNvCxnSpPr/>
              <p:nvPr/>
            </p:nvCxnSpPr>
            <p:spPr>
              <a:xfrm flipH="1">
                <a:off x="7032721" y="3162744"/>
                <a:ext cx="412660" cy="0"/>
              </a:xfrm>
              <a:prstGeom prst="straightConnector1">
                <a:avLst/>
              </a:prstGeom>
              <a:ln>
                <a:solidFill>
                  <a:srgbClr val="6294D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3" name="TextBox 22"/>
            <p:cNvSpPr txBox="1"/>
            <p:nvPr/>
          </p:nvSpPr>
          <p:spPr>
            <a:xfrm>
              <a:off x="5144008" y="1035620"/>
              <a:ext cx="1669686" cy="576146"/>
            </a:xfrm>
            <a:prstGeom prst="rect">
              <a:avLst/>
            </a:prstGeom>
            <a:noFill/>
            <a:ln w="22225">
              <a:noFill/>
            </a:ln>
            <a:effectLst>
              <a:outerShdw sx="101000" sy="101000" algn="ctr" rotWithShape="0">
                <a:schemeClr val="bg1">
                  <a:lumMod val="75000"/>
                </a:schemeClr>
              </a:outerShdw>
            </a:effectLst>
          </p:spPr>
          <p:txBody>
            <a:bodyPr rtlCol="1" anchor="ctr">
              <a:norm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he-IL" kern="0" dirty="0">
                  <a:solidFill>
                    <a:srgbClr val="1D4C72"/>
                  </a:solidFill>
                </a:rPr>
                <a:t>אנרגיה כימית</a:t>
              </a: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5318595" y="1905393"/>
              <a:ext cx="1669686" cy="576146"/>
            </a:xfrm>
            <a:prstGeom prst="rect">
              <a:avLst/>
            </a:prstGeom>
            <a:noFill/>
            <a:ln w="22225">
              <a:noFill/>
            </a:ln>
            <a:effectLst>
              <a:outerShdw sx="101000" sy="101000" algn="ctr" rotWithShape="0">
                <a:schemeClr val="bg1">
                  <a:lumMod val="75000"/>
                </a:schemeClr>
              </a:outerShdw>
            </a:effectLst>
          </p:spPr>
          <p:txBody>
            <a:bodyPr rtlCol="1" anchor="ctr">
              <a:norm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he-IL" kern="0" dirty="0">
                  <a:solidFill>
                    <a:srgbClr val="1D4C72"/>
                  </a:solidFill>
                </a:rPr>
                <a:t>אנרגיה כימית</a:t>
              </a: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5310659" y="2311711"/>
              <a:ext cx="1669686" cy="576146"/>
            </a:xfrm>
            <a:prstGeom prst="rect">
              <a:avLst/>
            </a:prstGeom>
            <a:noFill/>
            <a:ln w="22225">
              <a:noFill/>
            </a:ln>
            <a:effectLst>
              <a:outerShdw sx="101000" sy="101000" algn="ctr" rotWithShape="0">
                <a:schemeClr val="bg1">
                  <a:lumMod val="75000"/>
                </a:schemeClr>
              </a:outerShdw>
            </a:effectLst>
          </p:spPr>
          <p:txBody>
            <a:bodyPr rtlCol="1" anchor="ctr">
              <a:norm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he-IL" kern="0" dirty="0" smtClean="0">
                  <a:solidFill>
                    <a:schemeClr val="tx2"/>
                  </a:solidFill>
                </a:rPr>
                <a:t>אנרגיית </a:t>
              </a:r>
              <a:r>
                <a:rPr lang="he-IL" kern="0" dirty="0">
                  <a:solidFill>
                    <a:schemeClr val="tx2"/>
                  </a:solidFill>
                </a:rPr>
                <a:t>ח</a:t>
              </a:r>
              <a:r>
                <a:rPr lang="he-IL" kern="0" dirty="0">
                  <a:solidFill>
                    <a:srgbClr val="1D4C72"/>
                  </a:solidFill>
                </a:rPr>
                <a:t>ום</a:t>
              </a: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5144008" y="1486378"/>
              <a:ext cx="1669686" cy="576146"/>
            </a:xfrm>
            <a:prstGeom prst="rect">
              <a:avLst/>
            </a:prstGeom>
            <a:noFill/>
            <a:ln w="22225">
              <a:noFill/>
            </a:ln>
            <a:effectLst>
              <a:outerShdw sx="101000" sy="101000" algn="ctr" rotWithShape="0">
                <a:schemeClr val="bg1">
                  <a:lumMod val="75000"/>
                </a:schemeClr>
              </a:outerShdw>
            </a:effectLst>
          </p:spPr>
          <p:txBody>
            <a:bodyPr rtlCol="1" anchor="ctr">
              <a:norm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he-IL" kern="0" dirty="0" smtClean="0">
                  <a:solidFill>
                    <a:schemeClr val="tx2"/>
                  </a:solidFill>
                </a:rPr>
                <a:t>אנרגיית</a:t>
              </a:r>
              <a:r>
                <a:rPr lang="he-IL" kern="0" dirty="0" smtClean="0">
                  <a:solidFill>
                    <a:srgbClr val="1D4C72"/>
                  </a:solidFill>
                </a:rPr>
                <a:t> </a:t>
              </a:r>
              <a:r>
                <a:rPr lang="he-IL" kern="0" dirty="0">
                  <a:solidFill>
                    <a:srgbClr val="1D4C72"/>
                  </a:solidFill>
                </a:rPr>
                <a:t>חום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7188" y="404813"/>
            <a:ext cx="8215312" cy="46037"/>
          </a:xfrm>
          <a:prstGeom prst="rect">
            <a:avLst/>
          </a:prstGeom>
          <a:blipFill dpi="0" rotWithShape="1">
            <a:blip r:embed="rId2" cstate="print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87043" name="כותרת 7"/>
          <p:cNvSpPr>
            <a:spLocks noGrp="1"/>
          </p:cNvSpPr>
          <p:nvPr>
            <p:ph type="title" idx="4294967295"/>
          </p:nvPr>
        </p:nvSpPr>
        <p:spPr bwMode="auto">
          <a:xfrm>
            <a:off x="336550" y="44450"/>
            <a:ext cx="8229600" cy="357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he-IL" sz="1800" b="1" smtClean="0">
                <a:solidFill>
                  <a:srgbClr val="FF6600"/>
                </a:solidFill>
              </a:rPr>
              <a:t>סיכום: נשימה תאית</a:t>
            </a:r>
          </a:p>
        </p:txBody>
      </p:sp>
      <p:sp>
        <p:nvSpPr>
          <p:cNvPr id="14" name="Rectangle 13"/>
          <p:cNvSpPr/>
          <p:nvPr/>
        </p:nvSpPr>
        <p:spPr bwMode="auto">
          <a:xfrm>
            <a:off x="539750" y="549275"/>
            <a:ext cx="8072438" cy="5904061"/>
          </a:xfrm>
          <a:prstGeom prst="rect">
            <a:avLst/>
          </a:prstGeom>
          <a:gradFill>
            <a:gsLst>
              <a:gs pos="0">
                <a:schemeClr val="bg1"/>
              </a:gs>
              <a:gs pos="50000">
                <a:schemeClr val="bg2">
                  <a:lumMod val="95000"/>
                </a:schemeClr>
              </a:gs>
            </a:gsLst>
            <a:lin ang="5400000" scaled="0"/>
          </a:gradFill>
          <a:ln w="1270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180975" lvl="1" indent="-180975">
              <a:lnSpc>
                <a:spcPct val="120000"/>
              </a:lnSpc>
              <a:buFontTx/>
              <a:buBlip>
                <a:blip r:embed="rId3"/>
              </a:buBlip>
              <a:defRPr/>
            </a:pPr>
            <a:r>
              <a:rPr lang="he-IL" dirty="0">
                <a:solidFill>
                  <a:srgbClr val="000000"/>
                </a:solidFill>
              </a:rPr>
              <a:t>בנשימה התאית האווירנית היצורים משתמשים בחמצן בתהליך פירוק של מולקולות   אורגניות (בעיקר גלוקוז), לצורך הפקת אנרגיה. בתהליך נוצרים </a:t>
            </a:r>
            <a:r>
              <a:rPr lang="he-IL" dirty="0" smtClean="0">
                <a:solidFill>
                  <a:srgbClr val="000000"/>
                </a:solidFill>
              </a:rPr>
              <a:t>מים </a:t>
            </a:r>
            <a:r>
              <a:rPr lang="he-IL" dirty="0">
                <a:solidFill>
                  <a:srgbClr val="000000"/>
                </a:solidFill>
              </a:rPr>
              <a:t>ופחמן </a:t>
            </a:r>
            <a:r>
              <a:rPr lang="he-IL" dirty="0" smtClean="0">
                <a:solidFill>
                  <a:srgbClr val="000000"/>
                </a:solidFill>
              </a:rPr>
              <a:t>דו</a:t>
            </a:r>
            <a:r>
              <a:rPr lang="he-IL" dirty="0" smtClean="0">
                <a:solidFill>
                  <a:srgbClr val="000000"/>
                </a:solidFill>
                <a:latin typeface="Arial"/>
                <a:cs typeface="Arial"/>
              </a:rPr>
              <a:t>־</a:t>
            </a:r>
            <a:r>
              <a:rPr lang="he-IL" dirty="0" smtClean="0">
                <a:solidFill>
                  <a:srgbClr val="000000"/>
                </a:solidFill>
              </a:rPr>
              <a:t>חמצני </a:t>
            </a:r>
            <a:r>
              <a:rPr lang="he-IL" dirty="0">
                <a:solidFill>
                  <a:srgbClr val="000000"/>
                </a:solidFill>
              </a:rPr>
              <a:t>הנפלט אל מחוץ לתא</a:t>
            </a:r>
            <a:r>
              <a:rPr lang="he-IL" dirty="0" smtClean="0">
                <a:solidFill>
                  <a:srgbClr val="000000"/>
                </a:solidFill>
              </a:rPr>
              <a:t>.</a:t>
            </a:r>
            <a:endParaRPr lang="he-IL" sz="800" dirty="0">
              <a:solidFill>
                <a:srgbClr val="000000"/>
              </a:solidFill>
            </a:endParaRPr>
          </a:p>
          <a:p>
            <a:pPr>
              <a:lnSpc>
                <a:spcPct val="120000"/>
              </a:lnSpc>
              <a:buFontTx/>
              <a:buBlip>
                <a:blip r:embed="rId3"/>
              </a:buBlip>
              <a:defRPr/>
            </a:pPr>
            <a:r>
              <a:rPr lang="he-IL" dirty="0">
                <a:solidFill>
                  <a:srgbClr val="000000"/>
                </a:solidFill>
              </a:rPr>
              <a:t>  האנרגיה המשתחררת מפירוק הגלוקוז מנוצלת לבניית </a:t>
            </a:r>
            <a:r>
              <a:rPr lang="en-US" dirty="0">
                <a:solidFill>
                  <a:srgbClr val="000000"/>
                </a:solidFill>
              </a:rPr>
              <a:t>ATP</a:t>
            </a:r>
            <a:r>
              <a:rPr lang="he-IL" dirty="0">
                <a:solidFill>
                  <a:srgbClr val="000000"/>
                </a:solidFill>
              </a:rPr>
              <a:t> </a:t>
            </a:r>
            <a:r>
              <a:rPr lang="he-IL" dirty="0" smtClean="0">
                <a:solidFill>
                  <a:srgbClr val="000000"/>
                </a:solidFill>
              </a:rPr>
              <a:t>מ</a:t>
            </a:r>
            <a:r>
              <a:rPr lang="he-IL" dirty="0" smtClean="0">
                <a:solidFill>
                  <a:srgbClr val="000000"/>
                </a:solidFill>
                <a:latin typeface="Arial"/>
                <a:cs typeface="Arial"/>
              </a:rPr>
              <a:t>־</a:t>
            </a:r>
            <a:r>
              <a:rPr lang="en-US" dirty="0" smtClean="0">
                <a:solidFill>
                  <a:srgbClr val="000000"/>
                </a:solidFill>
              </a:rPr>
              <a:t>ADP</a:t>
            </a:r>
            <a:r>
              <a:rPr lang="he-IL" dirty="0" smtClean="0">
                <a:solidFill>
                  <a:srgbClr val="000000"/>
                </a:solidFill>
              </a:rPr>
              <a:t> ו</a:t>
            </a:r>
            <a:r>
              <a:rPr lang="he-IL" dirty="0" smtClean="0">
                <a:solidFill>
                  <a:srgbClr val="000000"/>
                </a:solidFill>
                <a:latin typeface="Arial"/>
                <a:cs typeface="Arial"/>
              </a:rPr>
              <a:t>־</a:t>
            </a:r>
            <a:r>
              <a:rPr lang="en-US" dirty="0" smtClean="0">
                <a:solidFill>
                  <a:srgbClr val="000000"/>
                </a:solidFill>
              </a:rPr>
              <a:t>Pi</a:t>
            </a:r>
            <a:r>
              <a:rPr lang="he-IL" dirty="0">
                <a:solidFill>
                  <a:srgbClr val="000000"/>
                </a:solidFill>
              </a:rPr>
              <a:t>. כאשר </a:t>
            </a:r>
          </a:p>
          <a:p>
            <a:pPr marL="180000" lvl="1">
              <a:lnSpc>
                <a:spcPct val="120000"/>
              </a:lnSpc>
              <a:defRPr/>
            </a:pPr>
            <a:r>
              <a:rPr lang="he-IL" dirty="0" smtClean="0">
                <a:solidFill>
                  <a:srgbClr val="000000"/>
                </a:solidFill>
              </a:rPr>
              <a:t>ה</a:t>
            </a:r>
            <a:r>
              <a:rPr lang="he-IL" dirty="0" smtClean="0">
                <a:solidFill>
                  <a:srgbClr val="000000"/>
                </a:solidFill>
                <a:latin typeface="Arial"/>
                <a:cs typeface="Arial"/>
              </a:rPr>
              <a:t>־</a:t>
            </a:r>
            <a:r>
              <a:rPr lang="en-US" dirty="0" smtClean="0">
                <a:solidFill>
                  <a:srgbClr val="000000"/>
                </a:solidFill>
              </a:rPr>
              <a:t>ATP</a:t>
            </a:r>
            <a:r>
              <a:rPr lang="he-IL" dirty="0" smtClean="0">
                <a:solidFill>
                  <a:srgbClr val="000000"/>
                </a:solidFill>
              </a:rPr>
              <a:t> </a:t>
            </a:r>
            <a:r>
              <a:rPr lang="he-IL" dirty="0">
                <a:solidFill>
                  <a:srgbClr val="000000"/>
                </a:solidFill>
              </a:rPr>
              <a:t>מתפרק חזרה </a:t>
            </a:r>
            <a:r>
              <a:rPr lang="he-IL" dirty="0" smtClean="0">
                <a:solidFill>
                  <a:srgbClr val="000000"/>
                </a:solidFill>
              </a:rPr>
              <a:t>ל</a:t>
            </a:r>
            <a:r>
              <a:rPr lang="he-IL" dirty="0" smtClean="0">
                <a:solidFill>
                  <a:srgbClr val="000000"/>
                </a:solidFill>
                <a:latin typeface="Arial"/>
                <a:cs typeface="Arial"/>
              </a:rPr>
              <a:t>־</a:t>
            </a:r>
            <a:r>
              <a:rPr lang="en-US" dirty="0" smtClean="0">
                <a:solidFill>
                  <a:srgbClr val="000000"/>
                </a:solidFill>
              </a:rPr>
              <a:t>ADP</a:t>
            </a:r>
            <a:r>
              <a:rPr lang="he-IL" dirty="0" smtClean="0">
                <a:solidFill>
                  <a:srgbClr val="000000"/>
                </a:solidFill>
              </a:rPr>
              <a:t> ו</a:t>
            </a:r>
            <a:r>
              <a:rPr lang="he-IL" dirty="0" smtClean="0">
                <a:solidFill>
                  <a:srgbClr val="000000"/>
                </a:solidFill>
                <a:latin typeface="Arial"/>
                <a:cs typeface="Arial"/>
              </a:rPr>
              <a:t>־</a:t>
            </a:r>
            <a:r>
              <a:rPr lang="en-US" dirty="0" smtClean="0">
                <a:solidFill>
                  <a:srgbClr val="000000"/>
                </a:solidFill>
              </a:rPr>
              <a:t>Pi</a:t>
            </a:r>
            <a:r>
              <a:rPr lang="he-IL" dirty="0" smtClean="0">
                <a:solidFill>
                  <a:srgbClr val="000000"/>
                </a:solidFill>
              </a:rPr>
              <a:t> </a:t>
            </a:r>
            <a:r>
              <a:rPr lang="he-IL" dirty="0">
                <a:solidFill>
                  <a:srgbClr val="000000"/>
                </a:solidFill>
              </a:rPr>
              <a:t>משתחררת האנרגיה ש"אגורה" בו. אנרגיה זו </a:t>
            </a:r>
            <a:r>
              <a:rPr lang="he-IL" dirty="0" smtClean="0">
                <a:solidFill>
                  <a:srgbClr val="000000"/>
                </a:solidFill>
              </a:rPr>
              <a:t>מנוצלת </a:t>
            </a:r>
            <a:r>
              <a:rPr lang="he-IL" dirty="0">
                <a:solidFill>
                  <a:srgbClr val="000000"/>
                </a:solidFill>
              </a:rPr>
              <a:t>לתהליכים צורכי אנרגיה, </a:t>
            </a:r>
            <a:r>
              <a:rPr lang="he-IL" dirty="0" smtClean="0">
                <a:solidFill>
                  <a:srgbClr val="000000"/>
                </a:solidFill>
              </a:rPr>
              <a:t>לדוגמה, </a:t>
            </a:r>
            <a:r>
              <a:rPr lang="he-IL" dirty="0">
                <a:solidFill>
                  <a:srgbClr val="000000"/>
                </a:solidFill>
              </a:rPr>
              <a:t>העברה אקטיבית המבוצעת ע"י המשאבות בקרום</a:t>
            </a:r>
            <a:r>
              <a:rPr lang="he-IL" dirty="0" smtClean="0">
                <a:solidFill>
                  <a:srgbClr val="000000"/>
                </a:solidFill>
              </a:rPr>
              <a:t>.</a:t>
            </a:r>
          </a:p>
          <a:p>
            <a:pPr marL="180000" lvl="1">
              <a:lnSpc>
                <a:spcPct val="120000"/>
              </a:lnSpc>
              <a:defRPr/>
            </a:pPr>
            <a:endParaRPr lang="he-IL" sz="800" dirty="0">
              <a:solidFill>
                <a:srgbClr val="000000"/>
              </a:solidFill>
            </a:endParaRPr>
          </a:p>
          <a:p>
            <a:pPr>
              <a:lnSpc>
                <a:spcPct val="120000"/>
              </a:lnSpc>
              <a:buFontTx/>
              <a:buBlip>
                <a:blip r:embed="rId3"/>
              </a:buBlip>
              <a:defRPr/>
            </a:pPr>
            <a:r>
              <a:rPr lang="he-IL" dirty="0">
                <a:solidFill>
                  <a:srgbClr val="000000"/>
                </a:solidFill>
              </a:rPr>
              <a:t> פירוק הגלוקוז בנשימה התאית האווירנית הוא תהליך אנזימתי </a:t>
            </a:r>
            <a:r>
              <a:rPr lang="he-IL" dirty="0" err="1">
                <a:solidFill>
                  <a:srgbClr val="000000"/>
                </a:solidFill>
              </a:rPr>
              <a:t>רב־שלבי</a:t>
            </a:r>
            <a:r>
              <a:rPr lang="he-IL" dirty="0">
                <a:solidFill>
                  <a:srgbClr val="000000"/>
                </a:solidFill>
              </a:rPr>
              <a:t>.</a:t>
            </a:r>
          </a:p>
          <a:p>
            <a:pPr>
              <a:lnSpc>
                <a:spcPct val="120000"/>
              </a:lnSpc>
              <a:buFontTx/>
              <a:buBlip>
                <a:blip r:embed="rId3"/>
              </a:buBlip>
              <a:defRPr/>
            </a:pPr>
            <a:r>
              <a:rPr lang="he-IL" dirty="0" smtClean="0">
                <a:solidFill>
                  <a:srgbClr val="000000"/>
                </a:solidFill>
              </a:rPr>
              <a:t> התהליך </a:t>
            </a:r>
            <a:r>
              <a:rPr lang="he-IL" dirty="0">
                <a:solidFill>
                  <a:srgbClr val="000000"/>
                </a:solidFill>
              </a:rPr>
              <a:t>נעשה בשני חלקים, כל חלק כולל כמה תגובות כימיות שכל אחת מהן מזורזת </a:t>
            </a:r>
            <a:endParaRPr lang="he-IL" dirty="0" smtClean="0">
              <a:solidFill>
                <a:srgbClr val="000000"/>
              </a:solidFill>
            </a:endParaRPr>
          </a:p>
          <a:p>
            <a:pPr>
              <a:lnSpc>
                <a:spcPct val="120000"/>
              </a:lnSpc>
              <a:defRPr/>
            </a:pPr>
            <a:r>
              <a:rPr lang="he-IL" dirty="0">
                <a:solidFill>
                  <a:srgbClr val="000000"/>
                </a:solidFill>
              </a:rPr>
              <a:t> </a:t>
            </a:r>
            <a:r>
              <a:rPr lang="he-IL" dirty="0" smtClean="0">
                <a:solidFill>
                  <a:srgbClr val="000000"/>
                </a:solidFill>
              </a:rPr>
              <a:t> על  ידי </a:t>
            </a:r>
            <a:r>
              <a:rPr lang="he-IL" dirty="0">
                <a:solidFill>
                  <a:srgbClr val="000000"/>
                </a:solidFill>
              </a:rPr>
              <a:t>אנזים </a:t>
            </a:r>
            <a:r>
              <a:rPr lang="he-IL" dirty="0" smtClean="0">
                <a:solidFill>
                  <a:srgbClr val="000000"/>
                </a:solidFill>
              </a:rPr>
              <a:t>ייחודי.</a:t>
            </a:r>
            <a:endParaRPr lang="he-IL" dirty="0">
              <a:solidFill>
                <a:srgbClr val="000000"/>
              </a:solidFill>
            </a:endParaRPr>
          </a:p>
          <a:p>
            <a:pPr>
              <a:lnSpc>
                <a:spcPct val="120000"/>
              </a:lnSpc>
              <a:defRPr/>
            </a:pPr>
            <a:r>
              <a:rPr lang="he-IL" dirty="0" smtClean="0">
                <a:solidFill>
                  <a:srgbClr val="000000"/>
                </a:solidFill>
              </a:rPr>
              <a:t>   </a:t>
            </a:r>
            <a:r>
              <a:rPr lang="he-IL" u="sng" dirty="0" smtClean="0">
                <a:solidFill>
                  <a:srgbClr val="000000"/>
                </a:solidFill>
              </a:rPr>
              <a:t>החלק </a:t>
            </a:r>
            <a:r>
              <a:rPr lang="he-IL" u="sng" dirty="0">
                <a:solidFill>
                  <a:srgbClr val="000000"/>
                </a:solidFill>
              </a:rPr>
              <a:t>הראשון – הגליקוליזה – מתרחש בציטופלסמה</a:t>
            </a:r>
            <a:r>
              <a:rPr lang="he-IL" dirty="0">
                <a:solidFill>
                  <a:srgbClr val="000000"/>
                </a:solidFill>
              </a:rPr>
              <a:t>.</a:t>
            </a:r>
          </a:p>
          <a:p>
            <a:pPr marL="180000" lvl="1">
              <a:lnSpc>
                <a:spcPct val="120000"/>
              </a:lnSpc>
              <a:defRPr/>
            </a:pPr>
            <a:r>
              <a:rPr lang="he-IL" dirty="0">
                <a:solidFill>
                  <a:srgbClr val="000000"/>
                </a:solidFill>
              </a:rPr>
              <a:t>במהלכו מולקולת הגלוקוז מתפרקת לתוצר ביניים (חומצה פירובית</a:t>
            </a:r>
            <a:r>
              <a:rPr lang="he-IL" dirty="0" smtClean="0">
                <a:solidFill>
                  <a:srgbClr val="000000"/>
                </a:solidFill>
              </a:rPr>
              <a:t>) </a:t>
            </a:r>
            <a:r>
              <a:rPr lang="he-IL" dirty="0">
                <a:solidFill>
                  <a:srgbClr val="000000"/>
                </a:solidFill>
              </a:rPr>
              <a:t>והרווח האנרגטי הוא קטן (בחלק זה נוצרות רק 2 מולקולת </a:t>
            </a:r>
            <a:r>
              <a:rPr lang="en-US" dirty="0">
                <a:solidFill>
                  <a:srgbClr val="000000"/>
                </a:solidFill>
              </a:rPr>
              <a:t>ATP</a:t>
            </a:r>
            <a:r>
              <a:rPr lang="he-IL" dirty="0">
                <a:solidFill>
                  <a:srgbClr val="000000"/>
                </a:solidFill>
              </a:rPr>
              <a:t> מכל מולקולת גלוקוז</a:t>
            </a:r>
            <a:r>
              <a:rPr lang="he-IL" dirty="0" smtClean="0">
                <a:solidFill>
                  <a:srgbClr val="000000"/>
                </a:solidFill>
              </a:rPr>
              <a:t>).</a:t>
            </a:r>
          </a:p>
          <a:p>
            <a:pPr marL="180000" lvl="1">
              <a:lnSpc>
                <a:spcPct val="120000"/>
              </a:lnSpc>
              <a:defRPr/>
            </a:pPr>
            <a:r>
              <a:rPr lang="he-IL" u="sng" dirty="0" smtClean="0">
                <a:solidFill>
                  <a:srgbClr val="000000"/>
                </a:solidFill>
              </a:rPr>
              <a:t>החלק </a:t>
            </a:r>
            <a:r>
              <a:rPr lang="he-IL" u="sng" dirty="0">
                <a:solidFill>
                  <a:srgbClr val="000000"/>
                </a:solidFill>
              </a:rPr>
              <a:t>השני מתרחש במיטוכונדריה, ובו משתתף </a:t>
            </a:r>
            <a:r>
              <a:rPr lang="he-IL" u="sng" dirty="0" smtClean="0">
                <a:solidFill>
                  <a:srgbClr val="000000"/>
                </a:solidFill>
              </a:rPr>
              <a:t>החמצן</a:t>
            </a:r>
            <a:r>
              <a:rPr lang="he-IL" dirty="0" smtClean="0">
                <a:solidFill>
                  <a:srgbClr val="000000"/>
                </a:solidFill>
              </a:rPr>
              <a:t>. </a:t>
            </a:r>
            <a:r>
              <a:rPr lang="he-IL" dirty="0">
                <a:solidFill>
                  <a:srgbClr val="000000"/>
                </a:solidFill>
              </a:rPr>
              <a:t>החומצה הפירובית מתפרקת </a:t>
            </a:r>
          </a:p>
          <a:p>
            <a:pPr marL="180000" lvl="1">
              <a:lnSpc>
                <a:spcPct val="120000"/>
              </a:lnSpc>
              <a:defRPr/>
            </a:pPr>
            <a:r>
              <a:rPr lang="he-IL" dirty="0">
                <a:solidFill>
                  <a:srgbClr val="000000"/>
                </a:solidFill>
              </a:rPr>
              <a:t>פירוק מלא לפחמן </a:t>
            </a:r>
            <a:r>
              <a:rPr lang="he-IL" dirty="0" smtClean="0">
                <a:solidFill>
                  <a:srgbClr val="000000"/>
                </a:solidFill>
              </a:rPr>
              <a:t>דו</a:t>
            </a:r>
            <a:r>
              <a:rPr lang="he-IL" dirty="0" smtClean="0">
                <a:solidFill>
                  <a:srgbClr val="000000"/>
                </a:solidFill>
                <a:latin typeface="Arial"/>
                <a:cs typeface="Arial"/>
              </a:rPr>
              <a:t>־</a:t>
            </a:r>
            <a:r>
              <a:rPr lang="he-IL" dirty="0" smtClean="0">
                <a:solidFill>
                  <a:srgbClr val="000000"/>
                </a:solidFill>
              </a:rPr>
              <a:t>חמצני </a:t>
            </a:r>
            <a:r>
              <a:rPr lang="he-IL" dirty="0">
                <a:solidFill>
                  <a:srgbClr val="000000"/>
                </a:solidFill>
              </a:rPr>
              <a:t>ומים. הרווח האנרגטי הוא גדול יותר (בחלק זה נוצרות 28  </a:t>
            </a:r>
          </a:p>
          <a:p>
            <a:pPr marL="180000" lvl="1">
              <a:lnSpc>
                <a:spcPct val="120000"/>
              </a:lnSpc>
              <a:defRPr/>
            </a:pPr>
            <a:r>
              <a:rPr lang="he-IL" dirty="0">
                <a:solidFill>
                  <a:srgbClr val="000000"/>
                </a:solidFill>
              </a:rPr>
              <a:t>מולקולות </a:t>
            </a:r>
            <a:r>
              <a:rPr lang="en-US" dirty="0">
                <a:solidFill>
                  <a:srgbClr val="000000"/>
                </a:solidFill>
              </a:rPr>
              <a:t>ATP</a:t>
            </a:r>
            <a:r>
              <a:rPr lang="he-IL" dirty="0" smtClean="0">
                <a:solidFill>
                  <a:srgbClr val="000000"/>
                </a:solidFill>
              </a:rPr>
              <a:t>).</a:t>
            </a:r>
            <a:endParaRPr lang="he-IL" dirty="0">
              <a:solidFill>
                <a:srgbClr val="000000"/>
              </a:solidFill>
            </a:endParaRPr>
          </a:p>
          <a:p>
            <a:pPr>
              <a:lnSpc>
                <a:spcPct val="120000"/>
              </a:lnSpc>
              <a:defRPr/>
            </a:pPr>
            <a:endParaRPr lang="he-IL" sz="800" dirty="0">
              <a:solidFill>
                <a:srgbClr val="000000"/>
              </a:solidFill>
            </a:endParaRPr>
          </a:p>
          <a:p>
            <a:pPr>
              <a:lnSpc>
                <a:spcPct val="120000"/>
              </a:lnSpc>
              <a:buFontTx/>
              <a:buBlip>
                <a:blip r:embed="rId3"/>
              </a:buBlip>
              <a:defRPr/>
            </a:pPr>
            <a:r>
              <a:rPr lang="he-IL" dirty="0">
                <a:solidFill>
                  <a:srgbClr val="000000"/>
                </a:solidFill>
              </a:rPr>
              <a:t> </a:t>
            </a:r>
            <a:r>
              <a:rPr lang="he-IL" dirty="0" smtClean="0">
                <a:solidFill>
                  <a:schemeClr val="tx1"/>
                </a:solidFill>
              </a:rPr>
              <a:t>רוב </a:t>
            </a:r>
            <a:r>
              <a:rPr lang="he-IL" dirty="0">
                <a:solidFill>
                  <a:schemeClr val="tx1"/>
                </a:solidFill>
              </a:rPr>
              <a:t>האנרגיה המשתחררת </a:t>
            </a:r>
            <a:r>
              <a:rPr lang="he-IL" dirty="0" smtClean="0">
                <a:solidFill>
                  <a:schemeClr val="tx1"/>
                </a:solidFill>
              </a:rPr>
              <a:t>מתגלגלת </a:t>
            </a:r>
            <a:r>
              <a:rPr lang="he-IL" dirty="0">
                <a:solidFill>
                  <a:schemeClr val="tx1"/>
                </a:solidFill>
              </a:rPr>
              <a:t>לאנרגיית חום, ורק כשליש </a:t>
            </a:r>
            <a:r>
              <a:rPr lang="he-IL" dirty="0" smtClean="0">
                <a:solidFill>
                  <a:schemeClr val="tx1"/>
                </a:solidFill>
              </a:rPr>
              <a:t>מן האנרגיה </a:t>
            </a:r>
            <a:r>
              <a:rPr lang="he-IL" dirty="0">
                <a:solidFill>
                  <a:schemeClr val="tx1"/>
                </a:solidFill>
              </a:rPr>
              <a:t>מנוצל </a:t>
            </a:r>
          </a:p>
          <a:p>
            <a:pPr marL="180000" lvl="1">
              <a:lnSpc>
                <a:spcPct val="120000"/>
              </a:lnSpc>
              <a:defRPr/>
            </a:pPr>
            <a:r>
              <a:rPr lang="he-IL" dirty="0">
                <a:solidFill>
                  <a:schemeClr val="tx1"/>
                </a:solidFill>
              </a:rPr>
              <a:t>ליצירת </a:t>
            </a:r>
            <a:r>
              <a:rPr lang="en-US" dirty="0">
                <a:solidFill>
                  <a:schemeClr val="tx1"/>
                </a:solidFill>
              </a:rPr>
              <a:t>ATP</a:t>
            </a:r>
            <a:r>
              <a:rPr lang="he-IL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 bwMode="auto">
          <a:xfrm>
            <a:off x="358775" y="6573838"/>
            <a:ext cx="427038" cy="204787"/>
          </a:xfr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fld id="{43DB0D88-8E7F-4512-BED2-B82708F0495F}" type="slidenum">
              <a:rPr lang="he-IL" sz="1100" smtClean="0">
                <a:solidFill>
                  <a:schemeClr val="bg1">
                    <a:lumMod val="50000"/>
                  </a:schemeClr>
                </a:solidFill>
              </a:rPr>
              <a:pPr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36</a:t>
            </a:fld>
            <a:endParaRPr lang="he-IL" sz="1100" dirty="0" smtClean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87046" name="מלבן 1"/>
          <p:cNvSpPr>
            <a:spLocks noChangeArrowheads="1"/>
          </p:cNvSpPr>
          <p:nvPr/>
        </p:nvSpPr>
        <p:spPr bwMode="auto">
          <a:xfrm>
            <a:off x="606425" y="6360938"/>
            <a:ext cx="8069263" cy="452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30000"/>
              </a:lnSpc>
            </a:pPr>
            <a:r>
              <a:rPr lang="he-IL" b="1" dirty="0">
                <a:solidFill>
                  <a:srgbClr val="1F497D"/>
                </a:solidFill>
              </a:rPr>
              <a:t>מונחים מתוך הסילבוס: </a:t>
            </a:r>
            <a:r>
              <a:rPr lang="he-IL" dirty="0">
                <a:solidFill>
                  <a:srgbClr val="000000"/>
                </a:solidFill>
              </a:rPr>
              <a:t>גליקוליזה, </a:t>
            </a:r>
            <a:r>
              <a:rPr lang="he-IL" dirty="0" smtClean="0">
                <a:solidFill>
                  <a:srgbClr val="000000"/>
                </a:solidFill>
              </a:rPr>
              <a:t>חד</a:t>
            </a:r>
            <a:r>
              <a:rPr lang="he-IL" dirty="0" smtClean="0">
                <a:solidFill>
                  <a:srgbClr val="000000"/>
                </a:solidFill>
                <a:latin typeface="Arial"/>
                <a:cs typeface="Arial"/>
              </a:rPr>
              <a:t>־</a:t>
            </a:r>
            <a:r>
              <a:rPr lang="he-IL" dirty="0" smtClean="0">
                <a:solidFill>
                  <a:srgbClr val="000000"/>
                </a:solidFill>
              </a:rPr>
              <a:t>סוכר</a:t>
            </a:r>
            <a:r>
              <a:rPr lang="he-IL" dirty="0">
                <a:solidFill>
                  <a:srgbClr val="000000"/>
                </a:solidFill>
              </a:rPr>
              <a:t>, מיטוכונדריה, זרחה (</a:t>
            </a:r>
            <a:r>
              <a:rPr lang="en-US" dirty="0">
                <a:solidFill>
                  <a:srgbClr val="000000"/>
                </a:solidFill>
              </a:rPr>
              <a:t>Pi</a:t>
            </a:r>
            <a:r>
              <a:rPr lang="he-IL" dirty="0">
                <a:solidFill>
                  <a:srgbClr val="000000"/>
                </a:solidFill>
              </a:rPr>
              <a:t>), </a:t>
            </a:r>
            <a:r>
              <a:rPr lang="en-US" dirty="0">
                <a:solidFill>
                  <a:srgbClr val="000000"/>
                </a:solidFill>
              </a:rPr>
              <a:t>ADP</a:t>
            </a:r>
            <a:r>
              <a:rPr lang="he-IL" dirty="0">
                <a:solidFill>
                  <a:srgbClr val="000000"/>
                </a:solidFill>
              </a:rPr>
              <a:t>, </a:t>
            </a:r>
            <a:r>
              <a:rPr lang="en-US" dirty="0">
                <a:solidFill>
                  <a:srgbClr val="000000"/>
                </a:solidFill>
              </a:rPr>
              <a:t>ATP</a:t>
            </a:r>
            <a:r>
              <a:rPr lang="he-IL" dirty="0">
                <a:solidFill>
                  <a:srgbClr val="000000"/>
                </a:solidFill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Theme">
  <a:themeElements>
    <a:clrScheme name="nahshon">
      <a:dk1>
        <a:sysClr val="windowText" lastClr="000000"/>
      </a:dk1>
      <a:lt1>
        <a:sysClr val="window" lastClr="FFFFFF"/>
      </a:lt1>
      <a:dk2>
        <a:srgbClr val="1F497D"/>
      </a:dk2>
      <a:lt2>
        <a:srgbClr val="FFFFFF"/>
      </a:lt2>
      <a:accent1>
        <a:srgbClr val="C6D9F0"/>
      </a:accent1>
      <a:accent2>
        <a:srgbClr val="1A7EB0"/>
      </a:accent2>
      <a:accent3>
        <a:srgbClr val="FF6600"/>
      </a:accent3>
      <a:accent4>
        <a:srgbClr val="548DD4"/>
      </a:accent4>
      <a:accent5>
        <a:srgbClr val="92D050"/>
      </a:accent5>
      <a:accent6>
        <a:srgbClr val="5F0060"/>
      </a:accent6>
      <a:hlink>
        <a:srgbClr val="008EFF"/>
      </a:hlink>
      <a:folHlink>
        <a:srgbClr val="A5A5A5"/>
      </a:folHlink>
    </a:clrScheme>
    <a:fontScheme name="Nahsho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solidFill>
          <a:schemeClr val="bg1">
            <a:lumMod val="95000"/>
          </a:schemeClr>
        </a:solidFill>
        <a:ln w="22225">
          <a:solidFill>
            <a:schemeClr val="bg1"/>
          </a:solidFill>
        </a:ln>
        <a:effectLst>
          <a:outerShdw sx="101000" sy="101000" algn="ctr" rotWithShape="0">
            <a:schemeClr val="bg1">
              <a:lumMod val="75000"/>
            </a:schemeClr>
          </a:outerShdw>
        </a:effectLst>
      </a:spPr>
      <a:bodyPr vert="horz" lIns="91440" tIns="45720" rIns="91440" bIns="45720" rtlCol="1" anchor="ctr">
        <a:normAutofit/>
      </a:bodyPr>
      <a:lstStyle>
        <a:defPPr marL="0" marR="0" indent="0" algn="r" defTabSz="914400" rtl="1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000" b="0" i="0" u="none" strike="noStrike" kern="1200" cap="none" spc="0" normalizeH="0" baseline="0" noProof="0" dirty="0" smtClean="0">
            <a:ln>
              <a:noFill/>
            </a:ln>
            <a:solidFill>
              <a:schemeClr val="tx1">
                <a:lumMod val="50000"/>
                <a:lumOff val="50000"/>
              </a:schemeClr>
            </a:solidFill>
            <a:effectLst/>
            <a:uLnTx/>
            <a:uFillTx/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2_Office Theme">
  <a:themeElements>
    <a:clrScheme name="nahshon">
      <a:dk1>
        <a:sysClr val="windowText" lastClr="000000"/>
      </a:dk1>
      <a:lt1>
        <a:sysClr val="window" lastClr="FFFFFF"/>
      </a:lt1>
      <a:dk2>
        <a:srgbClr val="1F497D"/>
      </a:dk2>
      <a:lt2>
        <a:srgbClr val="FFFFFF"/>
      </a:lt2>
      <a:accent1>
        <a:srgbClr val="C6D9F0"/>
      </a:accent1>
      <a:accent2>
        <a:srgbClr val="1A7EB0"/>
      </a:accent2>
      <a:accent3>
        <a:srgbClr val="FF6600"/>
      </a:accent3>
      <a:accent4>
        <a:srgbClr val="548DD4"/>
      </a:accent4>
      <a:accent5>
        <a:srgbClr val="92D050"/>
      </a:accent5>
      <a:accent6>
        <a:srgbClr val="5F0060"/>
      </a:accent6>
      <a:hlink>
        <a:srgbClr val="008EFF"/>
      </a:hlink>
      <a:folHlink>
        <a:srgbClr val="A5A5A5"/>
      </a:folHlink>
    </a:clrScheme>
    <a:fontScheme name="Nahsho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solidFill>
          <a:schemeClr val="bg1">
            <a:lumMod val="95000"/>
          </a:schemeClr>
        </a:solidFill>
        <a:ln w="22225">
          <a:solidFill>
            <a:schemeClr val="bg1"/>
          </a:solidFill>
        </a:ln>
        <a:effectLst>
          <a:outerShdw sx="101000" sy="101000" algn="ctr" rotWithShape="0">
            <a:schemeClr val="bg1">
              <a:lumMod val="75000"/>
            </a:schemeClr>
          </a:outerShdw>
        </a:effectLst>
      </a:spPr>
      <a:bodyPr vert="horz" lIns="91440" tIns="45720" rIns="91440" bIns="45720" rtlCol="1" anchor="ctr">
        <a:normAutofit/>
      </a:bodyPr>
      <a:lstStyle>
        <a:defPPr marL="0" marR="0" indent="0" algn="r" defTabSz="914400" rtl="1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000" b="0" i="0" u="none" strike="noStrike" kern="1200" cap="none" spc="0" normalizeH="0" baseline="0" noProof="0" dirty="0" smtClean="0">
            <a:ln>
              <a:noFill/>
            </a:ln>
            <a:solidFill>
              <a:schemeClr val="tx1">
                <a:lumMod val="50000"/>
                <a:lumOff val="50000"/>
              </a:schemeClr>
            </a:solidFill>
            <a:effectLst/>
            <a:uLnTx/>
            <a:uFillTx/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3.xml><?xml version="1.0" encoding="utf-8"?>
<a:theme xmlns:a="http://schemas.openxmlformats.org/drawingml/2006/main" name="3_Office Theme">
  <a:themeElements>
    <a:clrScheme name="nahshon">
      <a:dk1>
        <a:sysClr val="windowText" lastClr="000000"/>
      </a:dk1>
      <a:lt1>
        <a:sysClr val="window" lastClr="FFFFFF"/>
      </a:lt1>
      <a:dk2>
        <a:srgbClr val="1F497D"/>
      </a:dk2>
      <a:lt2>
        <a:srgbClr val="FFFFFF"/>
      </a:lt2>
      <a:accent1>
        <a:srgbClr val="C6D9F0"/>
      </a:accent1>
      <a:accent2>
        <a:srgbClr val="1A7EB0"/>
      </a:accent2>
      <a:accent3>
        <a:srgbClr val="FF6600"/>
      </a:accent3>
      <a:accent4>
        <a:srgbClr val="548DD4"/>
      </a:accent4>
      <a:accent5>
        <a:srgbClr val="92D050"/>
      </a:accent5>
      <a:accent6>
        <a:srgbClr val="5F0060"/>
      </a:accent6>
      <a:hlink>
        <a:srgbClr val="008EFF"/>
      </a:hlink>
      <a:folHlink>
        <a:srgbClr val="A5A5A5"/>
      </a:folHlink>
    </a:clrScheme>
    <a:fontScheme name="Nahsho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solidFill>
          <a:schemeClr val="bg1">
            <a:lumMod val="95000"/>
          </a:schemeClr>
        </a:solidFill>
        <a:ln w="22225">
          <a:solidFill>
            <a:schemeClr val="bg1"/>
          </a:solidFill>
        </a:ln>
        <a:effectLst>
          <a:outerShdw sx="101000" sy="101000" algn="ctr" rotWithShape="0">
            <a:schemeClr val="bg1">
              <a:lumMod val="75000"/>
            </a:schemeClr>
          </a:outerShdw>
        </a:effectLst>
      </a:spPr>
      <a:bodyPr vert="horz" lIns="91440" tIns="45720" rIns="91440" bIns="45720" rtlCol="1" anchor="ctr">
        <a:normAutofit/>
      </a:bodyPr>
      <a:lstStyle>
        <a:defPPr marL="0" marR="0" indent="0" algn="r" defTabSz="914400" rtl="1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000" b="0" i="0" u="none" strike="noStrike" kern="1200" cap="none" spc="0" normalizeH="0" baseline="0" noProof="0" dirty="0" smtClean="0">
            <a:ln>
              <a:noFill/>
            </a:ln>
            <a:solidFill>
              <a:schemeClr val="tx1">
                <a:lumMod val="50000"/>
                <a:lumOff val="50000"/>
              </a:schemeClr>
            </a:solidFill>
            <a:effectLst/>
            <a:uLnTx/>
            <a:uFillTx/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4.xml><?xml version="1.0" encoding="utf-8"?>
<a:theme xmlns:a="http://schemas.openxmlformats.org/drawingml/2006/main" name="4_Office Theme">
  <a:themeElements>
    <a:clrScheme name="nahshon">
      <a:dk1>
        <a:sysClr val="windowText" lastClr="000000"/>
      </a:dk1>
      <a:lt1>
        <a:sysClr val="window" lastClr="FFFFFF"/>
      </a:lt1>
      <a:dk2>
        <a:srgbClr val="1F497D"/>
      </a:dk2>
      <a:lt2>
        <a:srgbClr val="FFFFFF"/>
      </a:lt2>
      <a:accent1>
        <a:srgbClr val="C6D9F0"/>
      </a:accent1>
      <a:accent2>
        <a:srgbClr val="1A7EB0"/>
      </a:accent2>
      <a:accent3>
        <a:srgbClr val="FF6600"/>
      </a:accent3>
      <a:accent4>
        <a:srgbClr val="548DD4"/>
      </a:accent4>
      <a:accent5>
        <a:srgbClr val="92D050"/>
      </a:accent5>
      <a:accent6>
        <a:srgbClr val="5F0060"/>
      </a:accent6>
      <a:hlink>
        <a:srgbClr val="008EFF"/>
      </a:hlink>
      <a:folHlink>
        <a:srgbClr val="A5A5A5"/>
      </a:folHlink>
    </a:clrScheme>
    <a:fontScheme name="Nahsho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solidFill>
          <a:schemeClr val="bg1">
            <a:lumMod val="95000"/>
          </a:schemeClr>
        </a:solidFill>
        <a:ln w="22225">
          <a:solidFill>
            <a:schemeClr val="bg1"/>
          </a:solidFill>
        </a:ln>
        <a:effectLst>
          <a:outerShdw sx="101000" sy="101000" algn="ctr" rotWithShape="0">
            <a:schemeClr val="bg1">
              <a:lumMod val="75000"/>
            </a:schemeClr>
          </a:outerShdw>
        </a:effectLst>
      </a:spPr>
      <a:bodyPr vert="horz" lIns="91440" tIns="45720" rIns="91440" bIns="45720" rtlCol="1" anchor="ctr">
        <a:normAutofit/>
      </a:bodyPr>
      <a:lstStyle>
        <a:defPPr marL="0" marR="0" indent="0" algn="r" defTabSz="914400" rtl="1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000" b="0" i="0" u="none" strike="noStrike" kern="1200" cap="none" spc="0" normalizeH="0" baseline="0" noProof="0" dirty="0" smtClean="0">
            <a:ln>
              <a:noFill/>
            </a:ln>
            <a:solidFill>
              <a:schemeClr val="tx1">
                <a:lumMod val="50000"/>
                <a:lumOff val="50000"/>
              </a:schemeClr>
            </a:solidFill>
            <a:effectLst/>
            <a:uLnTx/>
            <a:uFillTx/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5.xml><?xml version="1.0" encoding="utf-8"?>
<a:theme xmlns:a="http://schemas.openxmlformats.org/drawingml/2006/main" name="5_Office Theme">
  <a:themeElements>
    <a:clrScheme name="nahshon">
      <a:dk1>
        <a:sysClr val="windowText" lastClr="000000"/>
      </a:dk1>
      <a:lt1>
        <a:sysClr val="window" lastClr="FFFFFF"/>
      </a:lt1>
      <a:dk2>
        <a:srgbClr val="1F497D"/>
      </a:dk2>
      <a:lt2>
        <a:srgbClr val="FFFFFF"/>
      </a:lt2>
      <a:accent1>
        <a:srgbClr val="C6D9F0"/>
      </a:accent1>
      <a:accent2>
        <a:srgbClr val="1A7EB0"/>
      </a:accent2>
      <a:accent3>
        <a:srgbClr val="FF6600"/>
      </a:accent3>
      <a:accent4>
        <a:srgbClr val="548DD4"/>
      </a:accent4>
      <a:accent5>
        <a:srgbClr val="92D050"/>
      </a:accent5>
      <a:accent6>
        <a:srgbClr val="5F0060"/>
      </a:accent6>
      <a:hlink>
        <a:srgbClr val="008EFF"/>
      </a:hlink>
      <a:folHlink>
        <a:srgbClr val="A5A5A5"/>
      </a:folHlink>
    </a:clrScheme>
    <a:fontScheme name="Nahsho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solidFill>
          <a:schemeClr val="bg1">
            <a:lumMod val="95000"/>
          </a:schemeClr>
        </a:solidFill>
        <a:ln w="22225">
          <a:solidFill>
            <a:schemeClr val="bg1"/>
          </a:solidFill>
        </a:ln>
        <a:effectLst>
          <a:outerShdw sx="101000" sy="101000" algn="ctr" rotWithShape="0">
            <a:schemeClr val="bg1">
              <a:lumMod val="75000"/>
            </a:schemeClr>
          </a:outerShdw>
        </a:effectLst>
      </a:spPr>
      <a:bodyPr vert="horz" lIns="91440" tIns="45720" rIns="91440" bIns="45720" rtlCol="1" anchor="ctr">
        <a:normAutofit/>
      </a:bodyPr>
      <a:lstStyle>
        <a:defPPr marL="0" marR="0" indent="0" algn="r" defTabSz="914400" rtl="1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000" b="0" i="0" u="none" strike="noStrike" kern="1200" cap="none" spc="0" normalizeH="0" baseline="0" noProof="0" dirty="0" smtClean="0">
            <a:ln>
              <a:noFill/>
            </a:ln>
            <a:solidFill>
              <a:schemeClr val="tx1">
                <a:lumMod val="50000"/>
                <a:lumOff val="50000"/>
              </a:schemeClr>
            </a:solidFill>
            <a:effectLst/>
            <a:uLnTx/>
            <a:uFillTx/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6.xml><?xml version="1.0" encoding="utf-8"?>
<a:theme xmlns:a="http://schemas.openxmlformats.org/drawingml/2006/main" name="6_Office Theme">
  <a:themeElements>
    <a:clrScheme name="nahshon">
      <a:dk1>
        <a:sysClr val="windowText" lastClr="000000"/>
      </a:dk1>
      <a:lt1>
        <a:sysClr val="window" lastClr="FFFFFF"/>
      </a:lt1>
      <a:dk2>
        <a:srgbClr val="1F497D"/>
      </a:dk2>
      <a:lt2>
        <a:srgbClr val="FFFFFF"/>
      </a:lt2>
      <a:accent1>
        <a:srgbClr val="C6D9F0"/>
      </a:accent1>
      <a:accent2>
        <a:srgbClr val="1A7EB0"/>
      </a:accent2>
      <a:accent3>
        <a:srgbClr val="FF6600"/>
      </a:accent3>
      <a:accent4>
        <a:srgbClr val="548DD4"/>
      </a:accent4>
      <a:accent5>
        <a:srgbClr val="92D050"/>
      </a:accent5>
      <a:accent6>
        <a:srgbClr val="5F0060"/>
      </a:accent6>
      <a:hlink>
        <a:srgbClr val="008EFF"/>
      </a:hlink>
      <a:folHlink>
        <a:srgbClr val="A5A5A5"/>
      </a:folHlink>
    </a:clrScheme>
    <a:fontScheme name="Nahsho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solidFill>
          <a:schemeClr val="bg1">
            <a:lumMod val="95000"/>
          </a:schemeClr>
        </a:solidFill>
        <a:ln w="22225">
          <a:solidFill>
            <a:schemeClr val="bg1"/>
          </a:solidFill>
        </a:ln>
        <a:effectLst>
          <a:outerShdw sx="101000" sy="101000" algn="ctr" rotWithShape="0">
            <a:schemeClr val="bg1">
              <a:lumMod val="75000"/>
            </a:schemeClr>
          </a:outerShdw>
        </a:effectLst>
      </a:spPr>
      <a:bodyPr vert="horz" lIns="91440" tIns="45720" rIns="91440" bIns="45720" rtlCol="1" anchor="ctr">
        <a:normAutofit/>
      </a:bodyPr>
      <a:lstStyle>
        <a:defPPr marL="0" marR="0" indent="0" algn="r" defTabSz="914400" rtl="1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000" b="0" i="0" u="none" strike="noStrike" kern="1200" cap="none" spc="0" normalizeH="0" baseline="0" noProof="0" dirty="0" smtClean="0">
            <a:ln>
              <a:noFill/>
            </a:ln>
            <a:solidFill>
              <a:schemeClr val="tx1">
                <a:lumMod val="50000"/>
                <a:lumOff val="50000"/>
              </a:schemeClr>
            </a:solidFill>
            <a:effectLst/>
            <a:uLnTx/>
            <a:uFillTx/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7.xml><?xml version="1.0" encoding="utf-8"?>
<a:theme xmlns:a="http://schemas.openxmlformats.org/drawingml/2006/main" name="7_Office Theme">
  <a:themeElements>
    <a:clrScheme name="nahshon">
      <a:dk1>
        <a:sysClr val="windowText" lastClr="000000"/>
      </a:dk1>
      <a:lt1>
        <a:sysClr val="window" lastClr="FFFFFF"/>
      </a:lt1>
      <a:dk2>
        <a:srgbClr val="1F497D"/>
      </a:dk2>
      <a:lt2>
        <a:srgbClr val="FFFFFF"/>
      </a:lt2>
      <a:accent1>
        <a:srgbClr val="C6D9F0"/>
      </a:accent1>
      <a:accent2>
        <a:srgbClr val="1A7EB0"/>
      </a:accent2>
      <a:accent3>
        <a:srgbClr val="FF6600"/>
      </a:accent3>
      <a:accent4>
        <a:srgbClr val="548DD4"/>
      </a:accent4>
      <a:accent5>
        <a:srgbClr val="92D050"/>
      </a:accent5>
      <a:accent6>
        <a:srgbClr val="5F0060"/>
      </a:accent6>
      <a:hlink>
        <a:srgbClr val="008EFF"/>
      </a:hlink>
      <a:folHlink>
        <a:srgbClr val="A5A5A5"/>
      </a:folHlink>
    </a:clrScheme>
    <a:fontScheme name="Nahsho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solidFill>
          <a:schemeClr val="bg1">
            <a:lumMod val="95000"/>
          </a:schemeClr>
        </a:solidFill>
        <a:ln w="22225">
          <a:solidFill>
            <a:schemeClr val="bg1"/>
          </a:solidFill>
        </a:ln>
        <a:effectLst>
          <a:outerShdw sx="101000" sy="101000" algn="ctr" rotWithShape="0">
            <a:schemeClr val="bg1">
              <a:lumMod val="75000"/>
            </a:schemeClr>
          </a:outerShdw>
        </a:effectLst>
      </a:spPr>
      <a:bodyPr vert="horz" lIns="91440" tIns="45720" rIns="91440" bIns="45720" rtlCol="1" anchor="ctr">
        <a:normAutofit/>
      </a:bodyPr>
      <a:lstStyle>
        <a:defPPr marL="0" marR="0" indent="0" algn="r" defTabSz="914400" rtl="1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000" b="0" i="0" u="none" strike="noStrike" kern="1200" cap="none" spc="0" normalizeH="0" baseline="0" noProof="0" dirty="0" smtClean="0">
            <a:ln>
              <a:noFill/>
            </a:ln>
            <a:solidFill>
              <a:schemeClr val="tx1">
                <a:lumMod val="50000"/>
                <a:lumOff val="50000"/>
              </a:schemeClr>
            </a:solidFill>
            <a:effectLst/>
            <a:uLnTx/>
            <a:uFillTx/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8.xml><?xml version="1.0" encoding="utf-8"?>
<a:theme xmlns:a="http://schemas.openxmlformats.org/drawingml/2006/main" name="8_Office Theme">
  <a:themeElements>
    <a:clrScheme name="nahshon">
      <a:dk1>
        <a:sysClr val="windowText" lastClr="000000"/>
      </a:dk1>
      <a:lt1>
        <a:sysClr val="window" lastClr="FFFFFF"/>
      </a:lt1>
      <a:dk2>
        <a:srgbClr val="1F497D"/>
      </a:dk2>
      <a:lt2>
        <a:srgbClr val="FFFFFF"/>
      </a:lt2>
      <a:accent1>
        <a:srgbClr val="C6D9F0"/>
      </a:accent1>
      <a:accent2>
        <a:srgbClr val="1A7EB0"/>
      </a:accent2>
      <a:accent3>
        <a:srgbClr val="FF6600"/>
      </a:accent3>
      <a:accent4>
        <a:srgbClr val="548DD4"/>
      </a:accent4>
      <a:accent5>
        <a:srgbClr val="92D050"/>
      </a:accent5>
      <a:accent6>
        <a:srgbClr val="5F0060"/>
      </a:accent6>
      <a:hlink>
        <a:srgbClr val="008EFF"/>
      </a:hlink>
      <a:folHlink>
        <a:srgbClr val="A5A5A5"/>
      </a:folHlink>
    </a:clrScheme>
    <a:fontScheme name="Nahsho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solidFill>
          <a:schemeClr val="bg1">
            <a:lumMod val="95000"/>
          </a:schemeClr>
        </a:solidFill>
        <a:ln w="22225">
          <a:solidFill>
            <a:schemeClr val="bg1"/>
          </a:solidFill>
        </a:ln>
        <a:effectLst>
          <a:outerShdw sx="101000" sy="101000" algn="ctr" rotWithShape="0">
            <a:schemeClr val="bg1">
              <a:lumMod val="75000"/>
            </a:schemeClr>
          </a:outerShdw>
        </a:effectLst>
      </a:spPr>
      <a:bodyPr vert="horz" lIns="91440" tIns="45720" rIns="91440" bIns="45720" rtlCol="1" anchor="ctr">
        <a:normAutofit/>
      </a:bodyPr>
      <a:lstStyle>
        <a:defPPr marL="0" marR="0" indent="0" algn="r" defTabSz="914400" rtl="1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000" b="0" i="0" u="none" strike="noStrike" kern="1200" cap="none" spc="0" normalizeH="0" baseline="0" noProof="0" dirty="0" smtClean="0">
            <a:ln>
              <a:noFill/>
            </a:ln>
            <a:solidFill>
              <a:schemeClr val="tx1">
                <a:lumMod val="50000"/>
                <a:lumOff val="50000"/>
              </a:schemeClr>
            </a:solidFill>
            <a:effectLst/>
            <a:uLnTx/>
            <a:uFillTx/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9.xml><?xml version="1.0" encoding="utf-8"?>
<a:theme xmlns:a="http://schemas.openxmlformats.org/drawingml/2006/main" name="9_Office Theme">
  <a:themeElements>
    <a:clrScheme name="nahshon">
      <a:dk1>
        <a:sysClr val="windowText" lastClr="000000"/>
      </a:dk1>
      <a:lt1>
        <a:sysClr val="window" lastClr="FFFFFF"/>
      </a:lt1>
      <a:dk2>
        <a:srgbClr val="1F497D"/>
      </a:dk2>
      <a:lt2>
        <a:srgbClr val="FFFFFF"/>
      </a:lt2>
      <a:accent1>
        <a:srgbClr val="C6D9F0"/>
      </a:accent1>
      <a:accent2>
        <a:srgbClr val="1A7EB0"/>
      </a:accent2>
      <a:accent3>
        <a:srgbClr val="FF6600"/>
      </a:accent3>
      <a:accent4>
        <a:srgbClr val="548DD4"/>
      </a:accent4>
      <a:accent5>
        <a:srgbClr val="92D050"/>
      </a:accent5>
      <a:accent6>
        <a:srgbClr val="5F0060"/>
      </a:accent6>
      <a:hlink>
        <a:srgbClr val="008EFF"/>
      </a:hlink>
      <a:folHlink>
        <a:srgbClr val="A5A5A5"/>
      </a:folHlink>
    </a:clrScheme>
    <a:fontScheme name="Nahsho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solidFill>
          <a:schemeClr val="bg1">
            <a:lumMod val="95000"/>
          </a:schemeClr>
        </a:solidFill>
        <a:ln w="22225">
          <a:solidFill>
            <a:schemeClr val="bg1"/>
          </a:solidFill>
        </a:ln>
        <a:effectLst>
          <a:outerShdw sx="101000" sy="101000" algn="ctr" rotWithShape="0">
            <a:schemeClr val="bg1">
              <a:lumMod val="75000"/>
            </a:schemeClr>
          </a:outerShdw>
        </a:effectLst>
      </a:spPr>
      <a:bodyPr vert="horz" lIns="91440" tIns="45720" rIns="91440" bIns="45720" rtlCol="1" anchor="ctr">
        <a:normAutofit/>
      </a:bodyPr>
      <a:lstStyle>
        <a:defPPr marL="0" marR="0" indent="0" algn="r" defTabSz="914400" rtl="1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000" b="0" i="0" u="none" strike="noStrike" kern="1200" cap="none" spc="0" normalizeH="0" baseline="0" noProof="0" dirty="0" smtClean="0">
            <a:ln>
              <a:noFill/>
            </a:ln>
            <a:solidFill>
              <a:schemeClr val="tx1">
                <a:lumMod val="50000"/>
                <a:lumOff val="50000"/>
              </a:schemeClr>
            </a:solidFill>
            <a:effectLst/>
            <a:uLnTx/>
            <a:uFillTx/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10.xml><?xml version="1.0" encoding="utf-8"?>
<a:theme xmlns:a="http://schemas.openxmlformats.org/drawingml/2006/main" name="10_Office Theme">
  <a:themeElements>
    <a:clrScheme name="nahshon">
      <a:dk1>
        <a:sysClr val="windowText" lastClr="000000"/>
      </a:dk1>
      <a:lt1>
        <a:sysClr val="window" lastClr="FFFFFF"/>
      </a:lt1>
      <a:dk2>
        <a:srgbClr val="1F497D"/>
      </a:dk2>
      <a:lt2>
        <a:srgbClr val="FFFFFF"/>
      </a:lt2>
      <a:accent1>
        <a:srgbClr val="C6D9F0"/>
      </a:accent1>
      <a:accent2>
        <a:srgbClr val="1A7EB0"/>
      </a:accent2>
      <a:accent3>
        <a:srgbClr val="FF6600"/>
      </a:accent3>
      <a:accent4>
        <a:srgbClr val="548DD4"/>
      </a:accent4>
      <a:accent5>
        <a:srgbClr val="92D050"/>
      </a:accent5>
      <a:accent6>
        <a:srgbClr val="5F0060"/>
      </a:accent6>
      <a:hlink>
        <a:srgbClr val="008EFF"/>
      </a:hlink>
      <a:folHlink>
        <a:srgbClr val="A5A5A5"/>
      </a:folHlink>
    </a:clrScheme>
    <a:fontScheme name="Nahsho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solidFill>
          <a:schemeClr val="bg1">
            <a:lumMod val="95000"/>
          </a:schemeClr>
        </a:solidFill>
        <a:ln w="22225">
          <a:solidFill>
            <a:schemeClr val="bg1"/>
          </a:solidFill>
        </a:ln>
        <a:effectLst>
          <a:outerShdw sx="101000" sy="101000" algn="ctr" rotWithShape="0">
            <a:schemeClr val="bg1">
              <a:lumMod val="75000"/>
            </a:schemeClr>
          </a:outerShdw>
        </a:effectLst>
      </a:spPr>
      <a:bodyPr vert="horz" lIns="91440" tIns="45720" rIns="91440" bIns="45720" rtlCol="1" anchor="ctr">
        <a:normAutofit/>
      </a:bodyPr>
      <a:lstStyle>
        <a:defPPr marL="0" marR="0" indent="0" algn="r" defTabSz="914400" rtl="1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000" b="0" i="0" u="none" strike="noStrike" kern="1200" cap="none" spc="0" normalizeH="0" baseline="0" noProof="0" dirty="0" smtClean="0">
            <a:ln>
              <a:noFill/>
            </a:ln>
            <a:solidFill>
              <a:schemeClr val="tx1">
                <a:lumMod val="50000"/>
                <a:lumOff val="50000"/>
              </a:schemeClr>
            </a:solidFill>
            <a:effectLst/>
            <a:uLnTx/>
            <a:uFillTx/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11.xml><?xml version="1.0" encoding="utf-8"?>
<a:theme xmlns:a="http://schemas.openxmlformats.org/drawingml/2006/main" name="11_Office Theme">
  <a:themeElements>
    <a:clrScheme name="nahshon">
      <a:dk1>
        <a:sysClr val="windowText" lastClr="000000"/>
      </a:dk1>
      <a:lt1>
        <a:sysClr val="window" lastClr="FFFFFF"/>
      </a:lt1>
      <a:dk2>
        <a:srgbClr val="1F497D"/>
      </a:dk2>
      <a:lt2>
        <a:srgbClr val="FFFFFF"/>
      </a:lt2>
      <a:accent1>
        <a:srgbClr val="C6D9F0"/>
      </a:accent1>
      <a:accent2>
        <a:srgbClr val="1A7EB0"/>
      </a:accent2>
      <a:accent3>
        <a:srgbClr val="FF6600"/>
      </a:accent3>
      <a:accent4>
        <a:srgbClr val="548DD4"/>
      </a:accent4>
      <a:accent5>
        <a:srgbClr val="92D050"/>
      </a:accent5>
      <a:accent6>
        <a:srgbClr val="5F0060"/>
      </a:accent6>
      <a:hlink>
        <a:srgbClr val="008EFF"/>
      </a:hlink>
      <a:folHlink>
        <a:srgbClr val="A5A5A5"/>
      </a:folHlink>
    </a:clrScheme>
    <a:fontScheme name="Nahsho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solidFill>
          <a:schemeClr val="bg1">
            <a:lumMod val="95000"/>
          </a:schemeClr>
        </a:solidFill>
        <a:ln w="22225">
          <a:solidFill>
            <a:schemeClr val="bg1"/>
          </a:solidFill>
        </a:ln>
        <a:effectLst>
          <a:outerShdw sx="101000" sy="101000" algn="ctr" rotWithShape="0">
            <a:schemeClr val="bg1">
              <a:lumMod val="75000"/>
            </a:schemeClr>
          </a:outerShdw>
        </a:effectLst>
      </a:spPr>
      <a:bodyPr vert="horz" lIns="91440" tIns="45720" rIns="91440" bIns="45720" rtlCol="1" anchor="ctr">
        <a:normAutofit/>
      </a:bodyPr>
      <a:lstStyle>
        <a:defPPr marL="0" marR="0" indent="0" algn="r" defTabSz="914400" rtl="1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000" b="0" i="0" u="none" strike="noStrike" kern="1200" cap="none" spc="0" normalizeH="0" baseline="0" noProof="0" dirty="0" smtClean="0">
            <a:ln>
              <a:noFill/>
            </a:ln>
            <a:solidFill>
              <a:schemeClr val="tx1">
                <a:lumMod val="50000"/>
                <a:lumOff val="50000"/>
              </a:schemeClr>
            </a:solidFill>
            <a:effectLst/>
            <a:uLnTx/>
            <a:uFillTx/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12.xml><?xml version="1.0" encoding="utf-8"?>
<a:theme xmlns:a="http://schemas.openxmlformats.org/drawingml/2006/main" name="12_Office Theme">
  <a:themeElements>
    <a:clrScheme name="nahshon">
      <a:dk1>
        <a:sysClr val="windowText" lastClr="000000"/>
      </a:dk1>
      <a:lt1>
        <a:sysClr val="window" lastClr="FFFFFF"/>
      </a:lt1>
      <a:dk2>
        <a:srgbClr val="1F497D"/>
      </a:dk2>
      <a:lt2>
        <a:srgbClr val="FFFFFF"/>
      </a:lt2>
      <a:accent1>
        <a:srgbClr val="C6D9F0"/>
      </a:accent1>
      <a:accent2>
        <a:srgbClr val="1A7EB0"/>
      </a:accent2>
      <a:accent3>
        <a:srgbClr val="FF6600"/>
      </a:accent3>
      <a:accent4>
        <a:srgbClr val="548DD4"/>
      </a:accent4>
      <a:accent5>
        <a:srgbClr val="92D050"/>
      </a:accent5>
      <a:accent6>
        <a:srgbClr val="5F0060"/>
      </a:accent6>
      <a:hlink>
        <a:srgbClr val="008EFF"/>
      </a:hlink>
      <a:folHlink>
        <a:srgbClr val="A5A5A5"/>
      </a:folHlink>
    </a:clrScheme>
    <a:fontScheme name="Nahsho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solidFill>
          <a:schemeClr val="bg1">
            <a:lumMod val="95000"/>
          </a:schemeClr>
        </a:solidFill>
        <a:ln w="22225">
          <a:solidFill>
            <a:schemeClr val="bg1"/>
          </a:solidFill>
        </a:ln>
        <a:effectLst>
          <a:outerShdw sx="101000" sy="101000" algn="ctr" rotWithShape="0">
            <a:schemeClr val="bg1">
              <a:lumMod val="75000"/>
            </a:schemeClr>
          </a:outerShdw>
        </a:effectLst>
      </a:spPr>
      <a:bodyPr vert="horz" lIns="91440" tIns="45720" rIns="91440" bIns="45720" rtlCol="1" anchor="ctr">
        <a:normAutofit/>
      </a:bodyPr>
      <a:lstStyle>
        <a:defPPr marL="0" marR="0" indent="0" algn="r" defTabSz="914400" rtl="1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000" b="0" i="0" u="none" strike="noStrike" kern="1200" cap="none" spc="0" normalizeH="0" baseline="0" noProof="0" dirty="0" smtClean="0">
            <a:ln>
              <a:noFill/>
            </a:ln>
            <a:solidFill>
              <a:schemeClr val="tx1">
                <a:lumMod val="50000"/>
                <a:lumOff val="50000"/>
              </a:schemeClr>
            </a:solidFill>
            <a:effectLst/>
            <a:uLnTx/>
            <a:uFillTx/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1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8700</TotalTime>
  <Words>3143</Words>
  <Application>Microsoft Office PowerPoint</Application>
  <PresentationFormat>‫הצגה על המסך (4:3)</PresentationFormat>
  <Paragraphs>581</Paragraphs>
  <Slides>36</Slides>
  <Notes>4</Notes>
  <HiddenSlides>0</HiddenSlides>
  <MMClips>0</MMClips>
  <ScaleCrop>false</ScaleCrop>
  <HeadingPairs>
    <vt:vector size="4" baseType="variant">
      <vt:variant>
        <vt:lpstr>ערכת נושא</vt:lpstr>
      </vt:variant>
      <vt:variant>
        <vt:i4>12</vt:i4>
      </vt:variant>
      <vt:variant>
        <vt:lpstr>כותרות שקופיות</vt:lpstr>
      </vt:variant>
      <vt:variant>
        <vt:i4>36</vt:i4>
      </vt:variant>
    </vt:vector>
  </HeadingPairs>
  <TitlesOfParts>
    <vt:vector size="48" baseType="lpstr">
      <vt:lpstr>1_Office Theme</vt:lpstr>
      <vt:lpstr>2_Office Theme</vt:lpstr>
      <vt:lpstr>3_Office Theme</vt:lpstr>
      <vt:lpstr>4_Office Theme</vt:lpstr>
      <vt:lpstr>5_Office Theme</vt:lpstr>
      <vt:lpstr>6_Office Theme</vt:lpstr>
      <vt:lpstr>7_Office Theme</vt:lpstr>
      <vt:lpstr>8_Office Theme</vt:lpstr>
      <vt:lpstr>9_Office Theme</vt:lpstr>
      <vt:lpstr>10_Office Theme</vt:lpstr>
      <vt:lpstr>11_Office Theme</vt:lpstr>
      <vt:lpstr>12_Office Theme</vt:lpstr>
      <vt:lpstr>מצגת של PowerPoint</vt:lpstr>
      <vt:lpstr>לקיום החיים של כל האורגניזמים נחוצה אנרגיה שמקורה בתהליך הנשימה התאית</vt:lpstr>
      <vt:lpstr>תזכורת: תכונות החומרים האורגניים</vt:lpstr>
      <vt:lpstr>ATP – מתווך במעברי האנרגיה בתא</vt:lpstr>
      <vt:lpstr>ATP  – מתווך במעברי האנרגיה בתא</vt:lpstr>
      <vt:lpstr>קישור לסימולציה: ATP  – מתווך במעברי האנרגיה בתא</vt:lpstr>
      <vt:lpstr>התהליכים המרכזיים המתרחשים  בנשימה התאית  האווירנית</vt:lpstr>
      <vt:lpstr>שלבי הנשימה תאית אווירנית</vt:lpstr>
      <vt:lpstr>שאלה 1</vt:lpstr>
      <vt:lpstr>תשובה</vt:lpstr>
      <vt:lpstr>שאלות 2+3 (נוסחת הנשימה התאית)</vt:lpstr>
      <vt:lpstr>תשובות</vt:lpstr>
      <vt:lpstr>שאלה 4: ATP מתווך במעברי האנרגיה בתא</vt:lpstr>
      <vt:lpstr>תשובה</vt:lpstr>
      <vt:lpstr>שאלה 5</vt:lpstr>
      <vt:lpstr>תשובה</vt:lpstr>
      <vt:lpstr>המיטוכונדריה – "תחנות הכוח" של התא האאוקריוטי</vt:lpstr>
      <vt:lpstr>תמונת מיטוכונדריה בתא שריר</vt:lpstr>
      <vt:lpstr>דרך הריאות נכנס חמצן המנוצל בתאים לנשימה תאית, ונפלט CO2 שמקורו בנשימה התאית</vt:lpstr>
      <vt:lpstr>סימולציה העוסקת בקשר בין תהליך הנשימה בריאות לתהליך הנשימה התאית</vt:lpstr>
      <vt:lpstr>שאלה 6</vt:lpstr>
      <vt:lpstr>תשובה</vt:lpstr>
      <vt:lpstr>שאלה 7: הקשר בין הנשימה בריאות לבין תהליך הנשימה התאית </vt:lpstr>
      <vt:lpstr>תשובה</vt:lpstr>
      <vt:lpstr>שאלה 8</vt:lpstr>
      <vt:lpstr>תשובה</vt:lpstr>
      <vt:lpstr>שאלה 9: רעלים שפוגעים בנשימה התאית</vt:lpstr>
      <vt:lpstr>תשובה</vt:lpstr>
      <vt:lpstr>ניצולֶת האנרגיה המשתחררת בתהליך הנשימה התאית</vt:lpstr>
      <vt:lpstr>שאלה 10</vt:lpstr>
      <vt:lpstr>תשובה</vt:lpstr>
      <vt:lpstr>שאלה 11</vt:lpstr>
      <vt:lpstr>תשובה</vt:lpstr>
      <vt:lpstr>שאלה 12: גלגולי האנרגיה בנשימה התאית</vt:lpstr>
      <vt:lpstr>תשובה</vt:lpstr>
      <vt:lpstr>סיכום: נשימה תאית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</dc:creator>
  <cp:lastModifiedBy>O_B</cp:lastModifiedBy>
  <cp:revision>619</cp:revision>
  <dcterms:created xsi:type="dcterms:W3CDTF">2010-09-05T07:07:37Z</dcterms:created>
  <dcterms:modified xsi:type="dcterms:W3CDTF">2013-11-07T08:45:34Z</dcterms:modified>
</cp:coreProperties>
</file>